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_rels/presentation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70.xml.rels" ContentType="application/vnd.openxmlformats-package.relationships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media/image9.png" ContentType="image/png"/>
  <Override PartName="/ppt/media/image13.png" ContentType="image/png"/>
  <Override PartName="/ppt/media/image8.png" ContentType="image/png"/>
  <Override PartName="/ppt/media/image12.png" ContentType="image/png"/>
  <Override PartName="/ppt/media/image7.png" ContentType="image/png"/>
  <Override PartName="/ppt/media/image11.png" ContentType="image/png"/>
  <Override PartName="/ppt/media/image6.png" ContentType="image/png"/>
  <Override PartName="/ppt/media/image29.png" ContentType="image/png"/>
  <Override PartName="/ppt/media/image10.png" ContentType="image/png"/>
  <Override PartName="/ppt/media/image5.png" ContentType="image/png"/>
  <Override PartName="/ppt/media/image28.png" ContentType="image/png"/>
  <Override PartName="/ppt/media/image4.png" ContentType="image/png"/>
  <Override PartName="/ppt/media/image27.png" ContentType="image/png"/>
  <Override PartName="/ppt/media/image3.png" ContentType="image/png"/>
  <Override PartName="/ppt/media/image26.png" ContentType="image/png"/>
  <Override PartName="/ppt/media/image23.png" ContentType="image/png"/>
  <Override PartName="/ppt/media/image22.png" ContentType="image/png"/>
  <Override PartName="/ppt/media/image21.png" ContentType="image/png"/>
  <Override PartName="/ppt/media/image19.png" ContentType="image/png"/>
  <Override PartName="/ppt/media/image20.png" ContentType="image/png"/>
  <Override PartName="/ppt/media/image18.png" ContentType="image/png"/>
  <Override PartName="/ppt/media/image17.png" ContentType="image/png"/>
  <Override PartName="/ppt/media/image16.png" ContentType="image/png"/>
  <Override PartName="/ppt/media/image15.png" ContentType="image/png"/>
  <Override PartName="/ppt/media/image14.png" ContentType="image/png"/>
  <Override PartName="/ppt/media/image1.png" ContentType="image/png"/>
  <Override PartName="/ppt/media/image24.png" ContentType="image/png"/>
  <Override PartName="/ppt/media/image2.png" ContentType="image/png"/>
  <Override PartName="/ppt/media/image25.png" ContentType="image/png"/>
  <Override PartName="/ppt/presProps.xml" ContentType="application/vnd.openxmlformats-officedocument.presentationml.presProps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_rels/slide23.xml.rels" ContentType="application/vnd.openxmlformats-package.relationships+xml"/>
  <Override PartName="/ppt/slides/_rels/slide14.xml.rels" ContentType="application/vnd.openxmlformats-package.relationships+xml"/>
  <Override PartName="/ppt/slides/_rels/slide30.xml.rels" ContentType="application/vnd.openxmlformats-package.relationships+xml"/>
  <Override PartName="/ppt/slides/_rels/slide29.xml.rels" ContentType="application/vnd.openxmlformats-package.relationships+xml"/>
  <Override PartName="/ppt/slides/_rels/slide6.xml.rels" ContentType="application/vnd.openxmlformats-package.relationships+xml"/>
  <Override PartName="/ppt/slides/_rels/slide34.xml.rels" ContentType="application/vnd.openxmlformats-package.relationships+xml"/>
  <Override PartName="/ppt/slides/_rels/slide20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16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25.xml.rels" ContentType="application/vnd.openxmlformats-package.relationships+xml"/>
  <Override PartName="/ppt/slides/_rels/slide15.xml.rels" ContentType="application/vnd.openxmlformats-package.relationships+xml"/>
  <Override PartName="/ppt/slides/_rels/slide31.xml.rels" ContentType="application/vnd.openxmlformats-package.relationships+xml"/>
  <Override PartName="/ppt/slides/_rels/slide24.xml.rels" ContentType="application/vnd.openxmlformats-package.relationships+xml"/>
  <Override PartName="/ppt/slides/_rels/slide33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8.xml.rels" ContentType="application/vnd.openxmlformats-package.relationships+xml"/>
  <Override PartName="/ppt/slides/_rels/slide21.xml.rels" ContentType="application/vnd.openxmlformats-package.relationships+xml"/>
  <Override PartName="/ppt/slides/_rels/slide26.xml.rels" ContentType="application/vnd.openxmlformats-package.relationships+xml"/>
  <Override PartName="/ppt/slides/_rels/slide11.xml.rels" ContentType="application/vnd.openxmlformats-package.relationships+xml"/>
  <Override PartName="/ppt/slides/_rels/slide17.xml.rels" ContentType="application/vnd.openxmlformats-package.relationships+xml"/>
  <Override PartName="/ppt/slides/_rels/slide12.xml.rels" ContentType="application/vnd.openxmlformats-package.relationships+xml"/>
  <Override PartName="/ppt/slides/_rels/slide18.xml.rels" ContentType="application/vnd.openxmlformats-package.relationships+xml"/>
  <Override PartName="/ppt/slides/_rels/slide13.xml.rels" ContentType="application/vnd.openxmlformats-package.relationships+xml"/>
  <Override PartName="/ppt/slides/_rels/slide19.xml.rels" ContentType="application/vnd.openxmlformats-package.relationships+xml"/>
  <Override PartName="/ppt/slides/_rels/slide22.xml.rels" ContentType="application/vnd.openxmlformats-package.relationships+xml"/>
  <Override PartName="/ppt/slides/_rels/slide3.xml.rels" ContentType="application/vnd.openxmlformats-package.relationships+xml"/>
  <Override PartName="/ppt/slides/_rels/slide9.xml.rels" ContentType="application/vnd.openxmlformats-package.relationships+xml"/>
  <Override PartName="/ppt/slides/_rels/slide28.xml.rels" ContentType="application/vnd.openxmlformats-package.relationships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</p:sld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</p:sldIdLst>
  <p:sldSz cx="10080625" cy="567055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" Target="slides/slide1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slide" Target="slides/slide24.xml"/><Relationship Id="rId33" Type="http://schemas.openxmlformats.org/officeDocument/2006/relationships/slide" Target="slides/slide25.xml"/><Relationship Id="rId34" Type="http://schemas.openxmlformats.org/officeDocument/2006/relationships/slide" Target="slides/slide26.xml"/><Relationship Id="rId35" Type="http://schemas.openxmlformats.org/officeDocument/2006/relationships/slide" Target="slides/slide27.xml"/><Relationship Id="rId36" Type="http://schemas.openxmlformats.org/officeDocument/2006/relationships/slide" Target="slides/slide28.xml"/><Relationship Id="rId37" Type="http://schemas.openxmlformats.org/officeDocument/2006/relationships/slide" Target="slides/slide29.xml"/><Relationship Id="rId38" Type="http://schemas.openxmlformats.org/officeDocument/2006/relationships/slide" Target="slides/slide30.xml"/><Relationship Id="rId39" Type="http://schemas.openxmlformats.org/officeDocument/2006/relationships/slide" Target="slides/slide31.xml"/><Relationship Id="rId40" Type="http://schemas.openxmlformats.org/officeDocument/2006/relationships/slide" Target="slides/slide32.xml"/><Relationship Id="rId41" Type="http://schemas.openxmlformats.org/officeDocument/2006/relationships/slide" Target="slides/slide33.xml"/><Relationship Id="rId42" Type="http://schemas.openxmlformats.org/officeDocument/2006/relationships/slide" Target="slides/slide34.xml"/><Relationship Id="rId43" Type="http://schemas.openxmlformats.org/officeDocument/2006/relationships/slide" Target="slides/slide35.xml"/><Relationship Id="rId4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84000" y="352476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4836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62988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57540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8400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62988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57540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684000" y="1832400"/>
            <a:ext cx="871200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871200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684000" y="622080"/>
            <a:ext cx="871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84000" y="1832400"/>
            <a:ext cx="871200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514836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684000" y="352476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/>
          </p:nvPr>
        </p:nvSpPr>
        <p:spPr>
          <a:xfrm>
            <a:off x="514836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362988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657540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68400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/>
          </p:nvPr>
        </p:nvSpPr>
        <p:spPr>
          <a:xfrm>
            <a:off x="362988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79" name="PlaceHolder 7"/>
          <p:cNvSpPr>
            <a:spLocks noGrp="1"/>
          </p:cNvSpPr>
          <p:nvPr>
            <p:ph/>
          </p:nvPr>
        </p:nvSpPr>
        <p:spPr>
          <a:xfrm>
            <a:off x="657540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684000" y="1832400"/>
            <a:ext cx="871200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871200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871200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684000" y="622080"/>
            <a:ext cx="871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/>
          </p:nvPr>
        </p:nvSpPr>
        <p:spPr>
          <a:xfrm>
            <a:off x="514836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684000" y="352476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/>
          </p:nvPr>
        </p:nvSpPr>
        <p:spPr>
          <a:xfrm>
            <a:off x="514836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362988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657540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/>
          </p:nvPr>
        </p:nvSpPr>
        <p:spPr>
          <a:xfrm>
            <a:off x="68400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/>
          </p:nvPr>
        </p:nvSpPr>
        <p:spPr>
          <a:xfrm>
            <a:off x="362988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21" name="PlaceHolder 7"/>
          <p:cNvSpPr>
            <a:spLocks noGrp="1"/>
          </p:cNvSpPr>
          <p:nvPr>
            <p:ph/>
          </p:nvPr>
        </p:nvSpPr>
        <p:spPr>
          <a:xfrm>
            <a:off x="657540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FCECB65-48DA-4237-A2A5-733B327576A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subTitle"/>
          </p:nvPr>
        </p:nvSpPr>
        <p:spPr>
          <a:xfrm>
            <a:off x="684000" y="1832400"/>
            <a:ext cx="871200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B5F710A-BD85-483D-9EC2-51423CFA060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871200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4D9C34B-5600-4A82-9436-2BFBD2A3507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4FD967C-227F-4222-9655-479D218788D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4DFAC18-46B0-427E-B8EC-034C39E6986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subTitle"/>
          </p:nvPr>
        </p:nvSpPr>
        <p:spPr>
          <a:xfrm>
            <a:off x="684000" y="622080"/>
            <a:ext cx="871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17139FA-5BB0-4142-BD16-EC4A61B5F49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FE315CE-F9F1-4900-8488-222C4A15F66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514836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5E4D33D-053A-4F90-95A5-9279D6FCA39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74D11CE-4908-461C-A255-E43F12D7096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684000" y="352476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9D14455-0587-4DCE-A240-A6E67071DEC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/>
          </p:nvPr>
        </p:nvSpPr>
        <p:spPr>
          <a:xfrm>
            <a:off x="514836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9E23082-87A0-488E-9C79-7B58385F48B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/>
          </p:nvPr>
        </p:nvSpPr>
        <p:spPr>
          <a:xfrm>
            <a:off x="362988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/>
          </p:nvPr>
        </p:nvSpPr>
        <p:spPr>
          <a:xfrm>
            <a:off x="657540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/>
          </p:nvPr>
        </p:nvSpPr>
        <p:spPr>
          <a:xfrm>
            <a:off x="68400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66" name="PlaceHolder 6"/>
          <p:cNvSpPr>
            <a:spLocks noGrp="1"/>
          </p:cNvSpPr>
          <p:nvPr>
            <p:ph/>
          </p:nvPr>
        </p:nvSpPr>
        <p:spPr>
          <a:xfrm>
            <a:off x="362988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67" name="PlaceHolder 7"/>
          <p:cNvSpPr>
            <a:spLocks noGrp="1"/>
          </p:cNvSpPr>
          <p:nvPr>
            <p:ph/>
          </p:nvPr>
        </p:nvSpPr>
        <p:spPr>
          <a:xfrm>
            <a:off x="657540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A375D2C-6B15-4133-848F-76F89A023B2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EAAC251-0207-4442-93FE-A7E6539B2AD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subTitle"/>
          </p:nvPr>
        </p:nvSpPr>
        <p:spPr>
          <a:xfrm>
            <a:off x="684000" y="1832400"/>
            <a:ext cx="871200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E8BFB93-7BA4-4905-A7FC-D8ED5AA6B35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871200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A6164CB-6B1F-4028-8D78-D7830811D76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AC82A7F-E227-422B-80B2-79AFCE9C9C4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BBD0BAB-EC0A-46A1-A6A7-852DC974F68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subTitle"/>
          </p:nvPr>
        </p:nvSpPr>
        <p:spPr>
          <a:xfrm>
            <a:off x="684000" y="622080"/>
            <a:ext cx="871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441EBD3-4CFD-433E-A1DF-994F970360B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DBD9EAC-F7D3-4293-9D5D-A156D1DD80F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/>
          </p:nvPr>
        </p:nvSpPr>
        <p:spPr>
          <a:xfrm>
            <a:off x="514836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E53B89F-B092-4AD8-8D4E-58B3EC6383A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99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E61B518-F5B4-4863-A972-95D3629B2A8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/>
          </p:nvPr>
        </p:nvSpPr>
        <p:spPr>
          <a:xfrm>
            <a:off x="684000" y="352476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111A17D-6735-4D51-BEB0-6935C97B567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06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07" name="PlaceHolder 5"/>
          <p:cNvSpPr>
            <a:spLocks noGrp="1"/>
          </p:cNvSpPr>
          <p:nvPr>
            <p:ph/>
          </p:nvPr>
        </p:nvSpPr>
        <p:spPr>
          <a:xfrm>
            <a:off x="514836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50B86A3-3AA5-40E5-9B22-BC670806199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4000" y="622080"/>
            <a:ext cx="871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/>
          </p:nvPr>
        </p:nvSpPr>
        <p:spPr>
          <a:xfrm>
            <a:off x="362988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11" name="PlaceHolder 4"/>
          <p:cNvSpPr>
            <a:spLocks noGrp="1"/>
          </p:cNvSpPr>
          <p:nvPr>
            <p:ph/>
          </p:nvPr>
        </p:nvSpPr>
        <p:spPr>
          <a:xfrm>
            <a:off x="657540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12" name="PlaceHolder 5"/>
          <p:cNvSpPr>
            <a:spLocks noGrp="1"/>
          </p:cNvSpPr>
          <p:nvPr>
            <p:ph/>
          </p:nvPr>
        </p:nvSpPr>
        <p:spPr>
          <a:xfrm>
            <a:off x="68400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13" name="PlaceHolder 6"/>
          <p:cNvSpPr>
            <a:spLocks noGrp="1"/>
          </p:cNvSpPr>
          <p:nvPr>
            <p:ph/>
          </p:nvPr>
        </p:nvSpPr>
        <p:spPr>
          <a:xfrm>
            <a:off x="362988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14" name="PlaceHolder 7"/>
          <p:cNvSpPr>
            <a:spLocks noGrp="1"/>
          </p:cNvSpPr>
          <p:nvPr>
            <p:ph/>
          </p:nvPr>
        </p:nvSpPr>
        <p:spPr>
          <a:xfrm>
            <a:off x="657540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2293228-05E2-46E4-9BE5-4605DB89EB4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it-IT"/>
              <a:t/>
            </a: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 type="subTitle"/>
          </p:nvPr>
        </p:nvSpPr>
        <p:spPr>
          <a:xfrm>
            <a:off x="684000" y="1832400"/>
            <a:ext cx="871200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871200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subTitle"/>
          </p:nvPr>
        </p:nvSpPr>
        <p:spPr>
          <a:xfrm>
            <a:off x="684000" y="622080"/>
            <a:ext cx="871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29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30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34" name="PlaceHolder 4"/>
          <p:cNvSpPr>
            <a:spLocks noGrp="1"/>
          </p:cNvSpPr>
          <p:nvPr>
            <p:ph/>
          </p:nvPr>
        </p:nvSpPr>
        <p:spPr>
          <a:xfrm>
            <a:off x="514836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41" name="PlaceHolder 3"/>
          <p:cNvSpPr>
            <a:spLocks noGrp="1"/>
          </p:cNvSpPr>
          <p:nvPr>
            <p:ph/>
          </p:nvPr>
        </p:nvSpPr>
        <p:spPr>
          <a:xfrm>
            <a:off x="684000" y="352476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45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46" name="PlaceHolder 5"/>
          <p:cNvSpPr>
            <a:spLocks noGrp="1"/>
          </p:cNvSpPr>
          <p:nvPr>
            <p:ph/>
          </p:nvPr>
        </p:nvSpPr>
        <p:spPr>
          <a:xfrm>
            <a:off x="514836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/>
          </p:nvPr>
        </p:nvSpPr>
        <p:spPr>
          <a:xfrm>
            <a:off x="362988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50" name="PlaceHolder 4"/>
          <p:cNvSpPr>
            <a:spLocks noGrp="1"/>
          </p:cNvSpPr>
          <p:nvPr>
            <p:ph/>
          </p:nvPr>
        </p:nvSpPr>
        <p:spPr>
          <a:xfrm>
            <a:off x="657540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51" name="PlaceHolder 5"/>
          <p:cNvSpPr>
            <a:spLocks noGrp="1"/>
          </p:cNvSpPr>
          <p:nvPr>
            <p:ph/>
          </p:nvPr>
        </p:nvSpPr>
        <p:spPr>
          <a:xfrm>
            <a:off x="68400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52" name="PlaceHolder 6"/>
          <p:cNvSpPr>
            <a:spLocks noGrp="1"/>
          </p:cNvSpPr>
          <p:nvPr>
            <p:ph/>
          </p:nvPr>
        </p:nvSpPr>
        <p:spPr>
          <a:xfrm>
            <a:off x="362988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53" name="PlaceHolder 7"/>
          <p:cNvSpPr>
            <a:spLocks noGrp="1"/>
          </p:cNvSpPr>
          <p:nvPr>
            <p:ph/>
          </p:nvPr>
        </p:nvSpPr>
        <p:spPr>
          <a:xfrm>
            <a:off x="657540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subTitle"/>
          </p:nvPr>
        </p:nvSpPr>
        <p:spPr>
          <a:xfrm>
            <a:off x="684000" y="1832400"/>
            <a:ext cx="871200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871200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62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63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/>
          </p:cNvSpPr>
          <p:nvPr>
            <p:ph type="subTitle"/>
          </p:nvPr>
        </p:nvSpPr>
        <p:spPr>
          <a:xfrm>
            <a:off x="684000" y="622080"/>
            <a:ext cx="871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4836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/>
          </p:nvPr>
        </p:nvSpPr>
        <p:spPr>
          <a:xfrm>
            <a:off x="514836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77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80" name="PlaceHolder 3"/>
          <p:cNvSpPr>
            <a:spLocks noGrp="1"/>
          </p:cNvSpPr>
          <p:nvPr>
            <p:ph/>
          </p:nvPr>
        </p:nvSpPr>
        <p:spPr>
          <a:xfrm>
            <a:off x="684000" y="352476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82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84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85" name="PlaceHolder 5"/>
          <p:cNvSpPr>
            <a:spLocks noGrp="1"/>
          </p:cNvSpPr>
          <p:nvPr>
            <p:ph/>
          </p:nvPr>
        </p:nvSpPr>
        <p:spPr>
          <a:xfrm>
            <a:off x="5148360" y="352476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88" name="PlaceHolder 3"/>
          <p:cNvSpPr>
            <a:spLocks noGrp="1"/>
          </p:cNvSpPr>
          <p:nvPr>
            <p:ph/>
          </p:nvPr>
        </p:nvSpPr>
        <p:spPr>
          <a:xfrm>
            <a:off x="362988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89" name="PlaceHolder 4"/>
          <p:cNvSpPr>
            <a:spLocks noGrp="1"/>
          </p:cNvSpPr>
          <p:nvPr>
            <p:ph/>
          </p:nvPr>
        </p:nvSpPr>
        <p:spPr>
          <a:xfrm>
            <a:off x="6575400" y="183240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90" name="PlaceHolder 5"/>
          <p:cNvSpPr>
            <a:spLocks noGrp="1"/>
          </p:cNvSpPr>
          <p:nvPr>
            <p:ph/>
          </p:nvPr>
        </p:nvSpPr>
        <p:spPr>
          <a:xfrm>
            <a:off x="68400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91" name="PlaceHolder 6"/>
          <p:cNvSpPr>
            <a:spLocks noGrp="1"/>
          </p:cNvSpPr>
          <p:nvPr>
            <p:ph/>
          </p:nvPr>
        </p:nvSpPr>
        <p:spPr>
          <a:xfrm>
            <a:off x="362988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92" name="PlaceHolder 7"/>
          <p:cNvSpPr>
            <a:spLocks noGrp="1"/>
          </p:cNvSpPr>
          <p:nvPr>
            <p:ph/>
          </p:nvPr>
        </p:nvSpPr>
        <p:spPr>
          <a:xfrm>
            <a:off x="6575400" y="3524760"/>
            <a:ext cx="280512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1" lang="it-IT" sz="2400" spc="-1" strike="noStrike">
              <a:latin typeface="Montserrat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8400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48360" y="1832400"/>
            <a:ext cx="425124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84000" y="3524760"/>
            <a:ext cx="8712000" cy="15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it-IT" sz="2400" spc="-1" strike="noStrike">
              <a:latin typeface="Montserrat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59.xml"/><Relationship Id="rId16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body"/>
          </p:nvPr>
        </p:nvSpPr>
        <p:spPr>
          <a:xfrm>
            <a:off x="324360" y="540000"/>
            <a:ext cx="3995640" cy="23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59000"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3200" spc="-1" strike="noStrike">
                <a:latin typeface="Montserrat"/>
              </a:rPr>
              <a:t>Fai clic per modificare il formato del </a:t>
            </a:r>
            <a:r>
              <a:rPr b="0" lang="it-IT" sz="3200" spc="-1" strike="noStrike">
                <a:latin typeface="Montserrat"/>
              </a:rPr>
              <a:t>testo della struttura</a:t>
            </a:r>
            <a:endParaRPr b="0" lang="it-IT" sz="3200" spc="-1" strike="noStrike">
              <a:latin typeface="Montserrat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800" spc="-1" strike="noStrike">
                <a:latin typeface="Montserrat"/>
              </a:rPr>
              <a:t>Secondo livello struttura</a:t>
            </a:r>
            <a:endParaRPr b="0" lang="it-IT" sz="2800" spc="-1" strike="noStrike">
              <a:latin typeface="Montserrat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Terzo livello struttura</a:t>
            </a:r>
            <a:endParaRPr b="0" lang="it-IT" sz="2400" spc="-1" strike="noStrike">
              <a:latin typeface="Montserrat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latin typeface="Montserrat"/>
              </a:rPr>
              <a:t>Quarto livello struttura</a:t>
            </a:r>
            <a:endParaRPr b="0" lang="it-IT" sz="2000" spc="-1" strike="noStrike">
              <a:latin typeface="Montserrat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Quinto livello struttura</a:t>
            </a:r>
            <a:endParaRPr b="0" lang="it-IT" sz="2000" spc="-1" strike="noStrike">
              <a:latin typeface="Montserrat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Sesto livello struttura</a:t>
            </a:r>
            <a:endParaRPr b="0" lang="it-IT" sz="2000" spc="-1" strike="noStrike">
              <a:latin typeface="Montserrat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Settimo livello struttura</a:t>
            </a:r>
            <a:endParaRPr b="0" lang="it-IT" sz="2000" spc="-1" strike="noStrike">
              <a:latin typeface="Montserrat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6660000" y="2437560"/>
            <a:ext cx="2880000" cy="166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1" lang="it-IT" sz="2400" spc="-1" strike="noStrike">
                <a:latin typeface="Montserrat"/>
              </a:rPr>
              <a:t>Fai clic per </a:t>
            </a:r>
            <a:r>
              <a:rPr b="1" lang="it-IT" sz="2400" spc="-1" strike="noStrike">
                <a:latin typeface="Montserrat"/>
              </a:rPr>
              <a:t>modificare il </a:t>
            </a:r>
            <a:r>
              <a:rPr b="1" lang="it-IT" sz="2400" spc="-1" strike="noStrike">
                <a:latin typeface="Montserrat"/>
              </a:rPr>
              <a:t>formato del </a:t>
            </a:r>
            <a:r>
              <a:rPr b="1" lang="it-IT" sz="2400" spc="-1" strike="noStrike">
                <a:latin typeface="Montserrat"/>
              </a:rPr>
              <a:t>testo del titolo</a:t>
            </a:r>
            <a:endParaRPr b="1" lang="it-IT" sz="2400" spc="-1" strike="noStrike">
              <a:latin typeface="Montserrat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828000"/>
            <a:ext cx="4374000" cy="75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Fai clic per </a:t>
            </a:r>
            <a:r>
              <a:rPr b="1" lang="it-IT" sz="2400" spc="-1" strike="noStrike">
                <a:latin typeface="Montserrat"/>
              </a:rPr>
              <a:t>modificare il </a:t>
            </a:r>
            <a:r>
              <a:rPr b="1" lang="it-IT" sz="2400" spc="-1" strike="noStrike">
                <a:latin typeface="Montserrat"/>
              </a:rPr>
              <a:t>formato del testo </a:t>
            </a:r>
            <a:r>
              <a:rPr b="1" lang="it-IT" sz="2400" spc="-1" strike="noStrike">
                <a:latin typeface="Montserrat"/>
              </a:rPr>
              <a:t>del titolo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938600"/>
            <a:ext cx="9036000" cy="274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97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200" spc="-1" strike="noStrike">
                <a:latin typeface="Montserrat"/>
              </a:rPr>
              <a:t>Fai clic per modificare il formato del testo della struttura</a:t>
            </a:r>
            <a:endParaRPr b="0" lang="it-IT" sz="2200" spc="-1" strike="noStrike">
              <a:latin typeface="Montserrat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200" spc="-1" strike="noStrike">
                <a:latin typeface="Montserrat"/>
              </a:rPr>
              <a:t>Secondo livello struttura</a:t>
            </a:r>
            <a:endParaRPr b="0" lang="it-IT" sz="2200" spc="-1" strike="noStrike">
              <a:latin typeface="Montserrat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200" spc="-1" strike="noStrike">
                <a:latin typeface="Montserrat"/>
              </a:rPr>
              <a:t>Terzo livello struttura</a:t>
            </a:r>
            <a:endParaRPr b="0" lang="it-IT" sz="2200" spc="-1" strike="noStrike">
              <a:latin typeface="Montserrat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latin typeface="Montserrat"/>
              </a:rPr>
              <a:t>Quarto livello struttura</a:t>
            </a:r>
            <a:endParaRPr b="0" lang="it-IT" sz="2000" spc="-1" strike="noStrike">
              <a:latin typeface="Montserrat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Quinto livello struttura</a:t>
            </a:r>
            <a:endParaRPr b="0" lang="it-IT" sz="2000" spc="-1" strike="noStrike">
              <a:latin typeface="Montserrat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Sesto livello struttura</a:t>
            </a:r>
            <a:endParaRPr b="0" lang="it-IT" sz="2000" spc="-1" strike="noStrike">
              <a:latin typeface="Montserrat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Settimo livello struttura</a:t>
            </a:r>
            <a:endParaRPr b="0" lang="it-IT" sz="2000" spc="-1" strike="noStrike">
              <a:latin typeface="Montserrat"/>
            </a:endParaRPr>
          </a:p>
        </p:txBody>
      </p:sp>
      <p:pic>
        <p:nvPicPr>
          <p:cNvPr id="40" name="" descr=""/>
          <p:cNvPicPr/>
          <p:nvPr/>
        </p:nvPicPr>
        <p:blipFill>
          <a:blip r:embed="rId2"/>
          <a:stretch/>
        </p:blipFill>
        <p:spPr>
          <a:xfrm>
            <a:off x="180000" y="4896000"/>
            <a:ext cx="486000" cy="561600"/>
          </a:xfrm>
          <a:prstGeom prst="rect">
            <a:avLst/>
          </a:prstGeom>
          <a:ln w="0">
            <a:noFill/>
          </a:ln>
        </p:spPr>
      </p:pic>
      <p:sp>
        <p:nvSpPr>
          <p:cNvPr id="41" name=""/>
          <p:cNvSpPr txBox="1"/>
          <p:nvPr/>
        </p:nvSpPr>
        <p:spPr>
          <a:xfrm>
            <a:off x="180000" y="180000"/>
            <a:ext cx="3600000" cy="27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200" spc="-1" strike="noStrike">
                <a:latin typeface="Montserrat"/>
              </a:rPr>
              <a:t>Educare + AI: promesse VS rischi</a:t>
            </a:r>
            <a:endParaRPr b="0" lang="it-IT" sz="1200" spc="-1" strike="noStrike">
              <a:latin typeface="Montserrat"/>
            </a:endParaRPr>
          </a:p>
        </p:txBody>
      </p:sp>
      <p:pic>
        <p:nvPicPr>
          <p:cNvPr id="42" name="" descr=""/>
          <p:cNvPicPr/>
          <p:nvPr/>
        </p:nvPicPr>
        <p:blipFill>
          <a:blip r:embed="rId3"/>
          <a:stretch/>
        </p:blipFill>
        <p:spPr>
          <a:xfrm>
            <a:off x="720000" y="4896000"/>
            <a:ext cx="1674000" cy="540000"/>
          </a:xfrm>
          <a:prstGeom prst="rect">
            <a:avLst/>
          </a:prstGeom>
          <a:ln w="0">
            <a:noFill/>
          </a:ln>
        </p:spPr>
      </p:pic>
      <p:pic>
        <p:nvPicPr>
          <p:cNvPr id="43" name="" descr=""/>
          <p:cNvPicPr/>
          <p:nvPr/>
        </p:nvPicPr>
        <p:blipFill>
          <a:blip r:embed="rId4"/>
          <a:stretch/>
        </p:blipFill>
        <p:spPr>
          <a:xfrm>
            <a:off x="504720" y="1938600"/>
            <a:ext cx="9034560" cy="274140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828000"/>
            <a:ext cx="6840000" cy="435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it-IT" sz="2400" spc="-1" strike="noStrike">
                <a:latin typeface="Montserrat"/>
              </a:rPr>
              <a:t>Fai clic per modificare il formato del testo del titolo</a:t>
            </a:r>
            <a:endParaRPr b="0" lang="it-IT" sz="2400" spc="-1" strike="noStrike">
              <a:latin typeface="Montserrat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1620000" y="2766600"/>
            <a:ext cx="7920000" cy="191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3000"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3200" spc="-1" strike="noStrike">
                <a:latin typeface="Montserrat"/>
              </a:rPr>
              <a:t>Fai clic per modificare il formato del testo della struttura</a:t>
            </a:r>
            <a:endParaRPr b="0" lang="it-IT" sz="3200" spc="-1" strike="noStrike">
              <a:latin typeface="Montserrat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800" spc="-1" strike="noStrike">
                <a:latin typeface="Montserrat"/>
              </a:rPr>
              <a:t>Secondo livello struttura</a:t>
            </a:r>
            <a:endParaRPr b="0" lang="it-IT" sz="2800" spc="-1" strike="noStrike">
              <a:latin typeface="Montserrat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Terzo livello struttura</a:t>
            </a:r>
            <a:endParaRPr b="0" lang="it-IT" sz="2400" spc="-1" strike="noStrike">
              <a:latin typeface="Montserrat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latin typeface="Montserrat"/>
              </a:rPr>
              <a:t>Quarto livello struttura</a:t>
            </a:r>
            <a:endParaRPr b="0" lang="it-IT" sz="2000" spc="-1" strike="noStrike">
              <a:latin typeface="Montserrat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Quinto livello struttura</a:t>
            </a:r>
            <a:endParaRPr b="0" lang="it-IT" sz="2000" spc="-1" strike="noStrike">
              <a:latin typeface="Montserrat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Sesto livello struttura</a:t>
            </a:r>
            <a:endParaRPr b="0" lang="it-IT" sz="2000" spc="-1" strike="noStrike">
              <a:latin typeface="Montserrat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Settimo livello struttura</a:t>
            </a:r>
            <a:endParaRPr b="0" lang="it-IT" sz="2000" spc="-1" strike="noStrike">
              <a:latin typeface="Montserrat"/>
            </a:endParaRPr>
          </a:p>
        </p:txBody>
      </p:sp>
      <p:sp>
        <p:nvSpPr>
          <p:cNvPr id="82" name=""/>
          <p:cNvSpPr/>
          <p:nvPr/>
        </p:nvSpPr>
        <p:spPr>
          <a:xfrm>
            <a:off x="504000" y="1620000"/>
            <a:ext cx="720000" cy="3060000"/>
          </a:xfrm>
          <a:prstGeom prst="rect">
            <a:avLst/>
          </a:prstGeom>
          <a:solidFill>
            <a:srgbClr val="a1887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3" name="" descr=""/>
          <p:cNvPicPr/>
          <p:nvPr/>
        </p:nvPicPr>
        <p:blipFill>
          <a:blip r:embed="rId2"/>
          <a:stretch/>
        </p:blipFill>
        <p:spPr>
          <a:xfrm>
            <a:off x="180000" y="4896000"/>
            <a:ext cx="486000" cy="561600"/>
          </a:xfrm>
          <a:prstGeom prst="rect">
            <a:avLst/>
          </a:prstGeom>
          <a:ln w="0">
            <a:noFill/>
          </a:ln>
        </p:spPr>
      </p:pic>
      <p:sp>
        <p:nvSpPr>
          <p:cNvPr id="84" name=""/>
          <p:cNvSpPr txBox="1"/>
          <p:nvPr/>
        </p:nvSpPr>
        <p:spPr>
          <a:xfrm>
            <a:off x="180000" y="180000"/>
            <a:ext cx="3600000" cy="27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200" spc="-1" strike="noStrike">
                <a:latin typeface="Montserrat"/>
              </a:rPr>
              <a:t>Educare + AI: promesse VS rischi</a:t>
            </a:r>
            <a:endParaRPr b="0" lang="it-IT" sz="1200" spc="-1" strike="noStrike">
              <a:latin typeface="Montserrat"/>
            </a:endParaRPr>
          </a:p>
        </p:txBody>
      </p:sp>
      <p:pic>
        <p:nvPicPr>
          <p:cNvPr id="85" name="" descr=""/>
          <p:cNvPicPr/>
          <p:nvPr/>
        </p:nvPicPr>
        <p:blipFill>
          <a:blip r:embed="rId3"/>
          <a:stretch/>
        </p:blipFill>
        <p:spPr>
          <a:xfrm>
            <a:off x="720000" y="4896000"/>
            <a:ext cx="1674000" cy="54000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Fai clic per modificare il formato del testo del titolo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Fai clic per modificare il formato del testo della struttura</a:t>
            </a:r>
            <a:endParaRPr b="0" lang="it-IT" sz="2400" spc="-1" strike="noStrike">
              <a:latin typeface="Montserrat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400" spc="-1" strike="noStrike">
                <a:latin typeface="Montserrat"/>
              </a:rPr>
              <a:t>Secondo livello struttura</a:t>
            </a:r>
            <a:endParaRPr b="0" lang="it-IT" sz="2400" spc="-1" strike="noStrike">
              <a:latin typeface="Montserrat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Terzo livello struttura</a:t>
            </a:r>
            <a:endParaRPr b="0" lang="it-IT" sz="2400" spc="-1" strike="noStrike">
              <a:latin typeface="Montserrat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latin typeface="Montserrat"/>
              </a:rPr>
              <a:t>Quarto livello struttura</a:t>
            </a:r>
            <a:endParaRPr b="0" lang="it-IT" sz="2000" spc="-1" strike="noStrike">
              <a:latin typeface="Montserrat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Quinto livello struttura</a:t>
            </a:r>
            <a:endParaRPr b="0" lang="it-IT" sz="2000" spc="-1" strike="noStrike">
              <a:latin typeface="Montserrat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Sesto livello struttura</a:t>
            </a:r>
            <a:endParaRPr b="0" lang="it-IT" sz="2000" spc="-1" strike="noStrike">
              <a:latin typeface="Montserrat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Settimo livello struttura</a:t>
            </a:r>
            <a:endParaRPr b="0" lang="it-IT" sz="2000" spc="-1" strike="noStrike">
              <a:latin typeface="Montserrat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dt" idx="1"/>
          </p:nvPr>
        </p:nvSpPr>
        <p:spPr>
          <a:xfrm>
            <a:off x="2520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>
              <a:defRPr b="0" lang="it-IT" sz="1400" spc="-1" strike="noStrike">
                <a:latin typeface="Times New Roman"/>
              </a:defRPr>
            </a:lvl1pPr>
          </a:lstStyle>
          <a:p>
            <a:r>
              <a:rPr b="0" lang="it-IT" sz="1400" spc="-1" strike="noStrike">
                <a:latin typeface="Times New Roman"/>
              </a:rPr>
              <a:t>&lt;data/ora&gt;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ftr" idx="2"/>
          </p:nvPr>
        </p:nvSpPr>
        <p:spPr>
          <a:xfrm>
            <a:off x="4995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ctr">
              <a:buNone/>
              <a:defRPr b="0" lang="it-IT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it-IT" sz="1400" spc="-1" strike="noStrike">
                <a:latin typeface="Times New Roman"/>
              </a:rPr>
              <a:t>&lt;piè di pagina&gt;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sldNum" idx="3"/>
          </p:nvPr>
        </p:nvSpPr>
        <p:spPr>
          <a:xfrm>
            <a:off x="8307360" y="5165280"/>
            <a:ext cx="1260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r">
              <a:buNone/>
              <a:defRPr b="0" lang="it-IT" sz="1400" spc="-1" strike="noStrike">
                <a:latin typeface="Times New Roman"/>
              </a:defRPr>
            </a:lvl1pPr>
          </a:lstStyle>
          <a:p>
            <a:pPr algn="r">
              <a:buNone/>
            </a:pPr>
            <a:fld id="{BBB6B938-E21B-4BCD-86D7-48A3D003FF7A}" type="slidenum">
              <a:rPr b="0" lang="it-IT" sz="1400" spc="-1" strike="noStrike">
                <a:latin typeface="Times New Roman"/>
              </a:rPr>
              <a:t>&lt;numero&gt;</a:t>
            </a:fld>
            <a:endParaRPr b="0" lang="it-IT" sz="1400" spc="-1" strike="noStrike">
              <a:latin typeface="Times New Roman"/>
            </a:endParaRPr>
          </a:p>
        </p:txBody>
      </p:sp>
      <p:pic>
        <p:nvPicPr>
          <p:cNvPr id="127" name="" descr=""/>
          <p:cNvPicPr/>
          <p:nvPr/>
        </p:nvPicPr>
        <p:blipFill>
          <a:blip r:embed="rId2"/>
          <a:stretch/>
        </p:blipFill>
        <p:spPr>
          <a:xfrm>
            <a:off x="180000" y="4896000"/>
            <a:ext cx="486000" cy="561600"/>
          </a:xfrm>
          <a:prstGeom prst="rect">
            <a:avLst/>
          </a:prstGeom>
          <a:ln w="0">
            <a:noFill/>
          </a:ln>
        </p:spPr>
      </p:pic>
      <p:sp>
        <p:nvSpPr>
          <p:cNvPr id="128" name=""/>
          <p:cNvSpPr txBox="1"/>
          <p:nvPr/>
        </p:nvSpPr>
        <p:spPr>
          <a:xfrm>
            <a:off x="180000" y="180000"/>
            <a:ext cx="3600000" cy="27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200" spc="-1" strike="noStrike">
                <a:latin typeface="Montserrat"/>
              </a:rPr>
              <a:t>Educare + AI: promesse VS rischi</a:t>
            </a:r>
            <a:endParaRPr b="0" lang="it-IT" sz="1200" spc="-1" strike="noStrike">
              <a:latin typeface="Montserrat"/>
            </a:endParaRPr>
          </a:p>
        </p:txBody>
      </p:sp>
      <p:sp>
        <p:nvSpPr>
          <p:cNvPr id="129" name=""/>
          <p:cNvSpPr txBox="1"/>
          <p:nvPr/>
        </p:nvSpPr>
        <p:spPr>
          <a:xfrm>
            <a:off x="8532000" y="5148000"/>
            <a:ext cx="1080000" cy="3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>
              <a:buNone/>
            </a:pPr>
            <a:fld id="{CA0665BD-A33A-4FB0-8476-53706F4E5678}" type="slidenum">
              <a:rPr b="0" lang="it-IT" sz="1200" spc="-1" strike="noStrike">
                <a:latin typeface="Montserrat"/>
              </a:rPr>
              <a:t>&lt;numero&gt;</a:t>
            </a:fld>
            <a:endParaRPr b="0" lang="it-IT" sz="1200" spc="-1" strike="noStrike">
              <a:latin typeface="Times New Roman"/>
            </a:endParaRPr>
          </a:p>
        </p:txBody>
      </p:sp>
      <p:pic>
        <p:nvPicPr>
          <p:cNvPr id="130" name="" descr=""/>
          <p:cNvPicPr/>
          <p:nvPr/>
        </p:nvPicPr>
        <p:blipFill>
          <a:blip r:embed="rId3"/>
          <a:stretch/>
        </p:blipFill>
        <p:spPr>
          <a:xfrm>
            <a:off x="9179640" y="180000"/>
            <a:ext cx="720000" cy="651600"/>
          </a:xfrm>
          <a:prstGeom prst="rect">
            <a:avLst/>
          </a:prstGeom>
          <a:ln w="0">
            <a:noFill/>
          </a:ln>
        </p:spPr>
      </p:pic>
      <p:pic>
        <p:nvPicPr>
          <p:cNvPr id="131" name="" descr=""/>
          <p:cNvPicPr/>
          <p:nvPr/>
        </p:nvPicPr>
        <p:blipFill>
          <a:blip r:embed="rId4"/>
          <a:stretch/>
        </p:blipFill>
        <p:spPr>
          <a:xfrm>
            <a:off x="720000" y="4896000"/>
            <a:ext cx="1674000" cy="54000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Fai clic per modificare il formato del testo del titolo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1620000" y="1326600"/>
            <a:ext cx="7955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Fai clic per modificare il formato del testo della struttura</a:t>
            </a:r>
            <a:endParaRPr b="0" lang="it-IT" sz="2400" spc="-1" strike="noStrike">
              <a:latin typeface="Montserrat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400" spc="-1" strike="noStrike">
                <a:latin typeface="Montserrat"/>
              </a:rPr>
              <a:t>Secondo livello struttura</a:t>
            </a:r>
            <a:endParaRPr b="0" lang="it-IT" sz="2400" spc="-1" strike="noStrike">
              <a:latin typeface="Montserrat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Terzo livello struttura</a:t>
            </a:r>
            <a:endParaRPr b="0" lang="it-IT" sz="2400" spc="-1" strike="noStrike">
              <a:latin typeface="Montserrat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latin typeface="Montserrat"/>
              </a:rPr>
              <a:t>Quarto livello struttura</a:t>
            </a:r>
            <a:endParaRPr b="0" lang="it-IT" sz="2000" spc="-1" strike="noStrike">
              <a:latin typeface="Montserrat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Quinto livello struttura</a:t>
            </a:r>
            <a:endParaRPr b="0" lang="it-IT" sz="2000" spc="-1" strike="noStrike">
              <a:latin typeface="Montserrat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Sesto livello struttura</a:t>
            </a:r>
            <a:endParaRPr b="0" lang="it-IT" sz="2000" spc="-1" strike="noStrike">
              <a:latin typeface="Montserrat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Settimo livello struttura</a:t>
            </a:r>
            <a:endParaRPr b="0" lang="it-IT" sz="2000" spc="-1" strike="noStrike">
              <a:latin typeface="Montserrat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 type="dt" idx="4"/>
          </p:nvPr>
        </p:nvSpPr>
        <p:spPr>
          <a:xfrm>
            <a:off x="2520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>
              <a:defRPr b="0" lang="it-IT" sz="1400" spc="-1" strike="noStrike">
                <a:latin typeface="Times New Roman"/>
              </a:defRPr>
            </a:lvl1pPr>
          </a:lstStyle>
          <a:p>
            <a:r>
              <a:rPr b="0" lang="it-IT" sz="1400" spc="-1" strike="noStrike">
                <a:latin typeface="Times New Roman"/>
              </a:rPr>
              <a:t>&lt;data/ora&gt;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 type="ftr" idx="5"/>
          </p:nvPr>
        </p:nvSpPr>
        <p:spPr>
          <a:xfrm>
            <a:off x="4995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ctr">
              <a:buNone/>
              <a:defRPr b="0" lang="it-IT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it-IT" sz="1400" spc="-1" strike="noStrike">
                <a:latin typeface="Times New Roman"/>
              </a:rPr>
              <a:t>&lt;piè di pagina&gt;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72" name="PlaceHolder 5"/>
          <p:cNvSpPr>
            <a:spLocks noGrp="1"/>
          </p:cNvSpPr>
          <p:nvPr>
            <p:ph type="sldNum" idx="6"/>
          </p:nvPr>
        </p:nvSpPr>
        <p:spPr>
          <a:xfrm>
            <a:off x="8308800" y="5165280"/>
            <a:ext cx="1260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r">
              <a:buNone/>
              <a:defRPr b="0" lang="it-IT" sz="1400" spc="-1" strike="noStrike">
                <a:latin typeface="Times New Roman"/>
              </a:defRPr>
            </a:lvl1pPr>
          </a:lstStyle>
          <a:p>
            <a:pPr algn="r">
              <a:buNone/>
            </a:pPr>
            <a:fld id="{4C5D47C7-01B2-4E8F-8C92-53B44FF417A1}" type="slidenum">
              <a:rPr b="0" lang="it-IT" sz="1400" spc="-1" strike="noStrike">
                <a:latin typeface="Times New Roman"/>
              </a:rPr>
              <a:t>&lt;numero&gt;</a:t>
            </a:fld>
            <a:endParaRPr b="0" lang="it-IT" sz="1400" spc="-1" strike="noStrike">
              <a:latin typeface="Times New Roman"/>
            </a:endParaRPr>
          </a:p>
        </p:txBody>
      </p:sp>
      <p:sp>
        <p:nvSpPr>
          <p:cNvPr id="173" name=""/>
          <p:cNvSpPr/>
          <p:nvPr/>
        </p:nvSpPr>
        <p:spPr>
          <a:xfrm>
            <a:off x="504000" y="1620360"/>
            <a:ext cx="720000" cy="3060000"/>
          </a:xfrm>
          <a:prstGeom prst="rect">
            <a:avLst/>
          </a:prstGeom>
          <a:solidFill>
            <a:srgbClr val="a1887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74" name="" descr=""/>
          <p:cNvPicPr/>
          <p:nvPr/>
        </p:nvPicPr>
        <p:blipFill>
          <a:blip r:embed="rId2"/>
          <a:stretch/>
        </p:blipFill>
        <p:spPr>
          <a:xfrm>
            <a:off x="180000" y="4896000"/>
            <a:ext cx="486000" cy="561600"/>
          </a:xfrm>
          <a:prstGeom prst="rect">
            <a:avLst/>
          </a:prstGeom>
          <a:ln w="0">
            <a:noFill/>
          </a:ln>
        </p:spPr>
      </p:pic>
      <p:sp>
        <p:nvSpPr>
          <p:cNvPr id="175" name=""/>
          <p:cNvSpPr txBox="1"/>
          <p:nvPr/>
        </p:nvSpPr>
        <p:spPr>
          <a:xfrm>
            <a:off x="8532000" y="5148000"/>
            <a:ext cx="1080000" cy="3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>
              <a:buNone/>
            </a:pPr>
            <a:fld id="{8677316A-E1BA-4B87-BC8D-FB4FC52845E7}" type="slidenum">
              <a:rPr b="0" lang="it-IT" sz="1200" spc="-1" strike="noStrike">
                <a:latin typeface="Montserrat"/>
              </a:rPr>
              <a:t>&lt;numero&gt;</a:t>
            </a:fld>
            <a:endParaRPr b="0" lang="it-IT" sz="1200" spc="-1" strike="noStrike">
              <a:latin typeface="Times New Roman"/>
            </a:endParaRPr>
          </a:p>
        </p:txBody>
      </p:sp>
      <p:sp>
        <p:nvSpPr>
          <p:cNvPr id="176" name=""/>
          <p:cNvSpPr txBox="1"/>
          <p:nvPr/>
        </p:nvSpPr>
        <p:spPr>
          <a:xfrm>
            <a:off x="180000" y="180000"/>
            <a:ext cx="3600000" cy="27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200" spc="-1" strike="noStrike">
                <a:latin typeface="Montserrat"/>
              </a:rPr>
              <a:t>Educare + AI: promesse VS rischi</a:t>
            </a:r>
            <a:endParaRPr b="0" lang="it-IT" sz="1200" spc="-1" strike="noStrike">
              <a:latin typeface="Montserrat"/>
            </a:endParaRPr>
          </a:p>
        </p:txBody>
      </p:sp>
      <p:pic>
        <p:nvPicPr>
          <p:cNvPr id="177" name="" descr=""/>
          <p:cNvPicPr/>
          <p:nvPr/>
        </p:nvPicPr>
        <p:blipFill>
          <a:blip r:embed="rId3"/>
          <a:stretch/>
        </p:blipFill>
        <p:spPr>
          <a:xfrm>
            <a:off x="9179640" y="180000"/>
            <a:ext cx="720000" cy="651600"/>
          </a:xfrm>
          <a:prstGeom prst="rect">
            <a:avLst/>
          </a:prstGeom>
          <a:ln w="0">
            <a:noFill/>
          </a:ln>
        </p:spPr>
      </p:pic>
      <p:pic>
        <p:nvPicPr>
          <p:cNvPr id="178" name="" descr=""/>
          <p:cNvPicPr/>
          <p:nvPr/>
        </p:nvPicPr>
        <p:blipFill>
          <a:blip r:embed="rId4"/>
          <a:stretch/>
        </p:blipFill>
        <p:spPr>
          <a:xfrm>
            <a:off x="720000" y="4896000"/>
            <a:ext cx="1674000" cy="54000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Fai clic per modificare il formato del testo del titolo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684000" y="1830600"/>
            <a:ext cx="871200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Fai clic per modificare il formato del testo della struttura</a:t>
            </a:r>
            <a:endParaRPr b="0" lang="it-IT" sz="2400" spc="-1" strike="noStrike">
              <a:latin typeface="Montserrat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400" spc="-1" strike="noStrike">
                <a:latin typeface="Montserrat"/>
              </a:rPr>
              <a:t>Secondo livello struttura</a:t>
            </a:r>
            <a:endParaRPr b="0" lang="it-IT" sz="2400" spc="-1" strike="noStrike">
              <a:latin typeface="Montserrat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Terzo livello struttura</a:t>
            </a:r>
            <a:endParaRPr b="0" lang="it-IT" sz="2400" spc="-1" strike="noStrike">
              <a:latin typeface="Montserrat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latin typeface="Montserrat"/>
              </a:rPr>
              <a:t>Quarto livello struttura</a:t>
            </a:r>
            <a:endParaRPr b="0" lang="it-IT" sz="2000" spc="-1" strike="noStrike">
              <a:latin typeface="Montserrat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Quinto livello struttura</a:t>
            </a:r>
            <a:endParaRPr b="0" lang="it-IT" sz="2000" spc="-1" strike="noStrike">
              <a:latin typeface="Montserrat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Sesto livello struttura</a:t>
            </a:r>
            <a:endParaRPr b="0" lang="it-IT" sz="2000" spc="-1" strike="noStrike">
              <a:latin typeface="Montserrat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Settimo livello struttura</a:t>
            </a:r>
            <a:endParaRPr b="0" lang="it-IT" sz="2000" spc="-1" strike="noStrike">
              <a:latin typeface="Montserrat"/>
            </a:endParaRPr>
          </a:p>
        </p:txBody>
      </p:sp>
      <p:sp>
        <p:nvSpPr>
          <p:cNvPr id="217" name=""/>
          <p:cNvSpPr/>
          <p:nvPr/>
        </p:nvSpPr>
        <p:spPr>
          <a:xfrm>
            <a:off x="360000" y="360000"/>
            <a:ext cx="9360000" cy="4950000"/>
          </a:xfrm>
          <a:prstGeom prst="rect">
            <a:avLst/>
          </a:prstGeom>
          <a:noFill/>
          <a:ln w="180000">
            <a:solidFill>
              <a:srgbClr val="fdd835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684000" y="622080"/>
            <a:ext cx="871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1" lang="it-IT" sz="2400" spc="-1" strike="noStrike">
                <a:latin typeface="Montserrat"/>
              </a:rPr>
              <a:t>Fai clic per modificare il formato del testo del titolo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255" name="PlaceHolder 2"/>
          <p:cNvSpPr>
            <a:spLocks noGrp="1"/>
          </p:cNvSpPr>
          <p:nvPr>
            <p:ph type="body"/>
          </p:nvPr>
        </p:nvSpPr>
        <p:spPr>
          <a:xfrm>
            <a:off x="684000" y="1832400"/>
            <a:ext cx="8712000" cy="32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Fai clic per modificare il formato del testo della struttura</a:t>
            </a:r>
            <a:endParaRPr b="0" lang="it-IT" sz="2400" spc="-1" strike="noStrike">
              <a:latin typeface="Montserrat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400" spc="-1" strike="noStrike">
                <a:latin typeface="Montserrat"/>
              </a:rPr>
              <a:t>Secondo livello struttura</a:t>
            </a:r>
            <a:endParaRPr b="0" lang="it-IT" sz="2400" spc="-1" strike="noStrike">
              <a:latin typeface="Montserrat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Terzo livello struttura</a:t>
            </a:r>
            <a:endParaRPr b="0" lang="it-IT" sz="2400" spc="-1" strike="noStrike">
              <a:latin typeface="Montserrat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latin typeface="Montserrat"/>
              </a:rPr>
              <a:t>Quarto livello struttura</a:t>
            </a:r>
            <a:endParaRPr b="0" lang="it-IT" sz="2000" spc="-1" strike="noStrike">
              <a:latin typeface="Montserrat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Quinto livello struttura</a:t>
            </a:r>
            <a:endParaRPr b="0" lang="it-IT" sz="2000" spc="-1" strike="noStrike">
              <a:latin typeface="Montserrat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Sesto livello struttura</a:t>
            </a:r>
            <a:endParaRPr b="0" lang="it-IT" sz="2000" spc="-1" strike="noStrike">
              <a:latin typeface="Montserrat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Montserrat"/>
              </a:rPr>
              <a:t>Settimo livello struttura</a:t>
            </a:r>
            <a:endParaRPr b="0" lang="it-IT" sz="2000" spc="-1" strike="noStrike">
              <a:latin typeface="Montserrat"/>
            </a:endParaRPr>
          </a:p>
        </p:txBody>
      </p:sp>
      <p:sp>
        <p:nvSpPr>
          <p:cNvPr id="256" name=""/>
          <p:cNvSpPr/>
          <p:nvPr/>
        </p:nvSpPr>
        <p:spPr>
          <a:xfrm>
            <a:off x="360000" y="360000"/>
            <a:ext cx="9360000" cy="4950000"/>
          </a:xfrm>
          <a:prstGeom prst="rect">
            <a:avLst/>
          </a:prstGeom>
          <a:solidFill>
            <a:srgbClr val="000000"/>
          </a:solidFill>
          <a:ln w="180000">
            <a:solidFill>
              <a:srgbClr val="fdd835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74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28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9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9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28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slideLayout" Target="../slideLayouts/slideLayout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28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9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28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slideLayout" Target="../slideLayouts/slideLayout16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28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slideLayout" Target="../slideLayouts/slideLayout2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png"/><Relationship Id="rId3" Type="http://schemas.openxmlformats.org/officeDocument/2006/relationships/slideLayout" Target="../slideLayouts/slideLayout7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0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2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3" name=""/>
          <p:cNvGrpSpPr/>
          <p:nvPr/>
        </p:nvGrpSpPr>
        <p:grpSpPr>
          <a:xfrm>
            <a:off x="1204200" y="2135880"/>
            <a:ext cx="7693560" cy="1398240"/>
            <a:chOff x="1204200" y="2135880"/>
            <a:chExt cx="7693560" cy="1398240"/>
          </a:xfrm>
        </p:grpSpPr>
        <p:pic>
          <p:nvPicPr>
            <p:cNvPr id="294" name="" descr=""/>
            <p:cNvPicPr/>
            <p:nvPr/>
          </p:nvPicPr>
          <p:blipFill>
            <a:blip r:embed="rId1"/>
            <a:stretch/>
          </p:blipFill>
          <p:spPr>
            <a:xfrm>
              <a:off x="1204200" y="2135880"/>
              <a:ext cx="1214640" cy="13982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95" name=""/>
            <p:cNvSpPr txBox="1"/>
            <p:nvPr/>
          </p:nvSpPr>
          <p:spPr>
            <a:xfrm>
              <a:off x="2331360" y="2365560"/>
              <a:ext cx="6566400" cy="94212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rIns="90000" tIns="45000" bIns="45000" anchor="t">
              <a:noAutofit/>
            </a:bodyPr>
            <a:p>
              <a:pPr>
                <a:lnSpc>
                  <a:spcPct val="86000"/>
                </a:lnSpc>
                <a:buNone/>
              </a:pPr>
              <a:r>
                <a:rPr b="0" lang="it-IT" sz="3200" spc="-1" strike="noStrike">
                  <a:solidFill>
                    <a:srgbClr val="c51a1b"/>
                  </a:solidFill>
                  <a:latin typeface="Montserrat"/>
                </a:rPr>
                <a:t>Provincia Religiosa</a:t>
              </a:r>
              <a:br>
                <a:rPr sz="3200"/>
              </a:br>
              <a:r>
                <a:rPr b="0" lang="it-IT" sz="3200" spc="-1" strike="noStrike">
                  <a:solidFill>
                    <a:srgbClr val="c51a1b"/>
                  </a:solidFill>
                  <a:latin typeface="Montserrat"/>
                </a:rPr>
                <a:t>Madre della Divina Provvidenza</a:t>
              </a:r>
              <a:endParaRPr b="0" lang="it-IT" sz="3200" spc="-1" strike="noStrike">
                <a:latin typeface="Montserrat"/>
              </a:endParaRPr>
            </a:p>
          </p:txBody>
        </p:sp>
      </p:grpSp>
      <p:pic>
        <p:nvPicPr>
          <p:cNvPr id="296" name="" descr=""/>
          <p:cNvPicPr/>
          <p:nvPr/>
        </p:nvPicPr>
        <p:blipFill>
          <a:blip r:embed="rId2"/>
          <a:stretch/>
        </p:blipFill>
        <p:spPr>
          <a:xfrm>
            <a:off x="3830400" y="3958560"/>
            <a:ext cx="2419560" cy="779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504000" y="828000"/>
            <a:ext cx="6840000" cy="435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it-IT" sz="2000" spc="-1" strike="noStrike">
                <a:latin typeface="Montserrat"/>
              </a:rPr>
              <a:t>1. "Opportunità o Divario?" una premessa tecnica</a:t>
            </a:r>
            <a:endParaRPr b="0" lang="it-IT" sz="2000" spc="-1" strike="noStrike">
              <a:latin typeface="Montserrat"/>
            </a:endParaRPr>
          </a:p>
        </p:txBody>
      </p:sp>
      <p:pic>
        <p:nvPicPr>
          <p:cNvPr id="327" name="" descr=""/>
          <p:cNvPicPr/>
          <p:nvPr/>
        </p:nvPicPr>
        <p:blipFill>
          <a:blip r:embed="rId1"/>
          <a:stretch/>
        </p:blipFill>
        <p:spPr>
          <a:xfrm>
            <a:off x="7920000" y="828720"/>
            <a:ext cx="1620000" cy="3850560"/>
          </a:xfrm>
          <a:prstGeom prst="rect">
            <a:avLst/>
          </a:prstGeom>
          <a:ln w="0">
            <a:noFill/>
          </a:ln>
        </p:spPr>
      </p:pic>
      <p:sp>
        <p:nvSpPr>
          <p:cNvPr id="328" name=""/>
          <p:cNvSpPr txBox="1"/>
          <p:nvPr/>
        </p:nvSpPr>
        <p:spPr>
          <a:xfrm>
            <a:off x="1620000" y="1908000"/>
            <a:ext cx="5580000" cy="834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it-IT" sz="2400" spc="-1" strike="noStrike">
                <a:latin typeface="Montserrat"/>
              </a:rPr>
              <a:t>1.2. Macchine per l'apprendimento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1.2. Macchine per l'apprendimento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30" name="PlaceHolder 2"/>
          <p:cNvSpPr>
            <a:spLocks noGrp="1"/>
          </p:cNvSpPr>
          <p:nvPr>
            <p:ph/>
          </p:nvPr>
        </p:nvSpPr>
        <p:spPr>
          <a:xfrm>
            <a:off x="1620000" y="1326600"/>
            <a:ext cx="7955640" cy="371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r>
              <a:rPr b="0" lang="it-IT" sz="2200" spc="-1" strike="noStrike">
                <a:latin typeface="Montserrat"/>
              </a:rPr>
              <a:t>Scusate l'eccessiva schematizzazione e semplificazione.</a:t>
            </a:r>
            <a:endParaRPr b="0" lang="it-IT" sz="2200" spc="-1" strike="noStrike">
              <a:latin typeface="Montserrat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200" spc="-1" strike="noStrike">
                <a:latin typeface="Montserrat"/>
              </a:rPr>
              <a:t>Skinner, nella prima metà del 1900, ipotizza che possiamo imparare anche dalle macchine;</a:t>
            </a:r>
            <a:endParaRPr b="0" lang="it-IT" sz="2200" spc="-1" strike="noStrike">
              <a:latin typeface="Montserrat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200" spc="-1" strike="noStrike">
                <a:latin typeface="Montserrat"/>
              </a:rPr>
              <a:t>nascono le </a:t>
            </a:r>
            <a:r>
              <a:rPr b="0" i="1" lang="it-IT" sz="2200" spc="-1" strike="noStrike">
                <a:latin typeface="Montserrat"/>
              </a:rPr>
              <a:t>audio scuole</a:t>
            </a:r>
            <a:r>
              <a:rPr b="0" lang="it-IT" sz="2200" spc="-1" strike="noStrike">
                <a:latin typeface="Montserrat"/>
              </a:rPr>
              <a:t> (su dischi a 33 giri, le trasmissioni di radio-scuola, successivamente i manuali per l'autoapprendimento e poi i moderni testi scolastici);</a:t>
            </a:r>
            <a:endParaRPr b="0" lang="it-IT" sz="2200" spc="-1" strike="noStrike">
              <a:latin typeface="Montserrat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200" spc="-1" strike="noStrike">
                <a:latin typeface="Montserrat"/>
              </a:rPr>
              <a:t>qualche decennio più tardi (1966) viene creata Eliza negli USA: un chaterrbot che dimostra che è possibile rappresentare concetti all'interno di un calcolatore. Si inizia a rovesciare il postulato di Skinner;</a:t>
            </a:r>
            <a:endParaRPr b="0" lang="it-IT" sz="2200" spc="-1" strike="noStrike">
              <a:latin typeface="Montserrat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200" spc="-1" strike="noStrike">
                <a:latin typeface="Montserrat"/>
              </a:rPr>
              <a:t>più tardi le sperimentazioni con la rete italiana Archimede permettono di capire come creare regole di addestramento per l'auto-apprendimento delle macchine;</a:t>
            </a:r>
            <a:endParaRPr b="0" lang="it-IT" sz="22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1.2. Macchine per l'apprendimento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/>
          </p:nvPr>
        </p:nvSpPr>
        <p:spPr>
          <a:xfrm>
            <a:off x="1620000" y="1326600"/>
            <a:ext cx="7955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4000"/>
          </a:bodyPr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200" spc="-1" strike="noStrike">
                <a:latin typeface="Montserrat"/>
              </a:rPr>
              <a:t>la Siemens, con Synapsys*, mostra che è possibile realizzare componenti elettronici che imitano i neuroni: creano connessioni (elettriche) dinamiche;</a:t>
            </a:r>
            <a:endParaRPr b="0" lang="it-IT" sz="22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200" spc="-1" strike="noStrike">
                <a:latin typeface="Montserrat"/>
              </a:rPr>
              <a:t>più tardi la Google realizza una soluzione basata su meccaniche statistiche in grado di </a:t>
            </a:r>
            <a:r>
              <a:rPr b="0" i="1" lang="it-IT" sz="2200" spc="-1" strike="noStrike">
                <a:latin typeface="Montserrat"/>
              </a:rPr>
              <a:t>decodificare</a:t>
            </a:r>
            <a:r>
              <a:rPr b="0" lang="it-IT" sz="2200" spc="-1" strike="noStrike">
                <a:latin typeface="Montserrat"/>
              </a:rPr>
              <a:t> il linguaggio naturale;</a:t>
            </a:r>
            <a:endParaRPr b="0" lang="it-IT" sz="22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200" spc="-1" strike="noStrike">
                <a:latin typeface="Montserrat"/>
              </a:rPr>
              <a:t>il ritorno delle reti neurali con i neuroni software permette, infine, di realizzare le attuali soluzioni (OpenAI, AI-one, TensorFlow, Antropic, ecc...).</a:t>
            </a:r>
            <a:endParaRPr b="0" lang="it-IT" sz="2200" spc="-1" strike="noStrike">
              <a:latin typeface="Montserrat"/>
            </a:endParaRPr>
          </a:p>
          <a:p>
            <a:r>
              <a:rPr b="0" lang="it-IT" sz="2200" spc="-1" strike="noStrike">
                <a:latin typeface="Montserrat"/>
              </a:rPr>
              <a:t>L'AI non è una intelligenza sintetica, ma un'avanzata automazione autonoma che si ispira ad alcuni meccanismi bio-psicologici umani: abbiamo un nuovo linguaggio di programmazione basato su un concetto post-oggetto.</a:t>
            </a:r>
            <a:endParaRPr b="0" lang="it-IT" sz="22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/>
          </p:nvPr>
        </p:nvSpPr>
        <p:spPr>
          <a:xfrm>
            <a:off x="504000" y="1938600"/>
            <a:ext cx="9036000" cy="274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algn="ctr">
              <a:spcBef>
                <a:spcPts val="972"/>
              </a:spcBef>
              <a:buNone/>
            </a:pPr>
            <a:r>
              <a:rPr b="0" lang="it-IT" sz="2200" spc="-1" strike="noStrike">
                <a:solidFill>
                  <a:srgbClr val="ffffff"/>
                </a:solidFill>
                <a:latin typeface="Montserrat"/>
              </a:rPr>
              <a:t>L’affidabilità di chi richiede un mutuo, </a:t>
            </a:r>
            <a:br>
              <a:rPr sz="2200"/>
            </a:br>
            <a:r>
              <a:rPr b="0" lang="it-IT" sz="2200" spc="-1" strike="noStrike">
                <a:solidFill>
                  <a:srgbClr val="ffffff"/>
                </a:solidFill>
                <a:latin typeface="Montserrat"/>
              </a:rPr>
              <a:t>l’idoneità di un individuo ad un lavoro, </a:t>
            </a:r>
            <a:br>
              <a:rPr sz="2200"/>
            </a:br>
            <a:r>
              <a:rPr b="0" lang="it-IT" sz="2200" spc="-1" strike="noStrike">
                <a:solidFill>
                  <a:srgbClr val="ffffff"/>
                </a:solidFill>
                <a:latin typeface="Montserrat"/>
              </a:rPr>
              <a:t>la possibilità di recidiva di un condannato </a:t>
            </a:r>
            <a:br>
              <a:rPr sz="2200"/>
            </a:br>
            <a:r>
              <a:rPr b="0" lang="it-IT" sz="2200" spc="-1" strike="noStrike">
                <a:solidFill>
                  <a:srgbClr val="ffffff"/>
                </a:solidFill>
                <a:latin typeface="Montserrat"/>
              </a:rPr>
              <a:t>o il diritto a ricevere asilo politico </a:t>
            </a:r>
            <a:br>
              <a:rPr sz="2200"/>
            </a:br>
            <a:r>
              <a:rPr b="0" lang="it-IT" sz="2200" spc="-1" strike="noStrike">
                <a:solidFill>
                  <a:srgbClr val="ffffff"/>
                </a:solidFill>
                <a:latin typeface="Montserrat"/>
              </a:rPr>
              <a:t>o assistenza sociale sono sentenziati dall'AI</a:t>
            </a:r>
            <a:endParaRPr b="0" lang="it-IT" sz="2200" spc="-1" strike="noStrike">
              <a:latin typeface="Montserrat"/>
            </a:endParaRPr>
          </a:p>
        </p:txBody>
      </p:sp>
      <p:sp>
        <p:nvSpPr>
          <p:cNvPr id="334" name="PlaceHolder 2"/>
          <p:cNvSpPr>
            <a:spLocks noGrp="1"/>
          </p:cNvSpPr>
          <p:nvPr>
            <p:ph type="title"/>
          </p:nvPr>
        </p:nvSpPr>
        <p:spPr>
          <a:xfrm>
            <a:off x="504000" y="828000"/>
            <a:ext cx="9036000" cy="75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2. Temi scottanti per l’etica</a:t>
            </a:r>
            <a:endParaRPr b="1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2. Temi scottanti per l’etica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36" name="PlaceHolder 2"/>
          <p:cNvSpPr>
            <a:spLocks noGrp="1"/>
          </p:cNvSpPr>
          <p:nvPr>
            <p:ph/>
          </p:nvPr>
        </p:nvSpPr>
        <p:spPr>
          <a:xfrm>
            <a:off x="504000" y="1044000"/>
            <a:ext cx="9071640" cy="399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000"/>
          </a:bodyPr>
          <a:p>
            <a:r>
              <a:rPr b="0" lang="it-IT" sz="2400" spc="-1" strike="noStrike">
                <a:latin typeface="Montserrat"/>
              </a:rPr>
              <a:t>"L’affidabilità di chi richiede un mutuo, l’idoneità di un individuo ad un lavoro, la possibilità di recidiva di un condannato o il diritto a ricevere asilo politico o assistenza sociale" sono sentenziati dall'AI già oggi, scrive il Papa*.</a:t>
            </a:r>
            <a:endParaRPr b="0" lang="it-IT" sz="2400" spc="-1" strike="noStrike">
              <a:latin typeface="Montserrat"/>
            </a:endParaRPr>
          </a:p>
          <a:p>
            <a:r>
              <a:rPr b="0" lang="it-IT" sz="2400" spc="-1" strike="noStrike">
                <a:latin typeface="Montserrat"/>
              </a:rPr>
              <a:t>Focalizziamoci, però, su 3 semplici e immediati problemi che ci impattano direttamente.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 SemiBold"/>
              </a:rPr>
              <a:t>Costi</a:t>
            </a:r>
            <a:r>
              <a:rPr b="0" lang="it-IT" sz="2400" spc="-1" strike="noStrike">
                <a:latin typeface="Montserrat"/>
              </a:rPr>
              <a:t>: Blackwell è venduto intorno ai €35.000; ne servono almeno 1000 per 1 nodo (=server) AI.</a:t>
            </a:r>
            <a:br>
              <a:rPr sz="2400"/>
            </a:br>
            <a:r>
              <a:rPr b="0" lang="it-IT" sz="2400" spc="-1" strike="noStrike" u="sng">
                <a:uFillTx/>
                <a:latin typeface="Montserrat"/>
              </a:rPr>
              <a:t>Chi se la può permettere?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 SemiBold"/>
              </a:rPr>
              <a:t>Consumi</a:t>
            </a:r>
            <a:r>
              <a:rPr b="0" lang="it-IT" sz="2400" spc="-1" strike="noStrike">
                <a:latin typeface="Montserrat"/>
              </a:rPr>
              <a:t>: un nodo consuma non meno di 4MW. La produzione elettrica e la distribuzione non riesce a soddisfare la domanda (complice anche la nuova mobilità elettrica).</a:t>
            </a:r>
            <a:br>
              <a:rPr sz="2400"/>
            </a:br>
            <a:r>
              <a:rPr b="0" lang="it-IT" sz="2400" spc="-1" strike="noStrike" u="sng">
                <a:uFillTx/>
                <a:latin typeface="Montserrat"/>
              </a:rPr>
              <a:t>Togliamo energia a chi?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 SemiBold"/>
              </a:rPr>
              <a:t>Accessibili</a:t>
            </a:r>
            <a:r>
              <a:rPr b="0" lang="it-IT" sz="2400" spc="-1" strike="noStrike">
                <a:latin typeface="Montserrat"/>
              </a:rPr>
              <a:t>: la base software è open source*, ma la conoscenza è close source. Inoltre serve un'expertise avanzata.</a:t>
            </a:r>
            <a:br>
              <a:rPr sz="2400"/>
            </a:br>
            <a:r>
              <a:rPr b="0" lang="it-IT" sz="2400" spc="-1" strike="noStrike" u="sng">
                <a:uFillTx/>
                <a:latin typeface="Montserrat"/>
              </a:rPr>
              <a:t>Chi può accedere a questo territorio dell'infosfera?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PlaceHolder 1"/>
          <p:cNvSpPr>
            <a:spLocks noGrp="1"/>
          </p:cNvSpPr>
          <p:nvPr>
            <p:ph type="title"/>
          </p:nvPr>
        </p:nvSpPr>
        <p:spPr>
          <a:xfrm>
            <a:off x="504000" y="828000"/>
            <a:ext cx="9036000" cy="75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3. Sfide per l’educazione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38" name="PlaceHolder 2"/>
          <p:cNvSpPr>
            <a:spLocks noGrp="1"/>
          </p:cNvSpPr>
          <p:nvPr>
            <p:ph/>
          </p:nvPr>
        </p:nvSpPr>
        <p:spPr>
          <a:xfrm>
            <a:off x="504000" y="1938600"/>
            <a:ext cx="9036000" cy="274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algn="ctr">
              <a:spcBef>
                <a:spcPts val="972"/>
              </a:spcBef>
              <a:buNone/>
            </a:pPr>
            <a:r>
              <a:rPr b="0" lang="it-IT" sz="2200" spc="-1" strike="noStrike">
                <a:solidFill>
                  <a:srgbClr val="ffffff"/>
                </a:solidFill>
                <a:latin typeface="Montserrat"/>
              </a:rPr>
              <a:t>Lo sviluppo di una tecnologia che </a:t>
            </a:r>
            <a:endParaRPr b="0" lang="it-IT" sz="2200" spc="-1" strike="noStrike">
              <a:latin typeface="Montserrat"/>
            </a:endParaRPr>
          </a:p>
          <a:p>
            <a:pPr algn="ctr">
              <a:spcBef>
                <a:spcPts val="972"/>
              </a:spcBef>
              <a:buNone/>
            </a:pPr>
            <a:r>
              <a:rPr b="0" lang="it-IT" sz="2200" spc="-1" strike="noStrike">
                <a:solidFill>
                  <a:srgbClr val="ffffff"/>
                </a:solidFill>
                <a:latin typeface="Montserrat"/>
              </a:rPr>
              <a:t>rispetti e serva la dignità umana </a:t>
            </a:r>
            <a:endParaRPr b="0" lang="it-IT" sz="2200" spc="-1" strike="noStrike">
              <a:latin typeface="Montserrat"/>
            </a:endParaRPr>
          </a:p>
          <a:p>
            <a:pPr algn="ctr">
              <a:spcBef>
                <a:spcPts val="972"/>
              </a:spcBef>
              <a:buNone/>
            </a:pPr>
            <a:r>
              <a:rPr b="0" lang="it-IT" sz="2200" spc="-1" strike="noStrike">
                <a:solidFill>
                  <a:srgbClr val="ffffff"/>
                </a:solidFill>
                <a:latin typeface="Montserrat"/>
              </a:rPr>
              <a:t>ha chiare implicazioni per le </a:t>
            </a:r>
            <a:endParaRPr b="0" lang="it-IT" sz="2200" spc="-1" strike="noStrike">
              <a:latin typeface="Montserrat"/>
            </a:endParaRPr>
          </a:p>
          <a:p>
            <a:pPr algn="ctr">
              <a:spcBef>
                <a:spcPts val="972"/>
              </a:spcBef>
              <a:buNone/>
            </a:pPr>
            <a:r>
              <a:rPr b="0" lang="it-IT" sz="2200" spc="-1" strike="noStrike">
                <a:solidFill>
                  <a:srgbClr val="ffffff"/>
                </a:solidFill>
                <a:latin typeface="Montserrat"/>
              </a:rPr>
              <a:t>istituzioni educative</a:t>
            </a:r>
            <a:endParaRPr b="0" lang="it-IT" sz="22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3. Sfide per l’educazione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4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r>
              <a:rPr b="0" lang="it-IT" sz="2400" spc="-1" strike="noStrike">
                <a:latin typeface="Montserrat"/>
              </a:rPr>
              <a:t>"Lo sviluppo di una tecnologia che rispetti e serva la dignità umana ha chiare implicazioni per le istituzioni educative e per il mondo della cultura" scrive il Papa.</a:t>
            </a:r>
            <a:endParaRPr b="0" lang="it-IT" sz="2400" spc="-1" strike="noStrike">
              <a:latin typeface="Montserrat"/>
            </a:endParaRPr>
          </a:p>
          <a:p>
            <a:r>
              <a:rPr b="0" lang="it-IT" sz="2400" spc="-1" strike="noStrike">
                <a:latin typeface="Montserrat"/>
              </a:rPr>
              <a:t>Focalizziamoci su 2 soli aspetti che ci impattano e responsabilizzano direttamente:</a:t>
            </a:r>
            <a:endParaRPr b="0" lang="it-IT" sz="2400" spc="-1" strike="noStrike">
              <a:latin typeface="Montserrat"/>
            </a:endParaRPr>
          </a:p>
          <a:p>
            <a:r>
              <a:rPr b="0" lang="it-IT" sz="2400" spc="-1" strike="noStrike">
                <a:latin typeface="Montserrat"/>
              </a:rPr>
              <a:t>1. Chi forma</a:t>
            </a:r>
            <a:endParaRPr b="0" lang="it-IT" sz="2400" spc="-1" strike="noStrike">
              <a:latin typeface="Montserrat"/>
            </a:endParaRPr>
          </a:p>
          <a:p>
            <a:r>
              <a:rPr b="0" lang="it-IT" sz="2400" spc="-1" strike="noStrike">
                <a:latin typeface="Montserrat"/>
              </a:rPr>
              <a:t>2. Micai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title"/>
          </p:nvPr>
        </p:nvSpPr>
        <p:spPr>
          <a:xfrm>
            <a:off x="504000" y="828000"/>
            <a:ext cx="6840000" cy="435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it-IT" sz="2000" spc="-1" strike="noStrike">
                <a:latin typeface="Montserrat"/>
              </a:rPr>
              <a:t>3. Sfide per l’educazione</a:t>
            </a:r>
            <a:endParaRPr b="0" lang="it-IT" sz="2000" spc="-1" strike="noStrike">
              <a:latin typeface="Montserrat"/>
            </a:endParaRPr>
          </a:p>
        </p:txBody>
      </p:sp>
      <p:pic>
        <p:nvPicPr>
          <p:cNvPr id="342" name="" descr=""/>
          <p:cNvPicPr/>
          <p:nvPr/>
        </p:nvPicPr>
        <p:blipFill>
          <a:blip r:embed="rId1"/>
          <a:stretch/>
        </p:blipFill>
        <p:spPr>
          <a:xfrm>
            <a:off x="7920000" y="828720"/>
            <a:ext cx="1620000" cy="3850560"/>
          </a:xfrm>
          <a:prstGeom prst="rect">
            <a:avLst/>
          </a:prstGeom>
          <a:ln w="0">
            <a:noFill/>
          </a:ln>
        </p:spPr>
      </p:pic>
      <p:sp>
        <p:nvSpPr>
          <p:cNvPr id="343" name=""/>
          <p:cNvSpPr txBox="1"/>
          <p:nvPr/>
        </p:nvSpPr>
        <p:spPr>
          <a:xfrm>
            <a:off x="1620000" y="1908000"/>
            <a:ext cx="5580000" cy="462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it-IT" sz="2400" spc="-1" strike="noStrike">
                <a:latin typeface="Montserrat"/>
              </a:rPr>
              <a:t>3.1. Chi forma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3.1. Chi forma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45" name="PlaceHolder 2"/>
          <p:cNvSpPr>
            <a:spLocks noGrp="1"/>
          </p:cNvSpPr>
          <p:nvPr>
            <p:ph/>
          </p:nvPr>
        </p:nvSpPr>
        <p:spPr>
          <a:xfrm>
            <a:off x="1620000" y="1326600"/>
            <a:ext cx="7955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2000"/>
          </a:bodyPr>
          <a:p>
            <a:r>
              <a:rPr b="0" lang="it-IT" sz="2400" spc="-1" strike="noStrike">
                <a:latin typeface="Montserrat"/>
              </a:rPr>
              <a:t>Chi è l'agente di formazione-istruzione-educazione oggi?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La combinazione di precoce accesso alle ultime tecnologie della comunicazione in combinazione con gli algoritmi di analisi e di engagement uniti alla sistematica profilazione di ciascun operatore hanno generato non un "grande fratello", ma un "</a:t>
            </a:r>
            <a:r>
              <a:rPr b="1" lang="it-IT" sz="2400" spc="-1" strike="noStrike">
                <a:latin typeface="Montserrat"/>
              </a:rPr>
              <a:t>grande maestro</a:t>
            </a:r>
            <a:r>
              <a:rPr b="0" lang="it-IT" sz="2400" spc="-1" strike="noStrike">
                <a:latin typeface="Montserrat"/>
              </a:rPr>
              <a:t>" (cf.: teoria dei media forti ri-edita);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Umanizzazione-socializzazione: viene appresa in quantità significativa per rappresentazione mediata: forte interferenza con i processi di umanizzazione ed effetto </a:t>
            </a:r>
            <a:r>
              <a:rPr b="0" i="1" lang="it-IT" sz="2400" spc="-1" strike="noStrike">
                <a:latin typeface="Montserrat"/>
              </a:rPr>
              <a:t>stupefacente</a:t>
            </a:r>
            <a:r>
              <a:rPr b="0" lang="it-IT" sz="2400" spc="-1" strike="noStrike">
                <a:latin typeface="Montserrat"/>
              </a:rPr>
              <a:t> sulla psiche;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Educazione: lo sviluppo dell'essere umano è orientato dalla socialità sintetica (e da </a:t>
            </a:r>
            <a:r>
              <a:rPr b="0" i="1" lang="it-IT" sz="2400" spc="-1" strike="noStrike">
                <a:latin typeface="Montserrat"/>
              </a:rPr>
              <a:t>mamma AI</a:t>
            </a:r>
            <a:r>
              <a:rPr b="0" lang="it-IT" sz="2400" spc="-1" strike="noStrike">
                <a:latin typeface="Montserrat"/>
              </a:rPr>
              <a:t>?);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3.1. Chi forma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47" name="PlaceHolder 2"/>
          <p:cNvSpPr>
            <a:spLocks noGrp="1"/>
          </p:cNvSpPr>
          <p:nvPr>
            <p:ph/>
          </p:nvPr>
        </p:nvSpPr>
        <p:spPr>
          <a:xfrm>
            <a:off x="1620000" y="1080000"/>
            <a:ext cx="7955640" cy="378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8000"/>
          </a:bodyPr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Istruzione: l'accumulo di conoscenze è offerto dai media. Alla scuola si accede con:</a:t>
            </a:r>
            <a:endParaRPr b="0" lang="it-IT" sz="2400" spc="-1" strike="noStrike">
              <a:latin typeface="Montserrat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400" spc="-1" strike="noStrike">
                <a:latin typeface="Montserrat"/>
              </a:rPr>
              <a:t>Un senso di possesso di adeguata conoscenza già presente e consolidato;</a:t>
            </a:r>
            <a:endParaRPr b="0" lang="it-IT" sz="2400" spc="-1" strike="noStrike">
              <a:latin typeface="Montserrat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400" spc="-1" strike="noStrike">
                <a:latin typeface="Montserrat"/>
              </a:rPr>
              <a:t>Con la persuasione che le conoscenze sono sul device. Non è necessario possederne in proprio;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Formazione: è in atto uno </a:t>
            </a:r>
            <a:r>
              <a:rPr b="0" i="1" lang="it-IT" sz="2400" spc="-1" strike="noStrike">
                <a:latin typeface="Montserrat"/>
              </a:rPr>
              <a:t>shift-learning</a:t>
            </a:r>
            <a:r>
              <a:rPr b="0" lang="it-IT" sz="2400" spc="-1" strike="noStrike">
                <a:latin typeface="Montserrat"/>
              </a:rPr>
              <a:t>:</a:t>
            </a:r>
            <a:endParaRPr b="0" lang="it-IT" sz="2400" spc="-1" strike="noStrike">
              <a:latin typeface="Montserrat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400" spc="-1" strike="noStrike">
                <a:latin typeface="Montserrat"/>
              </a:rPr>
              <a:t>vedo quindi so fare;</a:t>
            </a:r>
            <a:endParaRPr b="0" lang="it-IT" sz="2400" spc="-1" strike="noStrike">
              <a:latin typeface="Montserrat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400" spc="-1" strike="noStrike">
                <a:latin typeface="Montserrat"/>
              </a:rPr>
              <a:t>il rappresentato sul device è più autorevole del mostrato dal formatore;</a:t>
            </a:r>
            <a:endParaRPr b="0" lang="it-IT" sz="2400" spc="-1" strike="noStrike">
              <a:latin typeface="Montserrat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400" spc="-1" strike="noStrike">
                <a:latin typeface="Montserrat"/>
              </a:rPr>
              <a:t>la formazione è senza tempo o in tempo compresso (fenomeno learning compander);</a:t>
            </a:r>
            <a:endParaRPr b="0" lang="it-IT" sz="2400" spc="-1" strike="noStrike">
              <a:latin typeface="Montserrat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400" spc="-1" strike="noStrike">
                <a:latin typeface="Montserrat"/>
              </a:rPr>
              <a:t>la formazione è senza fatica (formazione per partecipazione passiva);</a:t>
            </a:r>
            <a:endParaRPr b="0" lang="it-IT" sz="2400" spc="-1" strike="noStrike">
              <a:latin typeface="Montserrat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400" spc="-1" strike="noStrike">
                <a:latin typeface="Montserrat"/>
              </a:rPr>
              <a:t>la formazione non comporta responsabilità: tutto è una rappresentazione, è un </a:t>
            </a:r>
            <a:r>
              <a:rPr b="0" i="1" lang="it-IT" sz="2400" spc="-1" strike="noStrike">
                <a:latin typeface="Montserrat"/>
              </a:rPr>
              <a:t>tiktok</a:t>
            </a:r>
            <a:r>
              <a:rPr b="0" lang="it-IT" sz="2400" spc="-1" strike="noStrike">
                <a:latin typeface="Montserrat"/>
              </a:rPr>
              <a:t>.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" descr=""/>
          <p:cNvPicPr/>
          <p:nvPr/>
        </p:nvPicPr>
        <p:blipFill>
          <a:blip r:embed="rId1"/>
          <a:stretch/>
        </p:blipFill>
        <p:spPr>
          <a:xfrm>
            <a:off x="0" y="0"/>
            <a:ext cx="10080000" cy="5666400"/>
          </a:xfrm>
          <a:prstGeom prst="rect">
            <a:avLst/>
          </a:prstGeom>
          <a:ln w="0">
            <a:noFill/>
          </a:ln>
        </p:spPr>
      </p:pic>
      <p:sp>
        <p:nvSpPr>
          <p:cNvPr id="298" name=""/>
          <p:cNvSpPr/>
          <p:nvPr/>
        </p:nvSpPr>
        <p:spPr>
          <a:xfrm>
            <a:off x="6660000" y="1620000"/>
            <a:ext cx="2880000" cy="3060000"/>
          </a:xfrm>
          <a:prstGeom prst="rect">
            <a:avLst/>
          </a:prstGeom>
          <a:solidFill>
            <a:srgbClr val="a1887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9" name=""/>
          <p:cNvSpPr/>
          <p:nvPr/>
        </p:nvSpPr>
        <p:spPr>
          <a:xfrm>
            <a:off x="6660000" y="1980000"/>
            <a:ext cx="2880000" cy="360000"/>
          </a:xfrm>
          <a:prstGeom prst="rect">
            <a:avLst/>
          </a:prstGeom>
          <a:solidFill>
            <a:srgbClr val="3e272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ctr">
            <a:noAutofit/>
          </a:bodyPr>
          <a:p>
            <a:pPr algn="ctr">
              <a:buNone/>
            </a:pPr>
            <a:r>
              <a:rPr b="1" lang="it-IT" sz="2000" spc="-1" strike="noStrike">
                <a:latin typeface="Montserrat"/>
              </a:rPr>
              <a:t>Segretariato Scuole</a:t>
            </a:r>
            <a:endParaRPr b="1" lang="it-IT" sz="2000" spc="-1" strike="noStrike">
              <a:latin typeface="Montserrat"/>
            </a:endParaRPr>
          </a:p>
        </p:txBody>
      </p:sp>
      <p:sp>
        <p:nvSpPr>
          <p:cNvPr id="300" name=""/>
          <p:cNvSpPr txBox="1"/>
          <p:nvPr/>
        </p:nvSpPr>
        <p:spPr>
          <a:xfrm>
            <a:off x="6660000" y="4284000"/>
            <a:ext cx="2880000" cy="337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600" spc="-1" strike="noStrike">
                <a:latin typeface="Montserrat Light"/>
              </a:rPr>
              <a:t>Stefano Bortolato</a:t>
            </a:r>
            <a:endParaRPr b="0" lang="it-IT" sz="1600" spc="-1" strike="noStrike">
              <a:latin typeface="Montserrat"/>
            </a:endParaRPr>
          </a:p>
        </p:txBody>
      </p:sp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6660000" y="2437920"/>
            <a:ext cx="2880000" cy="166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80000"/>
              </a:lnSpc>
              <a:buNone/>
            </a:pPr>
            <a:r>
              <a:rPr b="1" lang="it-IT" sz="4400" spc="-1" strike="noStrike">
                <a:latin typeface="Montserrat"/>
              </a:rPr>
              <a:t>Educare</a:t>
            </a:r>
            <a:br>
              <a:rPr sz="4400"/>
            </a:br>
            <a:r>
              <a:rPr b="1" lang="it-IT" sz="4400" spc="-1" strike="noStrike">
                <a:latin typeface="Montserrat"/>
              </a:rPr>
              <a:t>+</a:t>
            </a:r>
            <a:br>
              <a:rPr sz="4400"/>
            </a:br>
            <a:r>
              <a:rPr b="1" lang="it-IT" sz="4400" spc="-1" strike="noStrike">
                <a:latin typeface="Montserrat"/>
              </a:rPr>
              <a:t>AI</a:t>
            </a:r>
            <a:endParaRPr b="1" lang="it-IT" sz="4400" spc="-1" strike="noStrike">
              <a:latin typeface="Montserrat"/>
            </a:endParaRPr>
          </a:p>
        </p:txBody>
      </p:sp>
      <p:sp>
        <p:nvSpPr>
          <p:cNvPr id="302" name=""/>
          <p:cNvSpPr/>
          <p:nvPr/>
        </p:nvSpPr>
        <p:spPr>
          <a:xfrm>
            <a:off x="4680000" y="3010680"/>
            <a:ext cx="1620000" cy="1620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ctr">
            <a:noAutofit/>
          </a:bodyPr>
          <a:p>
            <a:pPr algn="ctr">
              <a:buNone/>
            </a:pPr>
            <a:r>
              <a:rPr b="0" lang="it-IT" sz="1800" spc="-1" strike="noStrike">
                <a:latin typeface="Montserrat"/>
              </a:rPr>
              <a:t>Fano</a:t>
            </a:r>
            <a:endParaRPr b="0" lang="it-IT" sz="1800" spc="-1" strike="noStrike">
              <a:latin typeface="Montserrat"/>
            </a:endParaRPr>
          </a:p>
          <a:p>
            <a:pPr algn="ctr">
              <a:buNone/>
            </a:pPr>
            <a:endParaRPr b="0" lang="it-IT" sz="1800" spc="-1" strike="noStrike">
              <a:latin typeface="Montserrat"/>
            </a:endParaRPr>
          </a:p>
          <a:p>
            <a:pPr algn="ctr">
              <a:buNone/>
            </a:pPr>
            <a:r>
              <a:rPr b="0" lang="it-IT" sz="1800" spc="-1" strike="noStrike">
                <a:latin typeface="Montserrat"/>
              </a:rPr>
              <a:t>27/5/2024</a:t>
            </a:r>
            <a:endParaRPr b="0" lang="it-IT" sz="1800" spc="-1" strike="noStrike">
              <a:latin typeface="Montserrat"/>
            </a:endParaRPr>
          </a:p>
          <a:p>
            <a:pPr algn="ctr">
              <a:buNone/>
            </a:pPr>
            <a:r>
              <a:rPr b="0" lang="it-IT" sz="1800" spc="-1" strike="noStrike">
                <a:latin typeface="Montserrat"/>
              </a:rPr>
              <a:t>28/5/2024</a:t>
            </a:r>
            <a:endParaRPr b="0" lang="it-IT" sz="1800" spc="-1" strike="noStrike">
              <a:latin typeface="Montserrat"/>
            </a:endParaRPr>
          </a:p>
        </p:txBody>
      </p:sp>
      <p:sp>
        <p:nvSpPr>
          <p:cNvPr id="303" name=""/>
          <p:cNvSpPr/>
          <p:nvPr/>
        </p:nvSpPr>
        <p:spPr>
          <a:xfrm>
            <a:off x="4680000" y="2523600"/>
            <a:ext cx="1620000" cy="4906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ctr">
            <a:noAutofit/>
          </a:bodyPr>
          <a:p>
            <a:pPr algn="ctr">
              <a:buNone/>
            </a:pPr>
            <a:r>
              <a:rPr b="0" lang="it-IT" sz="1200" spc="-1" strike="noStrike">
                <a:latin typeface="Montserrat"/>
              </a:rPr>
              <a:t>--------------------</a:t>
            </a:r>
            <a:endParaRPr b="0" lang="it-IT" sz="1200" spc="-1" strike="noStrike">
              <a:latin typeface="Montserrat"/>
            </a:endParaRPr>
          </a:p>
        </p:txBody>
      </p:sp>
      <p:pic>
        <p:nvPicPr>
          <p:cNvPr id="304" name="" descr=""/>
          <p:cNvPicPr/>
          <p:nvPr/>
        </p:nvPicPr>
        <p:blipFill>
          <a:blip r:embed="rId2"/>
          <a:stretch/>
        </p:blipFill>
        <p:spPr>
          <a:xfrm>
            <a:off x="180000" y="4896000"/>
            <a:ext cx="486000" cy="561600"/>
          </a:xfrm>
          <a:prstGeom prst="rect">
            <a:avLst/>
          </a:prstGeom>
          <a:ln w="0">
            <a:noFill/>
          </a:ln>
        </p:spPr>
      </p:pic>
      <p:sp>
        <p:nvSpPr>
          <p:cNvPr id="305" name=""/>
          <p:cNvSpPr txBox="1"/>
          <p:nvPr/>
        </p:nvSpPr>
        <p:spPr>
          <a:xfrm>
            <a:off x="576000" y="4964760"/>
            <a:ext cx="2974320" cy="461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>
              <a:lnSpc>
                <a:spcPct val="86000"/>
              </a:lnSpc>
              <a:buNone/>
            </a:pPr>
            <a:r>
              <a:rPr b="0" lang="it-IT" sz="1400" spc="-1" strike="noStrike">
                <a:solidFill>
                  <a:srgbClr val="c51a1b"/>
                </a:solidFill>
                <a:latin typeface="Montserrat"/>
              </a:rPr>
              <a:t>Provincia Religiosa</a:t>
            </a:r>
            <a:br>
              <a:rPr sz="1400"/>
            </a:br>
            <a:r>
              <a:rPr b="0" lang="it-IT" sz="1400" spc="-1" strike="noStrike">
                <a:solidFill>
                  <a:srgbClr val="c51a1b"/>
                </a:solidFill>
                <a:latin typeface="Montserrat"/>
              </a:rPr>
              <a:t>Madre della Divina Provvidenza</a:t>
            </a:r>
            <a:endParaRPr b="0" lang="it-IT" sz="1400" spc="-1" strike="noStrike">
              <a:latin typeface="Montserrat"/>
            </a:endParaRPr>
          </a:p>
        </p:txBody>
      </p:sp>
      <p:pic>
        <p:nvPicPr>
          <p:cNvPr id="306" name="" descr=""/>
          <p:cNvPicPr/>
          <p:nvPr/>
        </p:nvPicPr>
        <p:blipFill>
          <a:blip r:embed="rId3"/>
          <a:stretch/>
        </p:blipFill>
        <p:spPr>
          <a:xfrm>
            <a:off x="7416000" y="4800240"/>
            <a:ext cx="2419560" cy="779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3.1. Chi forma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49" name="PlaceHolder 2"/>
          <p:cNvSpPr>
            <a:spLocks noGrp="1"/>
          </p:cNvSpPr>
          <p:nvPr>
            <p:ph/>
          </p:nvPr>
        </p:nvSpPr>
        <p:spPr>
          <a:xfrm>
            <a:off x="1620000" y="1326600"/>
            <a:ext cx="7955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0000"/>
          </a:bodyPr>
          <a:p>
            <a:r>
              <a:rPr b="0" lang="it-IT" sz="2400" spc="-1" strike="noStrike">
                <a:latin typeface="Montserrat"/>
              </a:rPr>
              <a:t>Effetti più immediati: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Capacità di gestione dell'attenzione focalizzata eccessivamente ridotta;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Capacità di giudizio critico assente;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Capacità di gestione del processo logico non acquisita;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Capacità di autonomia compromessa.</a:t>
            </a:r>
            <a:endParaRPr b="0" lang="it-IT" sz="2400" spc="-1" strike="noStrike">
              <a:latin typeface="Montserrat"/>
            </a:endParaRPr>
          </a:p>
          <a:p>
            <a:r>
              <a:rPr b="1" lang="it-IT" sz="2400" spc="-1" strike="noStrike">
                <a:latin typeface="Montserrat"/>
              </a:rPr>
              <a:t>NB</a:t>
            </a:r>
            <a:r>
              <a:rPr b="0" lang="it-IT" sz="2400" spc="-1" strike="noStrike">
                <a:latin typeface="Montserrat"/>
              </a:rPr>
              <a:t>: sono effetti di una combinazione di più cause.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title"/>
          </p:nvPr>
        </p:nvSpPr>
        <p:spPr>
          <a:xfrm>
            <a:off x="504000" y="828000"/>
            <a:ext cx="6840000" cy="435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it-IT" sz="2000" spc="-1" strike="noStrike">
                <a:latin typeface="Montserrat"/>
              </a:rPr>
              <a:t>3. Sfide per l’educazione</a:t>
            </a:r>
            <a:endParaRPr b="0" lang="it-IT" sz="2000" spc="-1" strike="noStrike">
              <a:latin typeface="Montserrat"/>
            </a:endParaRPr>
          </a:p>
        </p:txBody>
      </p:sp>
      <p:pic>
        <p:nvPicPr>
          <p:cNvPr id="351" name="" descr=""/>
          <p:cNvPicPr/>
          <p:nvPr/>
        </p:nvPicPr>
        <p:blipFill>
          <a:blip r:embed="rId1"/>
          <a:stretch/>
        </p:blipFill>
        <p:spPr>
          <a:xfrm>
            <a:off x="7920000" y="828720"/>
            <a:ext cx="1620000" cy="3850560"/>
          </a:xfrm>
          <a:prstGeom prst="rect">
            <a:avLst/>
          </a:prstGeom>
          <a:ln w="0">
            <a:noFill/>
          </a:ln>
        </p:spPr>
      </p:pic>
      <p:sp>
        <p:nvSpPr>
          <p:cNvPr id="352" name=""/>
          <p:cNvSpPr txBox="1"/>
          <p:nvPr/>
        </p:nvSpPr>
        <p:spPr>
          <a:xfrm>
            <a:off x="1620000" y="1908000"/>
            <a:ext cx="5580000" cy="462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it-IT" sz="2400" spc="-1" strike="noStrike">
                <a:latin typeface="Montserrat"/>
              </a:rPr>
              <a:t>3.2. Micai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3.2. Micai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54" name="PlaceHolder 2"/>
          <p:cNvSpPr>
            <a:spLocks noGrp="1"/>
          </p:cNvSpPr>
          <p:nvPr>
            <p:ph/>
          </p:nvPr>
        </p:nvSpPr>
        <p:spPr>
          <a:xfrm>
            <a:off x="1620000" y="1326600"/>
            <a:ext cx="7955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r>
              <a:rPr b="0" lang="it-IT" sz="2400" spc="-1" strike="noStrike">
                <a:latin typeface="Montserrat"/>
              </a:rPr>
              <a:t>Un nuovo mondo ci sfida, ci chiama ad una challenge.</a:t>
            </a:r>
            <a:endParaRPr b="0" lang="it-IT" sz="2400" spc="-1" strike="noStrike">
              <a:latin typeface="Montserrat"/>
            </a:endParaRPr>
          </a:p>
          <a:p>
            <a:r>
              <a:rPr b="0" lang="it-IT" sz="2400" spc="-1" strike="noStrike">
                <a:latin typeface="Montserrat"/>
              </a:rPr>
              <a:t>L'orizzonte del domani è già delineato e sufficientemente chiaro. Non sappiamo ancora il come, il quando e l'itinerario esatto.</a:t>
            </a:r>
            <a:endParaRPr b="0" lang="it-IT" sz="2400" spc="-1" strike="noStrike">
              <a:latin typeface="Montserrat"/>
            </a:endParaRPr>
          </a:p>
          <a:p>
            <a:r>
              <a:rPr b="0" lang="it-IT" sz="2400" spc="-1" strike="noStrike">
                <a:latin typeface="Montserrat"/>
              </a:rPr>
              <a:t>Vediamo tre tratti principali alla luce dell'esortazione di Papa Francesco: "chiamati ad aiutare gli studenti".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3.2. Micai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56" name="PlaceHolder 2"/>
          <p:cNvSpPr>
            <a:spLocks noGrp="1"/>
          </p:cNvSpPr>
          <p:nvPr>
            <p:ph/>
          </p:nvPr>
        </p:nvSpPr>
        <p:spPr>
          <a:xfrm>
            <a:off x="1620000" y="1326600"/>
            <a:ext cx="7955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r>
              <a:rPr b="1" lang="it-IT" sz="2400" spc="-1" strike="noStrike">
                <a:latin typeface="Montserrat"/>
              </a:rPr>
              <a:t>Lavoro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Le tecnologie AI sono particolarmente vocate per le attività di concetto. Per tutte le altre attività la persona umana è la più adatta;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L'</a:t>
            </a:r>
            <a:r>
              <a:rPr b="0" i="1" lang="it-IT" sz="2400" spc="-1" strike="noStrike">
                <a:latin typeface="Montserrat"/>
              </a:rPr>
              <a:t>operaio</a:t>
            </a:r>
            <a:r>
              <a:rPr b="0" lang="it-IT" sz="2400" spc="-1" strike="noStrike">
                <a:latin typeface="Montserrat"/>
              </a:rPr>
              <a:t> è sempre più assistito e aiutato da macchine smart;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Il lavoro è globale, su un nuovo concetto di glocalizzazione: operai del mondo.</a:t>
            </a:r>
            <a:endParaRPr b="0" lang="it-IT" sz="2400" spc="-1" strike="noStrike">
              <a:latin typeface="Montserrat"/>
            </a:endParaRPr>
          </a:p>
          <a:p>
            <a:r>
              <a:rPr b="1" lang="it-IT" sz="2400" spc="-1" strike="noStrike">
                <a:latin typeface="Montserrat"/>
              </a:rPr>
              <a:t>NB</a:t>
            </a:r>
            <a:r>
              <a:rPr b="0" lang="it-IT" sz="2400" spc="-1" strike="noStrike">
                <a:latin typeface="Montserrat"/>
              </a:rPr>
              <a:t>: le macchine del futuro operano autonomamente, ma non sono in grado di esistere senza la persona umana.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3.2. Micai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58" name="PlaceHolder 2"/>
          <p:cNvSpPr>
            <a:spLocks noGrp="1"/>
          </p:cNvSpPr>
          <p:nvPr>
            <p:ph/>
          </p:nvPr>
        </p:nvSpPr>
        <p:spPr>
          <a:xfrm>
            <a:off x="1620000" y="1074600"/>
            <a:ext cx="7955640" cy="400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9000"/>
          </a:bodyPr>
          <a:p>
            <a:r>
              <a:rPr b="1" lang="it-IT" sz="2400" spc="-1" strike="noStrike">
                <a:latin typeface="Montserrat"/>
              </a:rPr>
              <a:t>Scuola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La scuola è chiamata ad equipaggiare le persone di nuovi skill smart;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nell'antropocene la scuola sostiene la modellazione di persone e lavoratori smart;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La scuola sembra chiama a cambiare da "perpetuatrice del sapere" ad "agente di umanizzazione";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la scuola in breve avrà strumenti operativi diversi (cf.: Meta): bisogna creare una nuova </a:t>
            </a:r>
            <a:r>
              <a:rPr b="0" i="1" lang="it-IT" sz="2400" spc="-1" strike="noStrike">
                <a:latin typeface="Montserrat"/>
              </a:rPr>
              <a:t>didattica</a:t>
            </a:r>
            <a:r>
              <a:rPr b="0" lang="it-IT" sz="2400" spc="-1" strike="noStrike">
                <a:latin typeface="Montserrat"/>
              </a:rPr>
              <a:t> (la stessa sfida avvenuta con l'avvento dei libri).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3.2. Micai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60" name="PlaceHolder 2"/>
          <p:cNvSpPr>
            <a:spLocks noGrp="1"/>
          </p:cNvSpPr>
          <p:nvPr>
            <p:ph/>
          </p:nvPr>
        </p:nvSpPr>
        <p:spPr>
          <a:xfrm>
            <a:off x="1620000" y="1326600"/>
            <a:ext cx="7955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r>
              <a:rPr b="0" lang="it-IT" sz="2400" spc="-1" strike="noStrike">
                <a:latin typeface="Montserrat"/>
              </a:rPr>
              <a:t>Formazione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Le </a:t>
            </a:r>
            <a:r>
              <a:rPr b="0" i="1" lang="it-IT" sz="2400" spc="-1" strike="noStrike">
                <a:latin typeface="Montserrat"/>
              </a:rPr>
              <a:t>macchine</a:t>
            </a:r>
            <a:r>
              <a:rPr b="0" lang="it-IT" sz="2400" spc="-1" strike="noStrike">
                <a:latin typeface="Montserrat"/>
              </a:rPr>
              <a:t> sono sempre più smart: gli operatori necessitano di competenze diverse, di skill nuovi per interagire;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La formazione sembra chiama a consegnare una nuova capacità critica: nelle macchine la capacità matematica, nelle persone quella meta-matematica;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Probabilmente l'asse portante non sarà la formazione iniziale, ma quella continua;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La formazione sembra chiama ad un ruolo strategico nell'infosfera (=il mondo che stiamo costruendo).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title"/>
          </p:nvPr>
        </p:nvSpPr>
        <p:spPr>
          <a:xfrm>
            <a:off x="504000" y="828000"/>
            <a:ext cx="9036000" cy="75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4. Corollari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62" name="PlaceHolder 2"/>
          <p:cNvSpPr>
            <a:spLocks noGrp="1"/>
          </p:cNvSpPr>
          <p:nvPr>
            <p:ph/>
          </p:nvPr>
        </p:nvSpPr>
        <p:spPr>
          <a:xfrm>
            <a:off x="504000" y="1938600"/>
            <a:ext cx="9036000" cy="274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algn="ctr">
              <a:spcBef>
                <a:spcPts val="972"/>
              </a:spcBef>
              <a:buNone/>
            </a:pPr>
            <a:r>
              <a:rPr b="0" lang="it-IT" sz="2200" spc="-1" strike="noStrike">
                <a:solidFill>
                  <a:srgbClr val="ffffff"/>
                </a:solidFill>
                <a:latin typeface="Montserrat"/>
              </a:rPr>
              <a:t>Fede</a:t>
            </a:r>
            <a:endParaRPr b="0" lang="it-IT" sz="2200" spc="-1" strike="noStrike">
              <a:latin typeface="Montserrat"/>
            </a:endParaRPr>
          </a:p>
          <a:p>
            <a:pPr algn="ctr">
              <a:spcBef>
                <a:spcPts val="972"/>
              </a:spcBef>
              <a:buNone/>
            </a:pPr>
            <a:r>
              <a:rPr b="0" lang="it-IT" sz="2200" spc="-1" strike="noStrike">
                <a:solidFill>
                  <a:srgbClr val="ffffff"/>
                </a:solidFill>
                <a:latin typeface="Montserrat"/>
              </a:rPr>
              <a:t>Carità</a:t>
            </a:r>
            <a:endParaRPr b="0" lang="it-IT" sz="2200" spc="-1" strike="noStrike">
              <a:latin typeface="Montserrat"/>
            </a:endParaRPr>
          </a:p>
          <a:p>
            <a:pPr algn="ctr">
              <a:spcBef>
                <a:spcPts val="972"/>
              </a:spcBef>
              <a:buNone/>
            </a:pPr>
            <a:r>
              <a:rPr b="0" lang="it-IT" sz="2200" spc="-1" strike="noStrike">
                <a:solidFill>
                  <a:srgbClr val="ffffff"/>
                </a:solidFill>
                <a:latin typeface="Montserrat"/>
              </a:rPr>
              <a:t>Mission</a:t>
            </a:r>
            <a:endParaRPr b="0" lang="it-IT" sz="22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4. Corollari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6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0000"/>
          </a:bodyPr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Sfida alla fede: Dio è l'AI spirituale? </a:t>
            </a:r>
            <a:r>
              <a:rPr b="0" lang="it-IT" sz="1500" spc="-1" strike="noStrike">
                <a:latin typeface="Montserrat"/>
              </a:rPr>
              <a:t>(Cf.: Warning, regia di Agata Alexander, Polonia, 2021)</a:t>
            </a:r>
            <a:endParaRPr b="0" lang="it-IT" sz="15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  <a:ea typeface="Noto Sans CJK SC"/>
              </a:rPr>
              <a:t>Sfida alla carità: il povero è chi dipende dall'AI e non può permettersi di averla, crearla, gestirla. </a:t>
            </a:r>
            <a:r>
              <a:rPr b="0" lang="it-IT" sz="1500" spc="-1" strike="noStrike">
                <a:latin typeface="Montserrat"/>
              </a:rPr>
              <a:t>(Cf.: Paulo Freire, </a:t>
            </a:r>
            <a:r>
              <a:rPr b="0" i="1" lang="it-IT" sz="1500" spc="-1" strike="noStrike">
                <a:latin typeface="Montserrat"/>
              </a:rPr>
              <a:t>Pedagogia degli oppressi</a:t>
            </a:r>
            <a:r>
              <a:rPr b="0" lang="it-IT" sz="1500" spc="-1" strike="noStrike">
                <a:latin typeface="Montserrat"/>
              </a:rPr>
              <a:t>, 1971)</a:t>
            </a:r>
            <a:endParaRPr b="0" lang="it-IT" sz="1500" spc="-1" strike="noStrike">
              <a:latin typeface="Montserrat"/>
            </a:endParaRPr>
          </a:p>
          <a:p>
            <a:pPr marL="432000" indent="-324000">
              <a:spcBef>
                <a:spcPts val="4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Le realtà Don Orione, MLO, ENDO-FAP sono "chiamate ad aiutare gli studenti [, i religiosi] e i professionisti a fare propri gli aspetti sociali ed etici dello sviluppo e dell’utilizzo della tecnologia" (</a:t>
            </a:r>
            <a:r>
              <a:rPr b="0" lang="it-IT" sz="1600" spc="-1" strike="noStrike">
                <a:latin typeface="Montserrat"/>
              </a:rPr>
              <a:t>libera rivisitazione di Papa Francesco, "7. Sfide per l’educazione" in "Intelligenza artificiale e pace", 1/1/2024</a:t>
            </a:r>
            <a:r>
              <a:rPr b="0" lang="it-IT" sz="2400" spc="-1" strike="noStrike">
                <a:latin typeface="Montserrat"/>
              </a:rPr>
              <a:t>)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title"/>
          </p:nvPr>
        </p:nvSpPr>
        <p:spPr>
          <a:xfrm>
            <a:off x="504000" y="828000"/>
            <a:ext cx="9036000" cy="75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5. Appendice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66" name="PlaceHolder 2"/>
          <p:cNvSpPr>
            <a:spLocks noGrp="1"/>
          </p:cNvSpPr>
          <p:nvPr>
            <p:ph/>
          </p:nvPr>
        </p:nvSpPr>
        <p:spPr>
          <a:xfrm>
            <a:off x="504000" y="1938600"/>
            <a:ext cx="9036000" cy="274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algn="ctr">
              <a:spcBef>
                <a:spcPts val="972"/>
              </a:spcBef>
              <a:buNone/>
            </a:pPr>
            <a:r>
              <a:rPr b="0" lang="it-IT" sz="2200" spc="-1" strike="noStrike">
                <a:solidFill>
                  <a:srgbClr val="ffffff"/>
                </a:solidFill>
                <a:latin typeface="Montserrat"/>
              </a:rPr>
              <a:t>Compiti</a:t>
            </a:r>
            <a:endParaRPr b="0" lang="it-IT" sz="2200" spc="-1" strike="noStrike">
              <a:latin typeface="Montserrat"/>
            </a:endParaRPr>
          </a:p>
          <a:p>
            <a:pPr algn="ctr">
              <a:spcBef>
                <a:spcPts val="972"/>
              </a:spcBef>
              <a:buNone/>
            </a:pPr>
            <a:r>
              <a:rPr b="0" lang="it-IT" sz="2200" spc="-1" strike="noStrike">
                <a:solidFill>
                  <a:srgbClr val="ffffff"/>
                </a:solidFill>
                <a:latin typeface="Montserrat"/>
              </a:rPr>
              <a:t>Home work</a:t>
            </a:r>
            <a:endParaRPr b="0" lang="it-IT" sz="2200" spc="-1" strike="noStrike">
              <a:latin typeface="Montserrat"/>
            </a:endParaRPr>
          </a:p>
          <a:p>
            <a:pPr algn="ctr">
              <a:spcBef>
                <a:spcPts val="972"/>
              </a:spcBef>
              <a:buNone/>
            </a:pPr>
            <a:r>
              <a:rPr b="0" lang="it-IT" sz="2200" spc="-1" strike="noStrike">
                <a:solidFill>
                  <a:srgbClr val="ffffff"/>
                </a:solidFill>
                <a:latin typeface="Montserrat"/>
              </a:rPr>
              <a:t>Storage</a:t>
            </a:r>
            <a:endParaRPr b="0" lang="it-IT" sz="22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PlaceHolder 1"/>
          <p:cNvSpPr>
            <a:spLocks noGrp="1"/>
          </p:cNvSpPr>
          <p:nvPr>
            <p:ph type="title"/>
          </p:nvPr>
        </p:nvSpPr>
        <p:spPr>
          <a:xfrm>
            <a:off x="504000" y="828000"/>
            <a:ext cx="6840000" cy="435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it-IT" sz="2000" spc="-1" strike="noStrike">
                <a:latin typeface="Montserrat"/>
              </a:rPr>
              <a:t>5. Appendice</a:t>
            </a:r>
            <a:endParaRPr b="0" lang="it-IT" sz="2000" spc="-1" strike="noStrike">
              <a:latin typeface="Montserrat"/>
            </a:endParaRPr>
          </a:p>
        </p:txBody>
      </p:sp>
      <p:pic>
        <p:nvPicPr>
          <p:cNvPr id="368" name="" descr=""/>
          <p:cNvPicPr/>
          <p:nvPr/>
        </p:nvPicPr>
        <p:blipFill>
          <a:blip r:embed="rId1"/>
          <a:stretch/>
        </p:blipFill>
        <p:spPr>
          <a:xfrm>
            <a:off x="7920000" y="828720"/>
            <a:ext cx="1620000" cy="3850560"/>
          </a:xfrm>
          <a:prstGeom prst="rect">
            <a:avLst/>
          </a:prstGeom>
          <a:ln w="0">
            <a:noFill/>
          </a:ln>
        </p:spPr>
      </p:pic>
      <p:sp>
        <p:nvSpPr>
          <p:cNvPr id="369" name=""/>
          <p:cNvSpPr txBox="1"/>
          <p:nvPr/>
        </p:nvSpPr>
        <p:spPr>
          <a:xfrm>
            <a:off x="1620000" y="1908000"/>
            <a:ext cx="5580000" cy="462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it-IT" sz="2400" spc="-1" strike="noStrike">
                <a:latin typeface="Montserrat"/>
              </a:rPr>
              <a:t>5.1. Compiti ed home work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504000" y="828000"/>
            <a:ext cx="4374000" cy="75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Educare + AI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/>
          </p:nvPr>
        </p:nvSpPr>
        <p:spPr>
          <a:xfrm>
            <a:off x="864000" y="1938600"/>
            <a:ext cx="4896000" cy="274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algn="ctr">
              <a:spcBef>
                <a:spcPts val="972"/>
              </a:spcBef>
              <a:buNone/>
            </a:pPr>
            <a:r>
              <a:rPr b="0" lang="it-IT" sz="2200" spc="-1" strike="noStrike">
                <a:solidFill>
                  <a:srgbClr val="ffffff"/>
                </a:solidFill>
                <a:latin typeface="Montserrat SemiBold"/>
              </a:rPr>
              <a:t>Una lettura </a:t>
            </a:r>
            <a:r>
              <a:rPr b="0" i="1" lang="it-IT" sz="2200" spc="-1" strike="noStrike">
                <a:solidFill>
                  <a:srgbClr val="ffffff"/>
                </a:solidFill>
                <a:latin typeface="Montserrat SemiBold"/>
              </a:rPr>
              <a:t>on the road</a:t>
            </a:r>
            <a:r>
              <a:rPr b="0" lang="it-IT" sz="2200" spc="-1" strike="noStrike">
                <a:solidFill>
                  <a:srgbClr val="ffffff"/>
                </a:solidFill>
                <a:latin typeface="Montserrat SemiBold"/>
              </a:rPr>
              <a:t> </a:t>
            </a:r>
            <a:br>
              <a:rPr sz="2200"/>
            </a:br>
            <a:r>
              <a:rPr b="0" lang="it-IT" sz="2200" spc="-1" strike="noStrike">
                <a:solidFill>
                  <a:srgbClr val="ffffff"/>
                </a:solidFill>
                <a:latin typeface="Montserrat SemiBold"/>
              </a:rPr>
              <a:t>di alcuni capitoli del messaggio di Papa Francesco </a:t>
            </a:r>
            <a:br>
              <a:rPr sz="2200"/>
            </a:br>
            <a:r>
              <a:rPr b="0" lang="it-IT" sz="2200" spc="-1" strike="noStrike">
                <a:solidFill>
                  <a:srgbClr val="ffffff"/>
                </a:solidFill>
                <a:latin typeface="Montserrat SemiBold"/>
              </a:rPr>
              <a:t>"Intelligenza artificiale e pace"</a:t>
            </a:r>
            <a:endParaRPr b="0" lang="it-IT" sz="2200" spc="-1" strike="noStrike">
              <a:latin typeface="Montserrat"/>
            </a:endParaRPr>
          </a:p>
        </p:txBody>
      </p:sp>
      <p:pic>
        <p:nvPicPr>
          <p:cNvPr id="309" name="" descr=""/>
          <p:cNvPicPr/>
          <p:nvPr/>
        </p:nvPicPr>
        <p:blipFill>
          <a:blip r:embed="rId1"/>
          <a:stretch/>
        </p:blipFill>
        <p:spPr>
          <a:xfrm>
            <a:off x="6978600" y="2046240"/>
            <a:ext cx="1980000" cy="2520000"/>
          </a:xfrm>
          <a:prstGeom prst="rect">
            <a:avLst/>
          </a:prstGeom>
          <a:ln w="0">
            <a:noFill/>
          </a:ln>
        </p:spPr>
      </p:pic>
      <p:pic>
        <p:nvPicPr>
          <p:cNvPr id="310" name="" descr=""/>
          <p:cNvPicPr/>
          <p:nvPr/>
        </p:nvPicPr>
        <p:blipFill>
          <a:blip r:embed="rId2"/>
          <a:stretch/>
        </p:blipFill>
        <p:spPr>
          <a:xfrm>
            <a:off x="720000" y="4896000"/>
            <a:ext cx="1674000" cy="54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5.1. Compiti ed home work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71" name="PlaceHolder 2"/>
          <p:cNvSpPr>
            <a:spLocks noGrp="1"/>
          </p:cNvSpPr>
          <p:nvPr>
            <p:ph/>
          </p:nvPr>
        </p:nvSpPr>
        <p:spPr>
          <a:xfrm>
            <a:off x="1620000" y="1326600"/>
            <a:ext cx="7955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Scoprire 1 allucinazione e 1 incantesimo dell’AI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Vedere "Colossus. The Forbin project" e "Trascendents"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Acquisire conoscenza base su:</a:t>
            </a:r>
            <a:endParaRPr b="0" lang="it-IT" sz="2400" spc="-1" strike="noStrike">
              <a:latin typeface="Montserrat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400" spc="-1" strike="noStrike">
                <a:latin typeface="Montserrat"/>
              </a:rPr>
              <a:t>Inferenza</a:t>
            </a:r>
            <a:endParaRPr b="0" lang="it-IT" sz="2400" spc="-1" strike="noStrike">
              <a:latin typeface="Montserrat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400" spc="-1" strike="noStrike">
                <a:latin typeface="Montserrat"/>
              </a:rPr>
              <a:t>ICDL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 type="title"/>
          </p:nvPr>
        </p:nvSpPr>
        <p:spPr>
          <a:xfrm>
            <a:off x="504000" y="828000"/>
            <a:ext cx="6840000" cy="435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it-IT" sz="2000" spc="-1" strike="noStrike">
                <a:latin typeface="Montserrat"/>
              </a:rPr>
              <a:t>5. Appendice</a:t>
            </a:r>
            <a:endParaRPr b="0" lang="it-IT" sz="2000" spc="-1" strike="noStrike">
              <a:latin typeface="Montserrat"/>
            </a:endParaRPr>
          </a:p>
        </p:txBody>
      </p:sp>
      <p:pic>
        <p:nvPicPr>
          <p:cNvPr id="373" name="" descr=""/>
          <p:cNvPicPr/>
          <p:nvPr/>
        </p:nvPicPr>
        <p:blipFill>
          <a:blip r:embed="rId1"/>
          <a:stretch/>
        </p:blipFill>
        <p:spPr>
          <a:xfrm>
            <a:off x="7920000" y="828720"/>
            <a:ext cx="1620000" cy="3850560"/>
          </a:xfrm>
          <a:prstGeom prst="rect">
            <a:avLst/>
          </a:prstGeom>
          <a:ln w="0">
            <a:noFill/>
          </a:ln>
        </p:spPr>
      </p:pic>
      <p:sp>
        <p:nvSpPr>
          <p:cNvPr id="374" name=""/>
          <p:cNvSpPr txBox="1"/>
          <p:nvPr/>
        </p:nvSpPr>
        <p:spPr>
          <a:xfrm>
            <a:off x="1620000" y="1908000"/>
            <a:ext cx="5580000" cy="462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it-IT" sz="2400" spc="-1" strike="noStrike">
                <a:latin typeface="Montserrat"/>
              </a:rPr>
              <a:t>5.2. Storage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5.2. Storage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76" name="PlaceHolder 2"/>
          <p:cNvSpPr>
            <a:spLocks noGrp="1"/>
          </p:cNvSpPr>
          <p:nvPr>
            <p:ph/>
          </p:nvPr>
        </p:nvSpPr>
        <p:spPr>
          <a:xfrm>
            <a:off x="1620000" y="972000"/>
            <a:ext cx="7955640" cy="41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4000"/>
          </a:bodyPr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Sito www.endofap.it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Sito www.digitaldsb.it/elearning 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Papa Francesco, </a:t>
            </a:r>
            <a:r>
              <a:rPr b="0" i="1" lang="it-IT" sz="2400" spc="-1" strike="noStrike">
                <a:latin typeface="Montserrat"/>
              </a:rPr>
              <a:t>Messaggio di sua santità Francesco per la LVII giornata mondiale della pace. Intelligenza artificiale e pace</a:t>
            </a:r>
            <a:r>
              <a:rPr b="0" lang="it-IT" sz="2400" spc="-1" strike="noStrike">
                <a:latin typeface="Montserrat"/>
              </a:rPr>
              <a:t>, Vaticano, 1/1/2024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Papa Francesco, </a:t>
            </a:r>
            <a:r>
              <a:rPr b="0" i="1" lang="it-IT" sz="2400" spc="-1" strike="noStrike">
                <a:latin typeface="Montserrat"/>
              </a:rPr>
              <a:t>Messaggio di sua santità papa Francesco per la LVIII giornata mondiale delle comunicazioni sociali, Intelligenza artificiale e sapienza del cuore: per una comunicazione pienamente umana</a:t>
            </a:r>
            <a:r>
              <a:rPr b="0" lang="it-IT" sz="2400" spc="-1" strike="noStrike">
                <a:latin typeface="Montserrat"/>
              </a:rPr>
              <a:t>, Vaticano, 24/1/2024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Paolo Benanti, </a:t>
            </a:r>
            <a:r>
              <a:rPr b="0" i="1" lang="it-IT" sz="2400" spc="-1" strike="noStrike">
                <a:latin typeface="Montserrat"/>
              </a:rPr>
              <a:t>Digital Age. Teoria del cambio d'epoca. Persona, famiglia e società</a:t>
            </a:r>
            <a:r>
              <a:rPr b="0" lang="it-IT" sz="2400" spc="-1" strike="noStrike">
                <a:latin typeface="Montserrat"/>
              </a:rPr>
              <a:t>, San Paolo, Cinisello Balsamo, 2020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Luciano Floridi, </a:t>
            </a:r>
            <a:r>
              <a:rPr b="0" i="1" lang="it-IT" sz="2400" spc="-1" strike="noStrike">
                <a:latin typeface="Montserrat"/>
              </a:rPr>
              <a:t>Pensare l'infosfera. La filosofia come design concettuale</a:t>
            </a:r>
            <a:r>
              <a:rPr b="0" lang="it-IT" sz="2400" spc="-1" strike="noStrike">
                <a:latin typeface="Montserrat"/>
              </a:rPr>
              <a:t>, Raffaello Cortina Editore, 2020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Luciano Floridi, </a:t>
            </a:r>
            <a:r>
              <a:rPr b="0" i="1" lang="it-IT" sz="2400" spc="-1" strike="noStrike">
                <a:latin typeface="Montserrat"/>
              </a:rPr>
              <a:t>Intelligenza artificiale. L'uso delle nuove macchine</a:t>
            </a:r>
            <a:r>
              <a:rPr b="0" lang="it-IT" sz="2400" spc="-1" strike="noStrike">
                <a:latin typeface="Montserrat"/>
              </a:rPr>
              <a:t>, Bompiani, 2021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Paolo Benanti, </a:t>
            </a:r>
            <a:r>
              <a:rPr b="0" i="1" lang="it-IT" sz="2400" spc="-1" strike="noStrike">
                <a:latin typeface="Montserrat"/>
              </a:rPr>
              <a:t>Algor-Ethics: Developing a Language for a Human-Centered AI</a:t>
            </a:r>
            <a:r>
              <a:rPr b="0" lang="it-IT" sz="2400" spc="-1" strike="noStrike">
                <a:latin typeface="Montserrat"/>
              </a:rPr>
              <a:t>, https://youtu.be/rFzjsHNertc</a:t>
            </a:r>
            <a:endParaRPr b="0" lang="it-IT" sz="2400" spc="-1" strike="noStrike">
              <a:latin typeface="Montserrat"/>
            </a:endParaRPr>
          </a:p>
          <a:p>
            <a:r>
              <a:rPr b="0" lang="it-IT" sz="2400" spc="-1" strike="noStrike">
                <a:latin typeface="Montserrat"/>
              </a:rPr>
              <a:t>Autori di riferimento: Papa Francesco, Pierre Levy, Paolo Benanti, Luciano Floridi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PlaceHolder 1"/>
          <p:cNvSpPr>
            <a:spLocks noGrp="1"/>
          </p:cNvSpPr>
          <p:nvPr>
            <p:ph/>
          </p:nvPr>
        </p:nvSpPr>
        <p:spPr>
          <a:xfrm>
            <a:off x="684000" y="675000"/>
            <a:ext cx="8712000" cy="432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algn="ctr">
              <a:buNone/>
            </a:pPr>
            <a:r>
              <a:rPr b="0" lang="it-IT" sz="4800" spc="-1" strike="noStrike">
                <a:latin typeface="Montserrat SemiBold"/>
              </a:rPr>
              <a:t>Il paradigma tecnocratico senza Dio è tecnologia.</a:t>
            </a:r>
            <a:endParaRPr b="0" lang="it-IT" sz="4800" spc="-1" strike="noStrike">
              <a:latin typeface="Montserrat"/>
            </a:endParaRPr>
          </a:p>
          <a:p>
            <a:pPr algn="ctr">
              <a:spcBef>
                <a:spcPts val="4252"/>
              </a:spcBef>
              <a:buNone/>
            </a:pPr>
            <a:r>
              <a:rPr b="0" lang="it-IT" sz="4800" spc="-1" strike="noStrike">
                <a:latin typeface="Montserrat SemiBold"/>
              </a:rPr>
              <a:t>Il paradigma tecnocratico con Dio è sviluppo.</a:t>
            </a:r>
            <a:endParaRPr b="0" lang="it-IT" sz="48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" descr=""/>
          <p:cNvPicPr/>
          <p:nvPr/>
        </p:nvPicPr>
        <p:blipFill>
          <a:blip r:embed="rId1"/>
          <a:stretch/>
        </p:blipFill>
        <p:spPr>
          <a:xfrm>
            <a:off x="0" y="0"/>
            <a:ext cx="10080000" cy="5666400"/>
          </a:xfrm>
          <a:prstGeom prst="rect">
            <a:avLst/>
          </a:prstGeom>
          <a:ln w="0">
            <a:noFill/>
          </a:ln>
        </p:spPr>
      </p:pic>
      <p:sp>
        <p:nvSpPr>
          <p:cNvPr id="379" name=""/>
          <p:cNvSpPr/>
          <p:nvPr/>
        </p:nvSpPr>
        <p:spPr>
          <a:xfrm>
            <a:off x="6660000" y="1620000"/>
            <a:ext cx="2880000" cy="3060000"/>
          </a:xfrm>
          <a:prstGeom prst="rect">
            <a:avLst/>
          </a:prstGeom>
          <a:solidFill>
            <a:srgbClr val="a1887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0" name=""/>
          <p:cNvSpPr/>
          <p:nvPr/>
        </p:nvSpPr>
        <p:spPr>
          <a:xfrm>
            <a:off x="6660000" y="1980000"/>
            <a:ext cx="2880000" cy="360000"/>
          </a:xfrm>
          <a:prstGeom prst="rect">
            <a:avLst/>
          </a:prstGeom>
          <a:solidFill>
            <a:srgbClr val="3e272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ctr">
            <a:noAutofit/>
          </a:bodyPr>
          <a:p>
            <a:pPr algn="ctr">
              <a:buNone/>
            </a:pPr>
            <a:r>
              <a:rPr b="1" lang="it-IT" sz="2000" spc="-1" strike="noStrike">
                <a:latin typeface="Montserrat"/>
              </a:rPr>
              <a:t>Segretariato Scuole</a:t>
            </a:r>
            <a:endParaRPr b="1" lang="it-IT" sz="2000" spc="-1" strike="noStrike">
              <a:latin typeface="Montserrat"/>
            </a:endParaRPr>
          </a:p>
        </p:txBody>
      </p:sp>
      <p:sp>
        <p:nvSpPr>
          <p:cNvPr id="381" name=""/>
          <p:cNvSpPr txBox="1"/>
          <p:nvPr/>
        </p:nvSpPr>
        <p:spPr>
          <a:xfrm>
            <a:off x="6660000" y="4284000"/>
            <a:ext cx="2880000" cy="337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600" spc="-1" strike="noStrike">
                <a:latin typeface="Montserrat Light"/>
              </a:rPr>
              <a:t>Stefano Bortolato</a:t>
            </a:r>
            <a:endParaRPr b="0" lang="it-IT" sz="1600" spc="-1" strike="noStrike">
              <a:latin typeface="Montserrat"/>
            </a:endParaRPr>
          </a:p>
        </p:txBody>
      </p:sp>
      <p:sp>
        <p:nvSpPr>
          <p:cNvPr id="382" name="PlaceHolder 1"/>
          <p:cNvSpPr>
            <a:spLocks noGrp="1"/>
          </p:cNvSpPr>
          <p:nvPr>
            <p:ph type="title"/>
          </p:nvPr>
        </p:nvSpPr>
        <p:spPr>
          <a:xfrm>
            <a:off x="6660000" y="2437920"/>
            <a:ext cx="2880000" cy="166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80000"/>
              </a:lnSpc>
              <a:buNone/>
            </a:pPr>
            <a:r>
              <a:rPr b="1" lang="it-IT" sz="4400" spc="-1" strike="noStrike">
                <a:latin typeface="Montserrat"/>
              </a:rPr>
              <a:t>Educare</a:t>
            </a:r>
            <a:br>
              <a:rPr sz="4400"/>
            </a:br>
            <a:r>
              <a:rPr b="1" lang="it-IT" sz="4400" spc="-1" strike="noStrike">
                <a:latin typeface="Montserrat"/>
              </a:rPr>
              <a:t>+</a:t>
            </a:r>
            <a:br>
              <a:rPr sz="4400"/>
            </a:br>
            <a:r>
              <a:rPr b="1" lang="it-IT" sz="4400" spc="-1" strike="noStrike">
                <a:latin typeface="Montserrat"/>
              </a:rPr>
              <a:t>AI</a:t>
            </a:r>
            <a:endParaRPr b="1" lang="it-IT" sz="4400" spc="-1" strike="noStrike">
              <a:latin typeface="Montserrat"/>
            </a:endParaRPr>
          </a:p>
        </p:txBody>
      </p:sp>
      <p:sp>
        <p:nvSpPr>
          <p:cNvPr id="383" name=""/>
          <p:cNvSpPr/>
          <p:nvPr/>
        </p:nvSpPr>
        <p:spPr>
          <a:xfrm>
            <a:off x="4680000" y="3010680"/>
            <a:ext cx="1620000" cy="1620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ctr">
            <a:noAutofit/>
          </a:bodyPr>
          <a:p>
            <a:pPr algn="ctr">
              <a:buNone/>
            </a:pPr>
            <a:r>
              <a:rPr b="0" lang="it-IT" sz="1800" spc="-1" strike="noStrike">
                <a:latin typeface="Montserrat"/>
              </a:rPr>
              <a:t>Fano</a:t>
            </a:r>
            <a:endParaRPr b="0" lang="it-IT" sz="1800" spc="-1" strike="noStrike">
              <a:latin typeface="Montserrat"/>
            </a:endParaRPr>
          </a:p>
          <a:p>
            <a:pPr algn="ctr">
              <a:buNone/>
            </a:pPr>
            <a:endParaRPr b="0" lang="it-IT" sz="1800" spc="-1" strike="noStrike">
              <a:latin typeface="Montserrat"/>
            </a:endParaRPr>
          </a:p>
          <a:p>
            <a:pPr algn="ctr">
              <a:buNone/>
            </a:pPr>
            <a:r>
              <a:rPr b="0" lang="it-IT" sz="1800" spc="-1" strike="noStrike">
                <a:latin typeface="Montserrat"/>
              </a:rPr>
              <a:t>27/5/2024</a:t>
            </a:r>
            <a:endParaRPr b="0" lang="it-IT" sz="1800" spc="-1" strike="noStrike">
              <a:latin typeface="Montserrat"/>
            </a:endParaRPr>
          </a:p>
          <a:p>
            <a:pPr algn="ctr">
              <a:buNone/>
            </a:pPr>
            <a:r>
              <a:rPr b="0" lang="it-IT" sz="1800" spc="-1" strike="noStrike">
                <a:latin typeface="Montserrat"/>
              </a:rPr>
              <a:t>28/5/2024</a:t>
            </a:r>
            <a:endParaRPr b="0" lang="it-IT" sz="1800" spc="-1" strike="noStrike">
              <a:latin typeface="Montserrat"/>
            </a:endParaRPr>
          </a:p>
        </p:txBody>
      </p:sp>
      <p:sp>
        <p:nvSpPr>
          <p:cNvPr id="384" name=""/>
          <p:cNvSpPr/>
          <p:nvPr/>
        </p:nvSpPr>
        <p:spPr>
          <a:xfrm>
            <a:off x="4680000" y="2523600"/>
            <a:ext cx="1620000" cy="4906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ctr">
            <a:noAutofit/>
          </a:bodyPr>
          <a:p>
            <a:pPr algn="ctr">
              <a:buNone/>
            </a:pPr>
            <a:r>
              <a:rPr b="0" lang="it-IT" sz="1200" spc="-1" strike="noStrike">
                <a:latin typeface="Montserrat"/>
              </a:rPr>
              <a:t>--------------------</a:t>
            </a:r>
            <a:endParaRPr b="0" lang="it-IT" sz="1200" spc="-1" strike="noStrike">
              <a:latin typeface="Montserrat"/>
            </a:endParaRPr>
          </a:p>
        </p:txBody>
      </p:sp>
      <p:pic>
        <p:nvPicPr>
          <p:cNvPr id="385" name="" descr=""/>
          <p:cNvPicPr/>
          <p:nvPr/>
        </p:nvPicPr>
        <p:blipFill>
          <a:blip r:embed="rId2"/>
          <a:stretch/>
        </p:blipFill>
        <p:spPr>
          <a:xfrm>
            <a:off x="180000" y="4896000"/>
            <a:ext cx="486000" cy="561600"/>
          </a:xfrm>
          <a:prstGeom prst="rect">
            <a:avLst/>
          </a:prstGeom>
          <a:ln w="0">
            <a:noFill/>
          </a:ln>
        </p:spPr>
      </p:pic>
      <p:sp>
        <p:nvSpPr>
          <p:cNvPr id="386" name=""/>
          <p:cNvSpPr txBox="1"/>
          <p:nvPr/>
        </p:nvSpPr>
        <p:spPr>
          <a:xfrm>
            <a:off x="576000" y="4964760"/>
            <a:ext cx="2974320" cy="461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>
              <a:lnSpc>
                <a:spcPct val="86000"/>
              </a:lnSpc>
              <a:buNone/>
            </a:pPr>
            <a:r>
              <a:rPr b="0" lang="it-IT" sz="1400" spc="-1" strike="noStrike">
                <a:solidFill>
                  <a:srgbClr val="c51a1b"/>
                </a:solidFill>
                <a:latin typeface="Montserrat"/>
              </a:rPr>
              <a:t>Provincia Religiosa</a:t>
            </a:r>
            <a:br>
              <a:rPr sz="1400"/>
            </a:br>
            <a:r>
              <a:rPr b="0" lang="it-IT" sz="1400" spc="-1" strike="noStrike">
                <a:solidFill>
                  <a:srgbClr val="c51a1b"/>
                </a:solidFill>
                <a:latin typeface="Montserrat"/>
              </a:rPr>
              <a:t>Madre della Divina Provvidenza</a:t>
            </a:r>
            <a:endParaRPr b="0" lang="it-IT" sz="1400" spc="-1" strike="noStrike">
              <a:latin typeface="Montserrat"/>
            </a:endParaRPr>
          </a:p>
        </p:txBody>
      </p:sp>
      <p:pic>
        <p:nvPicPr>
          <p:cNvPr id="387" name="" descr=""/>
          <p:cNvPicPr/>
          <p:nvPr/>
        </p:nvPicPr>
        <p:blipFill>
          <a:blip r:embed="rId3"/>
          <a:stretch/>
        </p:blipFill>
        <p:spPr>
          <a:xfrm>
            <a:off x="7416000" y="4800240"/>
            <a:ext cx="2419560" cy="779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8" name=""/>
          <p:cNvGrpSpPr/>
          <p:nvPr/>
        </p:nvGrpSpPr>
        <p:grpSpPr>
          <a:xfrm>
            <a:off x="1204200" y="2135880"/>
            <a:ext cx="7693560" cy="1398240"/>
            <a:chOff x="1204200" y="2135880"/>
            <a:chExt cx="7693560" cy="1398240"/>
          </a:xfrm>
        </p:grpSpPr>
        <p:pic>
          <p:nvPicPr>
            <p:cNvPr id="389" name="" descr=""/>
            <p:cNvPicPr/>
            <p:nvPr/>
          </p:nvPicPr>
          <p:blipFill>
            <a:blip r:embed="rId1"/>
            <a:stretch/>
          </p:blipFill>
          <p:spPr>
            <a:xfrm>
              <a:off x="1204200" y="2135880"/>
              <a:ext cx="1214640" cy="13982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90" name=""/>
            <p:cNvSpPr txBox="1"/>
            <p:nvPr/>
          </p:nvSpPr>
          <p:spPr>
            <a:xfrm>
              <a:off x="2331360" y="2365560"/>
              <a:ext cx="6566400" cy="94212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rIns="90000" tIns="45000" bIns="45000" anchor="t">
              <a:noAutofit/>
            </a:bodyPr>
            <a:p>
              <a:pPr>
                <a:lnSpc>
                  <a:spcPct val="86000"/>
                </a:lnSpc>
                <a:buNone/>
              </a:pPr>
              <a:r>
                <a:rPr b="0" lang="it-IT" sz="3200" spc="-1" strike="noStrike">
                  <a:solidFill>
                    <a:srgbClr val="c51a1b"/>
                  </a:solidFill>
                  <a:latin typeface="Montserrat"/>
                </a:rPr>
                <a:t>Provinc</a:t>
              </a:r>
              <a:r>
                <a:rPr b="0" lang="it-IT" sz="3200" spc="-1" strike="noStrike">
                  <a:solidFill>
                    <a:srgbClr val="c51a1b"/>
                  </a:solidFill>
                  <a:latin typeface="Montserrat"/>
                </a:rPr>
                <a:t>ia </a:t>
              </a:r>
              <a:r>
                <a:rPr b="0" lang="it-IT" sz="3200" spc="-1" strike="noStrike">
                  <a:solidFill>
                    <a:srgbClr val="c51a1b"/>
                  </a:solidFill>
                  <a:latin typeface="Montserrat"/>
                </a:rPr>
                <a:t>Religios</a:t>
              </a:r>
              <a:r>
                <a:rPr b="0" lang="it-IT" sz="3200" spc="-1" strike="noStrike">
                  <a:solidFill>
                    <a:srgbClr val="c51a1b"/>
                  </a:solidFill>
                  <a:latin typeface="Montserrat"/>
                </a:rPr>
                <a:t>a</a:t>
              </a:r>
              <a:br>
                <a:rPr sz="3200"/>
              </a:br>
              <a:r>
                <a:rPr b="0" lang="it-IT" sz="3200" spc="-1" strike="noStrike">
                  <a:solidFill>
                    <a:srgbClr val="c51a1b"/>
                  </a:solidFill>
                  <a:latin typeface="Montserrat"/>
                </a:rPr>
                <a:t>Madre </a:t>
              </a:r>
              <a:r>
                <a:rPr b="0" lang="it-IT" sz="3200" spc="-1" strike="noStrike">
                  <a:solidFill>
                    <a:srgbClr val="c51a1b"/>
                  </a:solidFill>
                  <a:latin typeface="Montserrat"/>
                </a:rPr>
                <a:t>della </a:t>
              </a:r>
              <a:r>
                <a:rPr b="0" lang="it-IT" sz="3200" spc="-1" strike="noStrike">
                  <a:solidFill>
                    <a:srgbClr val="c51a1b"/>
                  </a:solidFill>
                  <a:latin typeface="Montserrat"/>
                </a:rPr>
                <a:t>Divina </a:t>
              </a:r>
              <a:r>
                <a:rPr b="0" lang="it-IT" sz="3200" spc="-1" strike="noStrike">
                  <a:solidFill>
                    <a:srgbClr val="c51a1b"/>
                  </a:solidFill>
                  <a:latin typeface="Montserrat"/>
                </a:rPr>
                <a:t>Provvid</a:t>
              </a:r>
              <a:r>
                <a:rPr b="0" lang="it-IT" sz="3200" spc="-1" strike="noStrike">
                  <a:solidFill>
                    <a:srgbClr val="c51a1b"/>
                  </a:solidFill>
                  <a:latin typeface="Montserrat"/>
                </a:rPr>
                <a:t>enza</a:t>
              </a:r>
              <a:endParaRPr b="0" lang="it-IT" sz="3200" spc="-1" strike="noStrike">
                <a:latin typeface="Montserrat"/>
              </a:endParaRPr>
            </a:p>
          </p:txBody>
        </p:sp>
      </p:grpSp>
      <p:pic>
        <p:nvPicPr>
          <p:cNvPr id="391" name="" descr=""/>
          <p:cNvPicPr/>
          <p:nvPr/>
        </p:nvPicPr>
        <p:blipFill>
          <a:blip r:embed="rId2"/>
          <a:stretch/>
        </p:blipFill>
        <p:spPr>
          <a:xfrm>
            <a:off x="3830400" y="3958560"/>
            <a:ext cx="2419560" cy="779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Sommario - TOC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/>
          </p:nvPr>
        </p:nvSpPr>
        <p:spPr>
          <a:xfrm>
            <a:off x="504000" y="168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r>
              <a:rPr b="1" lang="it-IT" sz="2400" spc="-1" strike="noStrike">
                <a:latin typeface="Montserrat"/>
              </a:rPr>
              <a:t>1.</a:t>
            </a:r>
            <a:r>
              <a:rPr b="0" lang="it-IT" sz="2400" spc="-1" strike="noStrike">
                <a:latin typeface="Montserrat"/>
              </a:rPr>
              <a:t> "</a:t>
            </a:r>
            <a:r>
              <a:rPr b="0" lang="it-IT" sz="2100" spc="-1" strike="noStrike">
                <a:latin typeface="Montserrat"/>
              </a:rPr>
              <a:t>Opportunità o Divario?" una premessa tecnica</a:t>
            </a:r>
            <a:endParaRPr b="0" lang="it-IT" sz="2100" spc="-1" strike="noStrike">
              <a:latin typeface="Montserrat"/>
            </a:endParaRPr>
          </a:p>
          <a:p>
            <a:r>
              <a:rPr b="1" lang="it-IT" sz="2100" spc="-1" strike="noStrike">
                <a:latin typeface="Montserrat"/>
              </a:rPr>
              <a:t>1.1.</a:t>
            </a:r>
            <a:r>
              <a:rPr b="0" lang="it-IT" sz="2100" spc="-1" strike="noStrike">
                <a:latin typeface="Montserrat"/>
              </a:rPr>
              <a:t> "Intelligenza Artificiale" o "Intelligenza Artificiosa"?</a:t>
            </a:r>
            <a:endParaRPr b="0" lang="it-IT" sz="2100" spc="-1" strike="noStrike">
              <a:latin typeface="Montserrat"/>
            </a:endParaRPr>
          </a:p>
          <a:p>
            <a:r>
              <a:rPr b="1" lang="it-IT" sz="2100" spc="-1" strike="noStrike">
                <a:latin typeface="Montserrat"/>
              </a:rPr>
              <a:t>1.2.</a:t>
            </a:r>
            <a:r>
              <a:rPr b="0" lang="it-IT" sz="2100" spc="-1" strike="noStrike">
                <a:latin typeface="Montserrat"/>
              </a:rPr>
              <a:t> Macchine per l'apprendimento</a:t>
            </a:r>
            <a:endParaRPr b="0" lang="it-IT" sz="2100" spc="-1" strike="noStrike">
              <a:latin typeface="Montserrat"/>
            </a:endParaRPr>
          </a:p>
          <a:p>
            <a:r>
              <a:rPr b="1" lang="it-IT" sz="2100" spc="-1" strike="noStrike">
                <a:latin typeface="Montserrat"/>
              </a:rPr>
              <a:t>2.</a:t>
            </a:r>
            <a:r>
              <a:rPr b="0" lang="it-IT" sz="2100" spc="-1" strike="noStrike">
                <a:latin typeface="Montserrat"/>
              </a:rPr>
              <a:t> Temi scottanti per l’etica</a:t>
            </a:r>
            <a:endParaRPr b="0" lang="it-IT" sz="2100" spc="-1" strike="noStrike">
              <a:latin typeface="Montserrat"/>
            </a:endParaRPr>
          </a:p>
          <a:p>
            <a:endParaRPr b="0" lang="it-IT" sz="2400" spc="-1" strike="noStrike">
              <a:latin typeface="Montserrat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/>
          </p:nvPr>
        </p:nvSpPr>
        <p:spPr>
          <a:xfrm>
            <a:off x="5152680" y="168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r>
              <a:rPr b="1" lang="it-IT" sz="2100" spc="-1" strike="noStrike">
                <a:latin typeface="Montserrat"/>
              </a:rPr>
              <a:t>3.</a:t>
            </a:r>
            <a:r>
              <a:rPr b="0" lang="it-IT" sz="2100" spc="-1" strike="noStrike">
                <a:latin typeface="Montserrat"/>
              </a:rPr>
              <a:t> Sfide per l’educazione</a:t>
            </a:r>
            <a:endParaRPr b="0" lang="it-IT" sz="2100" spc="-1" strike="noStrike">
              <a:latin typeface="Montserrat"/>
            </a:endParaRPr>
          </a:p>
          <a:p>
            <a:r>
              <a:rPr b="1" lang="it-IT" sz="2100" spc="-1" strike="noStrike">
                <a:latin typeface="Montserrat"/>
              </a:rPr>
              <a:t>3.1.</a:t>
            </a:r>
            <a:r>
              <a:rPr b="0" lang="it-IT" sz="2100" spc="-1" strike="noStrike">
                <a:latin typeface="Montserrat"/>
              </a:rPr>
              <a:t> Chi forma</a:t>
            </a:r>
            <a:endParaRPr b="0" lang="it-IT" sz="2100" spc="-1" strike="noStrike">
              <a:latin typeface="Montserrat"/>
            </a:endParaRPr>
          </a:p>
          <a:p>
            <a:r>
              <a:rPr b="1" lang="it-IT" sz="2100" spc="-1" strike="noStrike">
                <a:latin typeface="Montserrat"/>
              </a:rPr>
              <a:t>3.2.</a:t>
            </a:r>
            <a:r>
              <a:rPr b="0" lang="it-IT" sz="2100" spc="-1" strike="noStrike">
                <a:latin typeface="Montserrat"/>
              </a:rPr>
              <a:t> Micai </a:t>
            </a:r>
            <a:endParaRPr b="0" lang="it-IT" sz="2100" spc="-1" strike="noStrike">
              <a:latin typeface="Montserrat"/>
            </a:endParaRPr>
          </a:p>
          <a:p>
            <a:r>
              <a:rPr b="1" lang="it-IT" sz="2100" spc="-1" strike="noStrike">
                <a:latin typeface="Montserrat"/>
              </a:rPr>
              <a:t>4.</a:t>
            </a:r>
            <a:r>
              <a:rPr b="0" lang="it-IT" sz="2100" spc="-1" strike="noStrike">
                <a:latin typeface="Montserrat"/>
              </a:rPr>
              <a:t> Corollari</a:t>
            </a:r>
            <a:endParaRPr b="0" lang="it-IT" sz="2100" spc="-1" strike="noStrike">
              <a:latin typeface="Montserrat"/>
            </a:endParaRPr>
          </a:p>
          <a:p>
            <a:r>
              <a:rPr b="1" lang="it-IT" sz="2100" spc="-1" strike="noStrike">
                <a:latin typeface="Montserrat"/>
              </a:rPr>
              <a:t>5.</a:t>
            </a:r>
            <a:r>
              <a:rPr b="0" lang="it-IT" sz="2100" spc="-1" strike="noStrike">
                <a:latin typeface="Montserrat"/>
              </a:rPr>
              <a:t> Appendice</a:t>
            </a:r>
            <a:endParaRPr b="0" lang="it-IT" sz="2100" spc="-1" strike="noStrike">
              <a:latin typeface="Montserrat"/>
            </a:endParaRPr>
          </a:p>
          <a:p>
            <a:r>
              <a:rPr b="1" lang="it-IT" sz="2100" spc="-1" strike="noStrike">
                <a:latin typeface="Montserrat"/>
              </a:rPr>
              <a:t>5.1.</a:t>
            </a:r>
            <a:r>
              <a:rPr b="0" lang="it-IT" sz="2100" spc="-1" strike="noStrike">
                <a:latin typeface="Montserrat"/>
              </a:rPr>
              <a:t> Compiti ed home work</a:t>
            </a:r>
            <a:endParaRPr b="0" lang="it-IT" sz="2100" spc="-1" strike="noStrike">
              <a:latin typeface="Montserrat"/>
            </a:endParaRPr>
          </a:p>
          <a:p>
            <a:r>
              <a:rPr b="1" lang="it-IT" sz="2100" spc="-1" strike="noStrike">
                <a:latin typeface="Montserrat"/>
              </a:rPr>
              <a:t>5.2.</a:t>
            </a:r>
            <a:r>
              <a:rPr b="0" lang="it-IT" sz="2100" spc="-1" strike="noStrike">
                <a:latin typeface="Montserrat"/>
              </a:rPr>
              <a:t> Store</a:t>
            </a:r>
            <a:endParaRPr b="0" lang="it-IT" sz="2100" spc="-1" strike="noStrike">
              <a:latin typeface="Montserrat"/>
            </a:endParaRPr>
          </a:p>
        </p:txBody>
      </p:sp>
      <p:sp>
        <p:nvSpPr>
          <p:cNvPr id="314" name=""/>
          <p:cNvSpPr txBox="1"/>
          <p:nvPr/>
        </p:nvSpPr>
        <p:spPr>
          <a:xfrm>
            <a:off x="432000" y="1008000"/>
            <a:ext cx="9219600" cy="462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2400" spc="-1" strike="noStrike">
                <a:latin typeface="Montserrat"/>
              </a:rPr>
              <a:t>Rileggiamo i capitoli 2, 5 e 7 con il seguente sviluppo: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Sommario - TOC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r>
              <a:rPr b="0" lang="it-IT" sz="2400" spc="-1" strike="noStrike">
                <a:latin typeface="Montserrat"/>
              </a:rPr>
              <a:t>Obiettivi dichiarati: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Sostenere l’empowerment carismatico;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Migliorare la consapevolezza;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Sostenere l’approccio critico;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Offrire scenari di futuro possibile-realistico.</a:t>
            </a:r>
            <a:endParaRPr b="0" lang="it-IT" sz="2400" spc="-1" strike="noStrike">
              <a:latin typeface="Montserrat"/>
            </a:endParaRPr>
          </a:p>
          <a:p>
            <a:r>
              <a:rPr b="0" lang="it-IT" sz="2400" spc="-1" strike="noStrike">
                <a:latin typeface="Montserrat"/>
              </a:rPr>
              <a:t>Iniziamo...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/>
          </p:nvPr>
        </p:nvSpPr>
        <p:spPr>
          <a:xfrm>
            <a:off x="504000" y="1938600"/>
            <a:ext cx="9036000" cy="274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algn="ctr">
              <a:spcBef>
                <a:spcPts val="972"/>
              </a:spcBef>
              <a:buNone/>
            </a:pPr>
            <a:r>
              <a:rPr b="0" lang="it-IT" sz="2200" spc="-1" strike="noStrike">
                <a:solidFill>
                  <a:srgbClr val="ffffff"/>
                </a:solidFill>
                <a:latin typeface="Montserrat SemiBold"/>
              </a:rPr>
              <a:t>Il progresso della scienza e</a:t>
            </a:r>
            <a:endParaRPr b="0" lang="it-IT" sz="2200" spc="-1" strike="noStrike">
              <a:latin typeface="Montserrat"/>
            </a:endParaRPr>
          </a:p>
          <a:p>
            <a:pPr algn="ctr">
              <a:spcBef>
                <a:spcPts val="972"/>
              </a:spcBef>
              <a:buNone/>
            </a:pPr>
            <a:r>
              <a:rPr b="0" lang="it-IT" sz="2200" spc="-1" strike="noStrike">
                <a:solidFill>
                  <a:srgbClr val="ffffff"/>
                </a:solidFill>
                <a:latin typeface="Montserrat SemiBold"/>
              </a:rPr>
              <a:t>della tecnologia </a:t>
            </a:r>
            <a:endParaRPr b="0" lang="it-IT" sz="2200" spc="-1" strike="noStrike">
              <a:latin typeface="Montserrat"/>
            </a:endParaRPr>
          </a:p>
          <a:p>
            <a:pPr algn="ctr">
              <a:spcBef>
                <a:spcPts val="972"/>
              </a:spcBef>
              <a:buNone/>
            </a:pPr>
            <a:r>
              <a:rPr b="0" lang="it-IT" sz="2200" spc="-1" strike="noStrike">
                <a:solidFill>
                  <a:srgbClr val="ffffff"/>
                </a:solidFill>
                <a:latin typeface="Montserrat SemiBold"/>
              </a:rPr>
              <a:t>come via verso la pace</a:t>
            </a:r>
            <a:endParaRPr b="0" lang="it-IT" sz="2200" spc="-1" strike="noStrike">
              <a:latin typeface="Montserrat"/>
            </a:endParaRPr>
          </a:p>
        </p:txBody>
      </p:sp>
      <p:sp>
        <p:nvSpPr>
          <p:cNvPr id="318" name="PlaceHolder 2"/>
          <p:cNvSpPr>
            <a:spLocks noGrp="1"/>
          </p:cNvSpPr>
          <p:nvPr>
            <p:ph type="title"/>
          </p:nvPr>
        </p:nvSpPr>
        <p:spPr>
          <a:xfrm>
            <a:off x="504000" y="828000"/>
            <a:ext cx="9036000" cy="75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1. "Opportunità o Divario?" una premessa tecnica</a:t>
            </a:r>
            <a:endParaRPr b="1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1. "Opportunità o Divario?" una premessa tecnica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r>
              <a:rPr b="0" lang="it-IT" sz="2400" spc="-1" strike="noStrike">
                <a:latin typeface="Montserrat"/>
              </a:rPr>
              <a:t>Il Papa scrive: "Il progresso della scienza e della tecnologia come via verso la pace".</a:t>
            </a:r>
            <a:endParaRPr b="0" lang="it-IT" sz="2400" spc="-1" strike="noStrike">
              <a:latin typeface="Montserrat"/>
            </a:endParaRPr>
          </a:p>
          <a:p>
            <a:r>
              <a:rPr b="0" lang="it-IT" sz="2400" spc="-1" strike="noStrike">
                <a:latin typeface="Montserrat"/>
              </a:rPr>
              <a:t>È necessaria una premessa </a:t>
            </a:r>
            <a:r>
              <a:rPr b="0" i="1" lang="it-IT" sz="2400" spc="-1" strike="noStrike">
                <a:latin typeface="Montserrat"/>
              </a:rPr>
              <a:t>tecnica</a:t>
            </a:r>
            <a:r>
              <a:rPr b="0" lang="it-IT" sz="2400" spc="-1" strike="noStrike">
                <a:latin typeface="Montserrat"/>
              </a:rPr>
              <a:t> per capire di cosa parliamo e conoscere i punti cardinali della mappa del progresso: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il concetto comune di "intelligenza", non è il concetto di "Intelligenza artificiale";</a:t>
            </a:r>
            <a:endParaRPr b="0" lang="it-IT" sz="24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Montserrat"/>
              </a:rPr>
              <a:t>la rotta di sviluppo è ancora ambigua.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title"/>
          </p:nvPr>
        </p:nvSpPr>
        <p:spPr>
          <a:xfrm>
            <a:off x="504000" y="828000"/>
            <a:ext cx="6840000" cy="435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it-IT" sz="2000" spc="-1" strike="noStrike">
                <a:latin typeface="Montserrat"/>
              </a:rPr>
              <a:t>1. "Opportunità o Divario?" una premessa tecnica</a:t>
            </a:r>
            <a:endParaRPr b="0" lang="it-IT" sz="2000" spc="-1" strike="noStrike">
              <a:latin typeface="Montserrat"/>
            </a:endParaRPr>
          </a:p>
        </p:txBody>
      </p:sp>
      <p:pic>
        <p:nvPicPr>
          <p:cNvPr id="322" name="" descr=""/>
          <p:cNvPicPr/>
          <p:nvPr/>
        </p:nvPicPr>
        <p:blipFill>
          <a:blip r:embed="rId1"/>
          <a:stretch/>
        </p:blipFill>
        <p:spPr>
          <a:xfrm>
            <a:off x="7920000" y="828720"/>
            <a:ext cx="1620000" cy="3850560"/>
          </a:xfrm>
          <a:prstGeom prst="rect">
            <a:avLst/>
          </a:prstGeom>
          <a:ln w="0">
            <a:noFill/>
          </a:ln>
        </p:spPr>
      </p:pic>
      <p:sp>
        <p:nvSpPr>
          <p:cNvPr id="323" name=""/>
          <p:cNvSpPr txBox="1"/>
          <p:nvPr/>
        </p:nvSpPr>
        <p:spPr>
          <a:xfrm>
            <a:off x="1620000" y="1908000"/>
            <a:ext cx="5580000" cy="834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it-IT" sz="2400" spc="-1" strike="noStrike">
                <a:latin typeface="Montserrat"/>
              </a:rPr>
              <a:t>1.1. "Intelligenza Artificiale" o "Intelligenza Artificiosa"?</a:t>
            </a:r>
            <a:endParaRPr b="0" lang="it-IT" sz="24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504000" y="504000"/>
            <a:ext cx="9071640" cy="54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400" spc="-1" strike="noStrike">
                <a:latin typeface="Montserrat"/>
              </a:rPr>
              <a:t>1.1. "Intelligenza Artificiale" o "Intelligenza Artificiosa"?</a:t>
            </a:r>
            <a:endParaRPr b="1" lang="it-IT" sz="2400" spc="-1" strike="noStrike">
              <a:latin typeface="Montserrat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/>
          </p:nvPr>
        </p:nvSpPr>
        <p:spPr>
          <a:xfrm>
            <a:off x="1620000" y="1326600"/>
            <a:ext cx="7955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r>
              <a:rPr b="0" lang="it-IT" sz="2200" spc="-1" strike="noStrike">
                <a:latin typeface="Montserrat"/>
              </a:rPr>
              <a:t>ChatGPT, Copilot, Siri, Cortana, ecc... sono, fondamentalmente, </a:t>
            </a:r>
            <a:r>
              <a:rPr b="1" lang="it-IT" sz="2200" spc="-1" strike="noStrike">
                <a:latin typeface="Montserrat"/>
              </a:rPr>
              <a:t>machine learning + deep learning + modello neurale</a:t>
            </a:r>
            <a:r>
              <a:rPr b="0" lang="it-IT" sz="2200" spc="-1" strike="noStrike">
                <a:latin typeface="Montserrat"/>
              </a:rPr>
              <a:t>:</a:t>
            </a:r>
            <a:endParaRPr b="0" lang="it-IT" sz="2200" spc="-1" strike="noStrike">
              <a:latin typeface="Montserrat"/>
            </a:endParaRPr>
          </a:p>
          <a:p>
            <a:pPr marL="432000" indent="-324000">
              <a:spcBef>
                <a:spcPts val="105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200" spc="-1" strike="noStrike">
                <a:latin typeface="Montserrat"/>
              </a:rPr>
              <a:t>risultati migliori delle tecniche del passato;</a:t>
            </a:r>
            <a:endParaRPr b="0" lang="it-IT" sz="2200" spc="-1" strike="noStrike">
              <a:latin typeface="Montserrat"/>
            </a:endParaRPr>
          </a:p>
          <a:p>
            <a:pPr marL="432000" indent="-324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200" spc="-1" strike="noStrike">
                <a:latin typeface="Montserrat"/>
              </a:rPr>
              <a:t>hanno ancora un sacco di problemi e limiti;</a:t>
            </a:r>
            <a:endParaRPr b="0" lang="it-IT" sz="2200" spc="-1" strike="noStrike">
              <a:latin typeface="Montserrat"/>
            </a:endParaRPr>
          </a:p>
          <a:p>
            <a:pPr marL="432000" indent="-324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200" spc="-1" strike="noStrike">
                <a:latin typeface="Montserrat"/>
              </a:rPr>
              <a:t>però solleticano la fantasia, la curiosità, muovono montagne di soldi, tutti vogliono </a:t>
            </a:r>
            <a:r>
              <a:rPr b="0" i="1" lang="it-IT" sz="2200" spc="-1" strike="noStrike">
                <a:latin typeface="Montserrat"/>
              </a:rPr>
              <a:t>giocarci</a:t>
            </a:r>
            <a:r>
              <a:rPr b="0" lang="it-IT" sz="2200" spc="-1" strike="noStrike">
                <a:latin typeface="Montserrat"/>
              </a:rPr>
              <a:t>.</a:t>
            </a:r>
            <a:endParaRPr b="0" lang="it-IT" sz="2200" spc="-1" strike="noStrike">
              <a:latin typeface="Montserra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Application>LibreOffice/7.3.7.2$Linux_X86_64 LibreOffice_project/30$Build-2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2024-04-29T16:38:22Z</dcterms:created>
  <dc:creator>Don Stefano Bortolato FDP</dc:creator>
  <dc:description>Educare + AI: promesse VS rischi
Un lettura "on the road" di alcuni capitoli del messaggio di Papa Francesco "Intelligenza articiale e pace"</dc:description>
  <cp:keywords>ai formazione educare</cp:keywords>
  <dc:language>it-IT</dc:language>
  <cp:lastModifiedBy>Don Stefano Bortolato FDP</cp:lastModifiedBy>
  <cp:lastPrinted>2024-04-30T16:30:02Z</cp:lastPrinted>
  <dcterms:modified xsi:type="dcterms:W3CDTF">2024-04-30T20:36:21Z</dcterms:modified>
  <cp:revision>47</cp:revision>
  <dc:subject>Formazione &amp; Pastorale</dc:subject>
  <dc:title>Educare + AI: promesse VS rischi</dc:title>
</cp:coreProperties>
</file>