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media/image28.png" ContentType="image/png"/>
  <Override PartName="/ppt/media/image27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9.png" ContentType="image/png"/>
  <Override PartName="/ppt/media/image6.png" ContentType="image/png"/>
  <Override PartName="/ppt/media/image11.png" ContentType="image/png"/>
  <Override PartName="/ppt/media/image32.png" ContentType="image/png"/>
  <Override PartName="/ppt/media/image7.png" ContentType="image/png"/>
  <Override PartName="/ppt/media/image34.jpeg" ContentType="image/jpeg"/>
  <Override PartName="/ppt/media/image18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0.png" ContentType="image/png"/>
  <Override PartName="/ppt/media/image30.png" ContentType="image/png"/>
  <Override PartName="/ppt/media/image31.jpeg" ContentType="image/jpeg"/>
  <Override PartName="/ppt/media/image4.jpeg" ContentType="image/jpeg"/>
  <Override PartName="/ppt/media/image25.png" ContentType="image/png"/>
  <Override PartName="/ppt/media/image5.jpeg" ContentType="image/jpeg"/>
  <Override PartName="/ppt/media/image33.png" ContentType="image/png"/>
  <Override PartName="/ppt/media/image3.png" ContentType="image/png"/>
  <Override PartName="/ppt/media/image26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0.png" ContentType="image/png"/>
  <Override PartName="/ppt/media/image2.jpeg" ContentType="image/jpeg"/>
  <Override PartName="/ppt/media/image19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5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_rels/slide47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8.xml.rels" ContentType="application/vnd.openxmlformats-package.relationships+xml"/>
  <Override PartName="/ppt/slides/_rels/slide43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44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1.xml.rels" ContentType="application/vnd.openxmlformats-package.relationships+xml"/>
  <Override PartName="/ppt/slides/_rels/slide39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42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51.xml.rels" ContentType="application/vnd.openxmlformats-package.relationships+xml"/>
  <Override PartName="/ppt/slides/_rels/slide35.xml.rels" ContentType="application/vnd.openxmlformats-package.relationships+xml"/>
  <Override PartName="/ppt/slides/_rels/slide53.xml.rels" ContentType="application/vnd.openxmlformats-package.relationships+xml"/>
  <Override PartName="/ppt/slides/_rels/slide46.xml.rels" ContentType="application/vnd.openxmlformats-package.relationships+xml"/>
  <Override PartName="/ppt/slides/_rels/slide52.xml.rels" ContentType="application/vnd.openxmlformats-package.relationships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38.xml.rels" ContentType="application/vnd.openxmlformats-package.relationships+xml"/>
  <Override PartName="/ppt/slides/_rels/slide23.xml.rels" ContentType="application/vnd.openxmlformats-package.relationships+xml"/>
  <Override PartName="/ppt/slides/_rels/slide41.xml.rels" ContentType="application/vnd.openxmlformats-package.relationships+xml"/>
  <Override PartName="/ppt/slides/_rels/slide56.xml.rels" ContentType="application/vnd.openxmlformats-package.relationships+xml"/>
  <Override PartName="/ppt/slides/_rels/slide50.xml.rels" ContentType="application/vnd.openxmlformats-package.relationships+xml"/>
  <Override PartName="/ppt/slides/_rels/slide34.xml.rels" ContentType="application/vnd.openxmlformats-package.relationships+xml"/>
  <Override PartName="/ppt/slides/_rels/slide49.xml.rels" ContentType="application/vnd.openxmlformats-package.relationships+xml"/>
  <Override PartName="/ppt/slides/_rels/slide6.xml.rels" ContentType="application/vnd.openxmlformats-package.relationships+xml"/>
  <Override PartName="/ppt/slides/_rels/slide40.xml.rels" ContentType="application/vnd.openxmlformats-package.relationships+xml"/>
  <Override PartName="/ppt/slides/_rels/slide55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48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slide30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63" Type="http://schemas.openxmlformats.org/officeDocument/2006/relationships/slide" Target="slides/slide51.xml"/><Relationship Id="rId64" Type="http://schemas.openxmlformats.org/officeDocument/2006/relationships/slide" Target="slides/slide52.xml"/><Relationship Id="rId65" Type="http://schemas.openxmlformats.org/officeDocument/2006/relationships/slide" Target="slides/slide53.xml"/><Relationship Id="rId66" Type="http://schemas.openxmlformats.org/officeDocument/2006/relationships/slide" Target="slides/slide54.xml"/><Relationship Id="rId67" Type="http://schemas.openxmlformats.org/officeDocument/2006/relationships/slide" Target="slides/slide55.xml"/><Relationship Id="rId68" Type="http://schemas.openxmlformats.org/officeDocument/2006/relationships/slide" Target="slides/slide56.xml"/><Relationship Id="rId6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9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0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1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4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9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50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51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5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2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3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0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1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2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270"/>
          <p:cNvSpPr/>
          <p:nvPr/>
        </p:nvSpPr>
        <p:spPr>
          <a:xfrm>
            <a:off x="341280" y="390240"/>
            <a:ext cx="9364320" cy="4938120"/>
          </a:xfrm>
          <a:custGeom>
            <a:avLst/>
            <a:gdLst/>
            <a:ahLst/>
            <a:rect l="l" t="t" r="r" b="b"/>
            <a:pathLst>
              <a:path w="11326759" h="5973096">
                <a:moveTo>
                  <a:pt x="11326759" y="5016716"/>
                </a:moveTo>
                <a:lnTo>
                  <a:pt x="11326759" y="5747671"/>
                </a:lnTo>
                <a:cubicBezTo>
                  <a:pt x="11326759" y="5872170"/>
                  <a:pt x="11225833" y="5973096"/>
                  <a:pt x="11101334" y="5973096"/>
                </a:cubicBezTo>
                <a:lnTo>
                  <a:pt x="10454485" y="5973096"/>
                </a:lnTo>
                <a:lnTo>
                  <a:pt x="10476857" y="5915847"/>
                </a:lnTo>
                <a:cubicBezTo>
                  <a:pt x="10630030" y="5576670"/>
                  <a:pt x="10885911" y="5288087"/>
                  <a:pt x="11207983" y="5084298"/>
                </a:cubicBezTo>
                <a:close/>
                <a:moveTo>
                  <a:pt x="3890280" y="0"/>
                </a:moveTo>
                <a:lnTo>
                  <a:pt x="11101334" y="0"/>
                </a:lnTo>
                <a:cubicBezTo>
                  <a:pt x="11225833" y="0"/>
                  <a:pt x="11326759" y="100926"/>
                  <a:pt x="11326759" y="225425"/>
                </a:cubicBezTo>
                <a:lnTo>
                  <a:pt x="11326759" y="1840902"/>
                </a:lnTo>
                <a:lnTo>
                  <a:pt x="11321056" y="1841894"/>
                </a:lnTo>
                <a:cubicBezTo>
                  <a:pt x="9271563" y="2250627"/>
                  <a:pt x="7675452" y="3872385"/>
                  <a:pt x="7356956" y="5903875"/>
                </a:cubicBezTo>
                <a:lnTo>
                  <a:pt x="7347931" y="5973096"/>
                </a:lnTo>
                <a:lnTo>
                  <a:pt x="225425" y="5973096"/>
                </a:lnTo>
                <a:cubicBezTo>
                  <a:pt x="100926" y="5973096"/>
                  <a:pt x="0" y="5872170"/>
                  <a:pt x="0" y="5747671"/>
                </a:cubicBezTo>
                <a:lnTo>
                  <a:pt x="0" y="3856324"/>
                </a:lnTo>
                <a:lnTo>
                  <a:pt x="107796" y="3848335"/>
                </a:lnTo>
                <a:cubicBezTo>
                  <a:pt x="2097534" y="3651400"/>
                  <a:pt x="3679374" y="2109746"/>
                  <a:pt x="3881443" y="170557"/>
                </a:cubicBezTo>
                <a:close/>
                <a:moveTo>
                  <a:pt x="225425" y="0"/>
                </a:moveTo>
                <a:lnTo>
                  <a:pt x="789667" y="0"/>
                </a:lnTo>
                <a:lnTo>
                  <a:pt x="736389" y="155621"/>
                </a:lnTo>
                <a:cubicBezTo>
                  <a:pt x="605303" y="436632"/>
                  <a:pt x="342370" y="654767"/>
                  <a:pt x="17905" y="746271"/>
                </a:cubicBezTo>
                <a:lnTo>
                  <a:pt x="0" y="750446"/>
                </a:lnTo>
                <a:lnTo>
                  <a:pt x="0" y="225425"/>
                </a:lnTo>
                <a:cubicBezTo>
                  <a:pt x="0" y="100926"/>
                  <a:pt x="100926" y="0"/>
                  <a:pt x="225425" y="0"/>
                </a:cubicBezTo>
                <a:close/>
              </a:path>
            </a:pathLst>
          </a:custGeom>
          <a:solidFill>
            <a:srgbClr val="d154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610080" y="1800000"/>
            <a:ext cx="4286520" cy="25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664680" y="2151000"/>
            <a:ext cx="3421440" cy="35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formato del testo della 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</a:t>
            </a: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</a:t>
            </a: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</a:t>
            </a: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livello </a:t>
            </a: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" name=""/>
          <p:cNvSpPr/>
          <p:nvPr/>
        </p:nvSpPr>
        <p:spPr>
          <a:xfrm>
            <a:off x="324000" y="288000"/>
            <a:ext cx="3276000" cy="504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216000" y="406440"/>
            <a:ext cx="3168000" cy="492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il formato del testo 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</a:t>
            </a: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</a:t>
            </a: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</a:t>
            </a: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livello </a:t>
            </a: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struttur</a:t>
            </a: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182"/>
          <p:cNvSpPr/>
          <p:nvPr/>
        </p:nvSpPr>
        <p:spPr>
          <a:xfrm>
            <a:off x="0" y="1212840"/>
            <a:ext cx="10079640" cy="3212640"/>
          </a:xfrm>
          <a:prstGeom prst="rect">
            <a:avLst/>
          </a:prstGeom>
          <a:solidFill>
            <a:srgbClr val="f1c5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17120" y="1528560"/>
            <a:ext cx="3410280" cy="5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733320" y="2298960"/>
            <a:ext cx="3394080" cy="18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7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3084120" y="0"/>
            <a:ext cx="6995160" cy="566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ight Triangle 104"/>
          <p:cNvSpPr/>
          <p:nvPr/>
        </p:nvSpPr>
        <p:spPr>
          <a:xfrm>
            <a:off x="0" y="360"/>
            <a:ext cx="10079640" cy="5669640"/>
          </a:xfrm>
          <a:prstGeom prst="rtTriangle">
            <a:avLst/>
          </a:prstGeom>
          <a:solidFill>
            <a:srgbClr val="9ac1d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6226920" y="1383480"/>
            <a:ext cx="3410280" cy="5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243480" y="2154240"/>
            <a:ext cx="3394080" cy="18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7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5" name="Right Triangle 108"/>
          <p:cNvSpPr/>
          <p:nvPr/>
        </p:nvSpPr>
        <p:spPr>
          <a:xfrm>
            <a:off x="360" y="360"/>
            <a:ext cx="7619760" cy="5669640"/>
          </a:xfrm>
          <a:prstGeom prst="rtTriangle">
            <a:avLst/>
          </a:prstGeom>
          <a:solidFill>
            <a:srgbClr val="836b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3809520" y="1547640"/>
            <a:ext cx="607176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9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9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9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9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017480" y="1547640"/>
            <a:ext cx="286380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9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9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9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9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Fai clic per modificare il formato del testo del titolo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3512880" cy="566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9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49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9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49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16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3571200" y="0"/>
            <a:ext cx="0" cy="5670000"/>
          </a:xfrm>
          <a:prstGeom prst="line">
            <a:avLst/>
          </a:prstGeom>
          <a:ln w="127080">
            <a:solidFill>
              <a:srgbClr val="90bcd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"/>
          <p:cNvSpPr/>
          <p:nvPr/>
        </p:nvSpPr>
        <p:spPr>
          <a:xfrm flipH="1">
            <a:off x="8332560" y="4464360"/>
            <a:ext cx="1746000" cy="122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"/>
          <p:cNvSpPr txBox="1"/>
          <p:nvPr/>
        </p:nvSpPr>
        <p:spPr>
          <a:xfrm>
            <a:off x="9464760" y="5297760"/>
            <a:ext cx="77400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CAE75815-F3EB-49F5-BD6F-B56BDBBB29C8}" type="slidenum">
              <a:rPr b="0" lang="it-IT" sz="1200" spc="-1" strike="noStrike">
                <a:latin typeface="Arial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48" name=""/>
          <p:cNvSpPr txBox="1"/>
          <p:nvPr/>
        </p:nvSpPr>
        <p:spPr>
          <a:xfrm>
            <a:off x="3809520" y="5297760"/>
            <a:ext cx="952560" cy="26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200" spc="-1" strike="noStrike">
                <a:latin typeface="Arial"/>
              </a:rPr>
              <a:t>15/6/2023</a:t>
            </a:r>
            <a:endParaRPr b="0" lang="it-IT" sz="12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9532080" y="29520"/>
            <a:ext cx="500040" cy="595440"/>
          </a:xfrm>
          <a:prstGeom prst="rect">
            <a:avLst/>
          </a:prstGeom>
          <a:ln w="0">
            <a:noFill/>
          </a:ln>
        </p:spPr>
      </p:pic>
      <p:pic>
        <p:nvPicPr>
          <p:cNvPr id="50" name="" descr=""/>
          <p:cNvPicPr/>
          <p:nvPr/>
        </p:nvPicPr>
        <p:blipFill>
          <a:blip r:embed="rId3"/>
          <a:stretch/>
        </p:blipFill>
        <p:spPr>
          <a:xfrm>
            <a:off x="0" y="360"/>
            <a:ext cx="3553200" cy="5669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body"/>
          </p:nvPr>
        </p:nvSpPr>
        <p:spPr>
          <a:xfrm>
            <a:off x="245880" y="2178360"/>
            <a:ext cx="3533400" cy="21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Montserrat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Montserrat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Montserrat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Montserrat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246240" y="1139040"/>
            <a:ext cx="3533400" cy="70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9" name="Donut 280"/>
          <p:cNvSpPr/>
          <p:nvPr/>
        </p:nvSpPr>
        <p:spPr>
          <a:xfrm>
            <a:off x="4158000" y="31320"/>
            <a:ext cx="5657760" cy="5601600"/>
          </a:xfrm>
          <a:prstGeom prst="donut">
            <a:avLst>
              <a:gd name="adj" fmla="val 22614"/>
            </a:avLst>
          </a:prstGeom>
          <a:solidFill>
            <a:srgbClr val="f2f2f2">
              <a:alpha val="87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Rectangle 281"/>
          <p:cNvSpPr/>
          <p:nvPr/>
        </p:nvSpPr>
        <p:spPr>
          <a:xfrm>
            <a:off x="6863760" y="360"/>
            <a:ext cx="3215520" cy="5669640"/>
          </a:xfrm>
          <a:prstGeom prst="rect">
            <a:avLst/>
          </a:prstGeom>
          <a:solidFill>
            <a:srgbClr val="d154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863760" y="34920"/>
            <a:ext cx="2934000" cy="559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Montserrat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Montserrat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Montserrat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Montserrat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573160" y="1455840"/>
            <a:ext cx="2757600" cy="275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Montserrat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Montserrat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Montserrat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Montserrat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Montserrat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ame 2"/>
          <p:cNvSpPr/>
          <p:nvPr/>
        </p:nvSpPr>
        <p:spPr>
          <a:xfrm>
            <a:off x="70560" y="79560"/>
            <a:ext cx="9937800" cy="5510160"/>
          </a:xfrm>
          <a:prstGeom prst="frame">
            <a:avLst>
              <a:gd name="adj1" fmla="val 556"/>
            </a:avLst>
          </a:prstGeom>
          <a:solidFill>
            <a:srgbClr val="d154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body"/>
          </p:nvPr>
        </p:nvSpPr>
        <p:spPr>
          <a:xfrm>
            <a:off x="4986000" y="467280"/>
            <a:ext cx="4500360" cy="450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6840" y="2123640"/>
            <a:ext cx="3889800" cy="176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title"/>
          </p:nvPr>
        </p:nvSpPr>
        <p:spPr>
          <a:xfrm>
            <a:off x="456840" y="1078920"/>
            <a:ext cx="38829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866120" y="4183560"/>
            <a:ext cx="1164960" cy="11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760440" y="4183560"/>
            <a:ext cx="1164960" cy="11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8514360" y="4214520"/>
            <a:ext cx="1164960" cy="11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4" name="Rectangle 82"/>
          <p:cNvSpPr/>
          <p:nvPr/>
        </p:nvSpPr>
        <p:spPr>
          <a:xfrm>
            <a:off x="883800" y="4700160"/>
            <a:ext cx="3035520" cy="105840"/>
          </a:xfrm>
          <a:prstGeom prst="rect">
            <a:avLst/>
          </a:prstGeom>
          <a:solidFill>
            <a:srgbClr val="836b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Donut 349"/>
          <p:cNvSpPr/>
          <p:nvPr/>
        </p:nvSpPr>
        <p:spPr>
          <a:xfrm>
            <a:off x="4513320" y="-918000"/>
            <a:ext cx="7435440" cy="7142400"/>
          </a:xfrm>
          <a:prstGeom prst="donut">
            <a:avLst>
              <a:gd name="adj" fmla="val 13580"/>
            </a:avLst>
          </a:prstGeom>
          <a:solidFill>
            <a:srgbClr val="f2f2f2">
              <a:alpha val="71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356760" y="192780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title"/>
          </p:nvPr>
        </p:nvSpPr>
        <p:spPr>
          <a:xfrm>
            <a:off x="325440" y="838440"/>
            <a:ext cx="5245920" cy="55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56760" y="375048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3168000" y="192780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3168000" y="375048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7" name="Oval 350"/>
          <p:cNvSpPr/>
          <p:nvPr/>
        </p:nvSpPr>
        <p:spPr>
          <a:xfrm>
            <a:off x="7737840" y="-271440"/>
            <a:ext cx="2892960" cy="2892960"/>
          </a:xfrm>
          <a:prstGeom prst="ellipse">
            <a:avLst/>
          </a:prstGeom>
          <a:solidFill>
            <a:srgbClr val="9c113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5768280" y="246960"/>
            <a:ext cx="4862520" cy="481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body"/>
          </p:nvPr>
        </p:nvSpPr>
        <p:spPr>
          <a:xfrm>
            <a:off x="5947920" y="3488400"/>
            <a:ext cx="1936800" cy="191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960200" y="451800"/>
            <a:ext cx="6159240" cy="60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5" name="Frame 33"/>
          <p:cNvSpPr/>
          <p:nvPr/>
        </p:nvSpPr>
        <p:spPr>
          <a:xfrm>
            <a:off x="0" y="360"/>
            <a:ext cx="10079640" cy="5669640"/>
          </a:xfrm>
          <a:prstGeom prst="frame">
            <a:avLst>
              <a:gd name="adj1" fmla="val 3333"/>
            </a:avLst>
          </a:prstGeom>
          <a:solidFill>
            <a:srgbClr val="836b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4" name="Frame 2"/>
          <p:cNvSpPr/>
          <p:nvPr/>
        </p:nvSpPr>
        <p:spPr>
          <a:xfrm>
            <a:off x="0" y="360"/>
            <a:ext cx="10079640" cy="5669640"/>
          </a:xfrm>
          <a:prstGeom prst="frame">
            <a:avLst>
              <a:gd name="adj1" fmla="val 3333"/>
            </a:avLst>
          </a:prstGeom>
          <a:solidFill>
            <a:srgbClr val="d154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6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2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"/>
          <p:cNvSpPr/>
          <p:nvPr/>
        </p:nvSpPr>
        <p:spPr>
          <a:xfrm>
            <a:off x="144000" y="144000"/>
            <a:ext cx="9792000" cy="5400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0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Per facilitarne l'uso e per gestire le situazioni di degrado del codice possono riportare il contenuto in chiaro.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Es: 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4000" spc="-1" strike="noStrike">
                <a:solidFill>
                  <a:srgbClr val="000000"/>
                </a:solidFill>
                <a:latin typeface="Montserrat"/>
              </a:rPr>
              <a:t>  </a:t>
            </a:r>
            <a:r>
              <a:rPr b="0" lang="it-IT" sz="7200" spc="-1" strike="noStrike">
                <a:solidFill>
                  <a:srgbClr val="000000"/>
                </a:solidFill>
                <a:latin typeface="Libre Barcode 128 Text"/>
              </a:rPr>
              <a:t>dsb004 Barcode</a:t>
            </a:r>
            <a:endParaRPr b="0" lang="it-IT" sz="72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86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Barcode Lineari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0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Un primo problema del formato lineare è la bassa resistenza alla corruzione: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la decolorazione (e progressiva riduzione del contrasto) rendono i codici indecifrabili ai lettori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la corruzione delle barre (graffi, abrasioni, macchie, deformazione delle etichette) inibiscono la decodifica.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Da aggiungere che lo standard prevede solo l'uso di stampe in bianco e nero ad alto contrasto. Alcuni colori sono illeggibili per gli scanner che gestiscono male (o per niente) le stampe in colore in generale.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Oltre al contrasto e al colore è da sapere che le stampe lineari devono avere dimensioni discrete e linee (come gli spazzi) devono essere netti.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88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Barcode Lineari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0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Per questo e per altre ragioni spesso i codici lineari riportano in calce l'informazione in chiaro (come detto sopra).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Esistono diversi tipi di barcode lineari.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Alcune tipologie si distinguono ad occhio nudo. Altre sono distinguibili solo dai lettori.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Ciò introduce un problema </a:t>
            </a:r>
            <a:r>
              <a:rPr b="0" i="1" lang="it-IT" sz="1800" spc="-1" strike="noStrike">
                <a:solidFill>
                  <a:srgbClr val="000000"/>
                </a:solidFill>
                <a:latin typeface="Montserrat"/>
              </a:rPr>
              <a:t>invisibile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: non tutti gli scanner sono in grado di leggere tutti i codici.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Inoltre i lettori possono essere impostati: non tutte le impostazioni agevolano l'uso da parte delle persone, non tutte le impostazioni permettono una corretta decodifica.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90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Barcode Lineari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5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Tra i vari standard di barcode è opportuno conoscere: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92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Barcode Lineari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3816000" y="1296000"/>
            <a:ext cx="6061680" cy="39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7"/>
              </a:spcBef>
              <a:spcAft>
                <a:spcPts val="3685"/>
              </a:spcAft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Postnet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Usato per l'automazione dei sistemi postali Americani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7"/>
              </a:spcBef>
              <a:spcAft>
                <a:spcPts val="3685"/>
              </a:spcAft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RM4SCC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Usato per l'automazione dei sistemi postali inglesi e del Commonwealth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Code 25, 39, 128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Usato nel commercio è uno standard internazionale ISO/IEC 15417 ed è mantenuto/usato da GS1 [ http://www.gs1.org/ ]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494" name="" descr=""/>
          <p:cNvPicPr/>
          <p:nvPr/>
        </p:nvPicPr>
        <p:blipFill>
          <a:blip r:embed="rId1"/>
          <a:stretch/>
        </p:blipFill>
        <p:spPr>
          <a:xfrm>
            <a:off x="5904000" y="3708000"/>
            <a:ext cx="1800000" cy="597600"/>
          </a:xfrm>
          <a:prstGeom prst="rect">
            <a:avLst/>
          </a:prstGeom>
          <a:ln w="0">
            <a:noFill/>
          </a:ln>
        </p:spPr>
      </p:pic>
      <p:pic>
        <p:nvPicPr>
          <p:cNvPr id="495" name="" descr=""/>
          <p:cNvPicPr/>
          <p:nvPr/>
        </p:nvPicPr>
        <p:blipFill>
          <a:blip r:embed="rId2"/>
          <a:stretch/>
        </p:blipFill>
        <p:spPr>
          <a:xfrm>
            <a:off x="5904000" y="2638800"/>
            <a:ext cx="1728000" cy="205200"/>
          </a:xfrm>
          <a:prstGeom prst="rect">
            <a:avLst/>
          </a:prstGeom>
          <a:ln w="0">
            <a:noFill/>
          </a:ln>
        </p:spPr>
      </p:pic>
      <p:grpSp>
        <p:nvGrpSpPr>
          <p:cNvPr id="496" name=""/>
          <p:cNvGrpSpPr/>
          <p:nvPr/>
        </p:nvGrpSpPr>
        <p:grpSpPr>
          <a:xfrm>
            <a:off x="5904000" y="1155600"/>
            <a:ext cx="1440000" cy="331200"/>
            <a:chOff x="5904000" y="1155600"/>
            <a:chExt cx="1440000" cy="331200"/>
          </a:xfrm>
        </p:grpSpPr>
        <p:pic>
          <p:nvPicPr>
            <p:cNvPr id="497" name="" descr=""/>
            <p:cNvPicPr/>
            <p:nvPr/>
          </p:nvPicPr>
          <p:blipFill>
            <a:blip r:embed="rId3"/>
            <a:stretch/>
          </p:blipFill>
          <p:spPr>
            <a:xfrm>
              <a:off x="5904000" y="1155600"/>
              <a:ext cx="720000" cy="331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8" name="" descr=""/>
            <p:cNvPicPr/>
            <p:nvPr/>
          </p:nvPicPr>
          <p:blipFill>
            <a:blip r:embed="rId4"/>
            <a:stretch/>
          </p:blipFill>
          <p:spPr>
            <a:xfrm flipH="1">
              <a:off x="6624000" y="1155600"/>
              <a:ext cx="720000" cy="331200"/>
            </a:xfrm>
            <a:prstGeom prst="rect">
              <a:avLst/>
            </a:prstGeom>
            <a:ln w="0">
              <a:noFill/>
            </a:ln>
          </p:spPr>
        </p:pic>
      </p:grp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/>
          </p:nvPr>
        </p:nvSpPr>
        <p:spPr>
          <a:xfrm>
            <a:off x="3809520" y="1728000"/>
            <a:ext cx="6071760" cy="345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7"/>
              </a:spcBef>
              <a:spcAft>
                <a:spcPts val="8504"/>
              </a:spcAft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EAN 2, 5, 8, 13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 [ img ]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Usato nel commercio è uno standard internazionale ISO/IEC 15420 ed è approvato da GS1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[ http://www.gs1.org/ ]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Universal Product Code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 (UPC)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Usato nel commercio è uno standard internazionale ISO/IEC 15420 ed è approvato da GS1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[ http://www.gs1.org/ ]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00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Barcode Lineari</a:t>
            </a:r>
            <a:endParaRPr b="0" lang="it-IT" sz="1490" spc="-1" strike="noStrike">
              <a:latin typeface="Arial"/>
            </a:endParaRPr>
          </a:p>
        </p:txBody>
      </p:sp>
      <p:pic>
        <p:nvPicPr>
          <p:cNvPr id="501" name="" descr=""/>
          <p:cNvPicPr/>
          <p:nvPr/>
        </p:nvPicPr>
        <p:blipFill>
          <a:blip r:embed="rId1"/>
          <a:stretch/>
        </p:blipFill>
        <p:spPr>
          <a:xfrm>
            <a:off x="7560000" y="190800"/>
            <a:ext cx="1800000" cy="1753200"/>
          </a:xfrm>
          <a:prstGeom prst="rect">
            <a:avLst/>
          </a:prstGeom>
          <a:ln w="0">
            <a:noFill/>
          </a:ln>
        </p:spPr>
      </p:pic>
      <p:pic>
        <p:nvPicPr>
          <p:cNvPr id="502" name="" descr=""/>
          <p:cNvPicPr/>
          <p:nvPr/>
        </p:nvPicPr>
        <p:blipFill>
          <a:blip r:embed="rId2"/>
          <a:stretch/>
        </p:blipFill>
        <p:spPr>
          <a:xfrm>
            <a:off x="7560000" y="2844000"/>
            <a:ext cx="1800000" cy="1296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5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00"/>
          </a:bodyPr>
          <a:p>
            <a:pPr>
              <a:lnSpc>
                <a:spcPct val="90000"/>
              </a:lnSpc>
              <a:spcBef>
                <a:spcPts val="907"/>
              </a:spcBef>
              <a:spcAft>
                <a:spcPts val="850"/>
              </a:spcAft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Entro i limiti di informazione massima che il barcode può contenere si possono sovrapporre più standard o usare i soli standard di codifica.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Ad esempio: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standard tecnici di codifica/decodifica digitale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standard GS1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In questo esempio le sigle di codice gestite da GS1 per il riconoscimento e trasporto automatizzato dalle merci è ulteriormente codificato con le regole code 128.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04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Barcode Lineari</a:t>
            </a:r>
            <a:endParaRPr b="0" lang="it-IT" sz="1490" spc="-1" strike="noStrike">
              <a:latin typeface="Arial"/>
            </a:endParaRPr>
          </a:p>
        </p:txBody>
      </p:sp>
      <p:pic>
        <p:nvPicPr>
          <p:cNvPr id="505" name="" descr=""/>
          <p:cNvPicPr/>
          <p:nvPr/>
        </p:nvPicPr>
        <p:blipFill>
          <a:blip r:embed="rId1"/>
          <a:stretch/>
        </p:blipFill>
        <p:spPr>
          <a:xfrm>
            <a:off x="4608000" y="2667240"/>
            <a:ext cx="4338000" cy="144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0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Oppure: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standard tecnici di codifica/decodifica digitale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contenuto libero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In questo esempio del testo libero è codificato con le sole regole barcode 128.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07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Barcode Lineari</a:t>
            </a:r>
            <a:endParaRPr b="0" lang="it-IT" sz="1490" spc="-1" strike="noStrike">
              <a:latin typeface="Arial"/>
            </a:endParaRPr>
          </a:p>
        </p:txBody>
      </p:sp>
      <p:pic>
        <p:nvPicPr>
          <p:cNvPr id="508" name="" descr=""/>
          <p:cNvPicPr/>
          <p:nvPr/>
        </p:nvPicPr>
        <p:blipFill>
          <a:blip r:embed="rId1"/>
          <a:stretch/>
        </p:blipFill>
        <p:spPr>
          <a:xfrm>
            <a:off x="4087800" y="2052000"/>
            <a:ext cx="5072400" cy="72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246240" y="1139040"/>
            <a:ext cx="3533400" cy="70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2400" spc="-1" strike="noStrike">
                <a:solidFill>
                  <a:srgbClr val="000000"/>
                </a:solidFill>
                <a:latin typeface="Montserrat Black"/>
              </a:rPr>
              <a:t>Barcode 2D</a:t>
            </a:r>
            <a:endParaRPr b="0" lang="en-US" sz="240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subTitle"/>
          </p:nvPr>
        </p:nvSpPr>
        <p:spPr>
          <a:xfrm>
            <a:off x="245880" y="2178360"/>
            <a:ext cx="3533400" cy="21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2400" spc="-1" strike="noStrike">
                <a:latin typeface="Arial"/>
              </a:rPr>
              <a:t>Cosa sono?</a:t>
            </a:r>
            <a:endParaRPr b="0" lang="it-IT" sz="2400" spc="-1" strike="noStrike">
              <a:latin typeface="Arial"/>
            </a:endParaRPr>
          </a:p>
          <a:p>
            <a:r>
              <a:rPr b="0" lang="it-IT" sz="2400" spc="-1" strike="noStrike">
                <a:latin typeface="Arial"/>
              </a:rPr>
              <a:t>Quali standard?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511" name="" descr=""/>
          <p:cNvPicPr/>
          <p:nvPr/>
        </p:nvPicPr>
        <p:blipFill>
          <a:blip r:embed="rId1"/>
          <a:stretch/>
        </p:blipFill>
        <p:spPr>
          <a:xfrm>
            <a:off x="6912000" y="1287000"/>
            <a:ext cx="3096000" cy="3096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0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00"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Sono lo standard più popolare al momento.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Sono composti da un insieme di quadratini bianchi e neri. L’adozione di standard più sofisticati permettono di usare colori, barre, cerchi e curve.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Come si immaginerà non siamo più in presenza di una semplice trasposizione alfanumerica, ma ti una totale codifica del messaggio.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A differenza dei codici lineari le codifiche 2D permettono un'alta tolleranza all'errore riuscendo a decodificare codici anche con porzioni mancanti oltre che rovinate o decolorate.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13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0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Altro aspetto di grande valore è la capacità di codificare messaggi e sigle anche molto lunghe.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Ad esempio, con i classici QR, largamente usati dai cellulari, possiamo codificare messaggi alfanumerici lunghi fino a </a:t>
            </a:r>
            <a:r>
              <a:rPr b="1" lang="it-IT" sz="2000" spc="-1" strike="noStrike">
                <a:solidFill>
                  <a:srgbClr val="000000"/>
                </a:solidFill>
                <a:latin typeface="Montserrat"/>
              </a:rPr>
              <a:t>4296 caratteri</a:t>
            </a: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 equivalente a circa 1 pagina A4 completamente scritta.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Infine i barcode 2D possono essere letti e interpretanti da </a:t>
            </a:r>
            <a:r>
              <a:rPr b="0" i="1" lang="it-IT" sz="2000" spc="-1" strike="noStrike">
                <a:solidFill>
                  <a:srgbClr val="000000"/>
                </a:solidFill>
                <a:latin typeface="Montserrat"/>
              </a:rPr>
              <a:t>normali</a:t>
            </a: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 telecamere come quelle in dotazione nei cellulari.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15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itle 2"/>
          <p:cNvSpPr/>
          <p:nvPr/>
        </p:nvSpPr>
        <p:spPr>
          <a:xfrm>
            <a:off x="3564000" y="1184040"/>
            <a:ext cx="608400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4400" spc="299" strike="noStrike">
                <a:solidFill>
                  <a:srgbClr val="000000"/>
                </a:solidFill>
                <a:latin typeface="Poppins"/>
                <a:ea typeface="Roboto Medium"/>
              </a:rPr>
              <a:t>Codici a Barre</a:t>
            </a:r>
            <a:endParaRPr b="1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Rectangle 8"/>
          <p:cNvSpPr/>
          <p:nvPr/>
        </p:nvSpPr>
        <p:spPr>
          <a:xfrm>
            <a:off x="3565440" y="4932000"/>
            <a:ext cx="2072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Roma 15/6/2023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55" name="Title 2"/>
          <p:cNvSpPr/>
          <p:nvPr/>
        </p:nvSpPr>
        <p:spPr>
          <a:xfrm>
            <a:off x="3564720" y="644040"/>
            <a:ext cx="499104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Informatica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456" name="Title 2_0"/>
          <p:cNvSpPr/>
          <p:nvPr/>
        </p:nvSpPr>
        <p:spPr>
          <a:xfrm>
            <a:off x="3564720" y="2262960"/>
            <a:ext cx="3779280" cy="24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Codici a Barre</a:t>
            </a:r>
            <a:br>
              <a:rPr sz="3200"/>
            </a:b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Codici QR</a:t>
            </a:r>
            <a:br>
              <a:rPr sz="3200"/>
            </a:b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Altri Codici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457" name="Rectangle 8_1"/>
          <p:cNvSpPr/>
          <p:nvPr/>
        </p:nvSpPr>
        <p:spPr>
          <a:xfrm>
            <a:off x="3564720" y="60480"/>
            <a:ext cx="2189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Roboto"/>
                <a:ea typeface="Roboto"/>
              </a:rPr>
              <a:t>Stefano Bortolato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8" name="" descr=""/>
          <p:cNvPicPr/>
          <p:nvPr/>
        </p:nvPicPr>
        <p:blipFill>
          <a:blip r:embed="rId1"/>
          <a:stretch/>
        </p:blipFill>
        <p:spPr>
          <a:xfrm>
            <a:off x="7488720" y="4151520"/>
            <a:ext cx="999000" cy="1190520"/>
          </a:xfrm>
          <a:prstGeom prst="rect">
            <a:avLst/>
          </a:prstGeom>
          <a:ln w="0">
            <a:noFill/>
          </a:ln>
        </p:spPr>
      </p:pic>
      <p:sp>
        <p:nvSpPr>
          <p:cNvPr id="459" name="Title 5"/>
          <p:cNvSpPr/>
          <p:nvPr/>
        </p:nvSpPr>
        <p:spPr>
          <a:xfrm>
            <a:off x="8703000" y="2441160"/>
            <a:ext cx="79200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11620" spc="299" strike="noStrike">
                <a:solidFill>
                  <a:srgbClr val="000000"/>
                </a:solidFill>
                <a:latin typeface="Poppins"/>
                <a:ea typeface="Roboto Medium"/>
              </a:rPr>
              <a:t>1</a:t>
            </a:r>
            <a:endParaRPr b="1" lang="it-IT" sz="116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"/>
          <p:cNvSpPr txBox="1"/>
          <p:nvPr/>
        </p:nvSpPr>
        <p:spPr>
          <a:xfrm>
            <a:off x="8568000" y="500040"/>
            <a:ext cx="860400" cy="30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00" spc="-1" strike="noStrike">
                <a:latin typeface="Montserrat"/>
              </a:rPr>
              <a:t>dsb004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461" name="" descr=""/>
          <p:cNvPicPr/>
          <p:nvPr/>
        </p:nvPicPr>
        <p:blipFill>
          <a:blip r:embed="rId2"/>
          <a:stretch/>
        </p:blipFill>
        <p:spPr>
          <a:xfrm>
            <a:off x="0" y="0"/>
            <a:ext cx="3553200" cy="5669640"/>
          </a:xfrm>
          <a:prstGeom prst="rect">
            <a:avLst/>
          </a:prstGeom>
          <a:ln w="0"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5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Malgrado tutto ciò c'è da tener presente alcuni limiti e problemi: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è consigliabile una stampa in bianco e nero, ad alto contrasto e di buona qualità. Alcuni colori risultano difficilmente leggibili dagli scanner e dalle telecamere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sono necessarie dimensioni minime e la matrice deve sempre essere contornata da un bordo bianco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le deformazioni geometriche rendono difficile o impossibile la lettura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la compromissione del barcode oltre una certa quantità della superficie (graffi, macchie, cancellazioni, decolorazione, ecc...) rendono indecodificabile tutto il barcode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serve una maggiore capacità di calcolo.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17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0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Questi limiti, comunque, sono ampiamente superati dai benefici.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Da annotare che esistono software (anche open o free) che permettono facilmente di generare barcode 2D.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19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5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Come per i barcode lineari esistono diversi standard. Tra i vari esistenti è opportuno conoscere: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21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/>
          </p:nvPr>
        </p:nvSpPr>
        <p:spPr>
          <a:xfrm>
            <a:off x="3816000" y="1476000"/>
            <a:ext cx="3600000" cy="14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7"/>
              </a:spcBef>
              <a:spcAft>
                <a:spcPts val="3685"/>
              </a:spcAft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CrontoSign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Crittogramma che contiene ordini bancari criptati monouso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23" name="" descr=""/>
          <p:cNvPicPr/>
          <p:nvPr/>
        </p:nvPicPr>
        <p:blipFill>
          <a:blip r:embed="rId1"/>
          <a:stretch/>
        </p:blipFill>
        <p:spPr>
          <a:xfrm>
            <a:off x="7344000" y="1296000"/>
            <a:ext cx="1800000" cy="1800000"/>
          </a:xfrm>
          <a:prstGeom prst="rect">
            <a:avLst/>
          </a:prstGeom>
          <a:ln w="0">
            <a:noFill/>
          </a:ln>
        </p:spPr>
      </p:pic>
      <p:pic>
        <p:nvPicPr>
          <p:cNvPr id="524" name="" descr=""/>
          <p:cNvPicPr/>
          <p:nvPr/>
        </p:nvPicPr>
        <p:blipFill>
          <a:blip r:embed="rId2"/>
          <a:stretch/>
        </p:blipFill>
        <p:spPr>
          <a:xfrm>
            <a:off x="7344000" y="3420000"/>
            <a:ext cx="1800000" cy="1800000"/>
          </a:xfrm>
          <a:prstGeom prst="rect">
            <a:avLst/>
          </a:prstGeom>
          <a:ln w="0">
            <a:noFill/>
          </a:ln>
        </p:spPr>
      </p:pic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3812400" y="3600000"/>
            <a:ext cx="3600000" cy="14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7"/>
              </a:spcBef>
              <a:spcAft>
                <a:spcPts val="3685"/>
              </a:spcAft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DataMatrix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Di pubblico dominio – standard ISO/IEC 16022.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5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Come per i barcode lineari esistono diversi standard. Tra i vari esistenti è opportuno conoscere: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27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/>
          </p:nvPr>
        </p:nvSpPr>
        <p:spPr>
          <a:xfrm>
            <a:off x="3816000" y="1458000"/>
            <a:ext cx="3600000" cy="14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7"/>
              </a:spcBef>
              <a:spcAft>
                <a:spcPts val="3685"/>
              </a:spcAft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PDF417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Usato principalmente per trasporti e negli aeroporti.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/>
          </p:nvPr>
        </p:nvSpPr>
        <p:spPr>
          <a:xfrm>
            <a:off x="3812400" y="3492000"/>
            <a:ext cx="3600000" cy="14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7"/>
              </a:spcBef>
              <a:spcAft>
                <a:spcPts val="3685"/>
              </a:spcAft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QR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Standard de facto per i cellulare. E' in grado di codificare molte informazioni.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30" name="" descr=""/>
          <p:cNvPicPr/>
          <p:nvPr/>
        </p:nvPicPr>
        <p:blipFill>
          <a:blip r:embed="rId1"/>
          <a:stretch/>
        </p:blipFill>
        <p:spPr>
          <a:xfrm>
            <a:off x="6948000" y="1558800"/>
            <a:ext cx="2880000" cy="1238400"/>
          </a:xfrm>
          <a:prstGeom prst="rect">
            <a:avLst/>
          </a:prstGeom>
          <a:ln w="0">
            <a:noFill/>
          </a:ln>
        </p:spPr>
      </p:pic>
      <p:pic>
        <p:nvPicPr>
          <p:cNvPr id="531" name="" descr=""/>
          <p:cNvPicPr/>
          <p:nvPr/>
        </p:nvPicPr>
        <p:blipFill>
          <a:blip r:embed="rId2"/>
          <a:stretch/>
        </p:blipFill>
        <p:spPr>
          <a:xfrm>
            <a:off x="7452000" y="3240000"/>
            <a:ext cx="1800000" cy="180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0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50000"/>
              </a:lnSpc>
              <a:spcBef>
                <a:spcPts val="901"/>
              </a:spcBef>
              <a:buNone/>
            </a:pPr>
            <a:r>
              <a:rPr b="0" lang="it-IT" sz="2100" spc="-1" strike="noStrike">
                <a:solidFill>
                  <a:srgbClr val="000000"/>
                </a:solidFill>
                <a:latin typeface="Montserrat"/>
              </a:rPr>
              <a:t>Può essere utile un approfondimento sul QR non solo per la sua diffusione, ma anche la sua </a:t>
            </a:r>
            <a:r>
              <a:rPr b="0" i="1" lang="it-IT" sz="2100" spc="-1" strike="noStrike">
                <a:solidFill>
                  <a:srgbClr val="000000"/>
                </a:solidFill>
                <a:latin typeface="Montserrat"/>
              </a:rPr>
              <a:t>intrinseca universalità</a:t>
            </a:r>
            <a:r>
              <a:rPr b="0" lang="it-IT" sz="2100" spc="-1" strike="noStrike">
                <a:solidFill>
                  <a:srgbClr val="000000"/>
                </a:solidFill>
                <a:latin typeface="Montserrat"/>
              </a:rPr>
              <a:t> oltre alla capacità di codificare molta informazione (fino a </a:t>
            </a:r>
            <a:r>
              <a:rPr b="1" lang="it-IT" sz="2100" spc="-1" strike="noStrike">
                <a:solidFill>
                  <a:srgbClr val="000000"/>
                </a:solidFill>
                <a:latin typeface="Montserrat"/>
              </a:rPr>
              <a:t>7089 numeri</a:t>
            </a:r>
            <a:r>
              <a:rPr b="0" lang="it-IT" sz="2100" spc="-1" strike="noStrike">
                <a:solidFill>
                  <a:srgbClr val="000000"/>
                </a:solidFill>
                <a:latin typeface="Montserrat"/>
              </a:rPr>
              <a:t> o fino a </a:t>
            </a:r>
            <a:r>
              <a:rPr b="1" lang="it-IT" sz="2100" spc="-1" strike="noStrike">
                <a:solidFill>
                  <a:srgbClr val="000000"/>
                </a:solidFill>
                <a:latin typeface="Montserrat"/>
              </a:rPr>
              <a:t>4296 caratteri alfanumerici</a:t>
            </a:r>
            <a:r>
              <a:rPr b="0" lang="it-IT" sz="2100" spc="-1" strike="noStrike">
                <a:solidFill>
                  <a:srgbClr val="000000"/>
                </a:solidFill>
                <a:latin typeface="Montserrat"/>
              </a:rPr>
              <a:t>).</a:t>
            </a:r>
            <a:endParaRPr b="0" lang="it-IT" sz="21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33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809520" y="539640"/>
            <a:ext cx="6071760" cy="3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Testo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/>
          </p:nvPr>
        </p:nvSpPr>
        <p:spPr>
          <a:xfrm>
            <a:off x="3809520" y="935640"/>
            <a:ext cx="6071760" cy="82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Possiamo usare il QR per codificare del semplice testo fino a un massimo di 1 foglio A4 (circa) per ogni QR.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36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/>
          </p:nvPr>
        </p:nvSpPr>
        <p:spPr>
          <a:xfrm>
            <a:off x="3809520" y="1764000"/>
            <a:ext cx="3534480" cy="342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Il codice QR fu sviluppato nel 1994 dalla compagnia giapponese Denso Wave, per tracciare i pezzi di automobili nelle fabbriche di Toyota. Vista la capacità del codice di contenere più dati di un codice a barre, fu in seguito utilizzato da diverse industrie per la gestione delle scorte. Nel corso degli anni 2000 alcune di queste funzioni furono progressivamente assolte dalle etichette RFID.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38" name="" descr=""/>
          <p:cNvPicPr/>
          <p:nvPr/>
        </p:nvPicPr>
        <p:blipFill>
          <a:blip r:embed="rId1"/>
          <a:stretch/>
        </p:blipFill>
        <p:spPr>
          <a:xfrm>
            <a:off x="7560000" y="1800000"/>
            <a:ext cx="2160000" cy="216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title"/>
          </p:nvPr>
        </p:nvSpPr>
        <p:spPr>
          <a:xfrm>
            <a:off x="3809520" y="539640"/>
            <a:ext cx="607176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URL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/>
          </p:nvPr>
        </p:nvSpPr>
        <p:spPr>
          <a:xfrm>
            <a:off x="3809520" y="935640"/>
            <a:ext cx="6071760" cy="82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Il QR può codificare indirizzi di siti o pagine internet. L'URL, a sua volta, può essere una pagina di un servizio </a:t>
            </a:r>
            <a:br>
              <a:rPr sz="1800"/>
            </a:b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(es: l'iscrizione a un evento) o un servizio (es: Netflix).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41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/>
          </p:nvPr>
        </p:nvSpPr>
        <p:spPr>
          <a:xfrm>
            <a:off x="3809520" y="1764000"/>
            <a:ext cx="3534480" cy="342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https://www.vaticanstate.va/it/servizi/direzione-telecomunicazioni/poste-e-filatelia/poste/informazioni-utili.html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43" name="" descr=""/>
          <p:cNvPicPr/>
          <p:nvPr/>
        </p:nvPicPr>
        <p:blipFill>
          <a:blip r:embed="rId1"/>
          <a:stretch/>
        </p:blipFill>
        <p:spPr>
          <a:xfrm>
            <a:off x="7560000" y="1800000"/>
            <a:ext cx="2160000" cy="216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809520" y="539640"/>
            <a:ext cx="607176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Segnalibri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3809520" y="935640"/>
            <a:ext cx="6071760" cy="82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Il segnalibro permette di salvare, insieme all'URL, un titolo didascalico.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46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3809520" y="1764000"/>
            <a:ext cx="3534480" cy="342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Titolo: Segnalibro SPF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URL: https://www.vaticanstate.va/it/servizi/direzione-telecomunicazioni/poste-e-filatelia/poste/informazioni-utili.html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48" name="" descr=""/>
          <p:cNvPicPr/>
          <p:nvPr/>
        </p:nvPicPr>
        <p:blipFill>
          <a:blip r:embed="rId1"/>
          <a:stretch/>
        </p:blipFill>
        <p:spPr>
          <a:xfrm>
            <a:off x="7560000" y="1800000"/>
            <a:ext cx="2160000" cy="216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809520" y="539640"/>
            <a:ext cx="607176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Email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3809520" y="935640"/>
            <a:ext cx="6071760" cy="82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Come si capirà dal titolo è possibile codificare un'email intera comprensiva di indirizzo, oggetto e testo.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51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/>
          </p:nvPr>
        </p:nvSpPr>
        <p:spPr>
          <a:xfrm>
            <a:off x="3809520" y="1764000"/>
            <a:ext cx="3534480" cy="342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Email: poste.vaticane@scv.va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Oggetto: Prova da QR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Corpo del messaggio: Email di prova da QR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53" name="" descr=""/>
          <p:cNvPicPr/>
          <p:nvPr/>
        </p:nvPicPr>
        <p:blipFill>
          <a:blip r:embed="rId1"/>
          <a:stretch/>
        </p:blipFill>
        <p:spPr>
          <a:xfrm>
            <a:off x="7560000" y="1800000"/>
            <a:ext cx="2160000" cy="216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3809520" y="539640"/>
            <a:ext cx="607176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Numero di Telefono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3809520" y="935640"/>
            <a:ext cx="6071760" cy="82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Il titolo si spiega da se.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56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/>
          </p:nvPr>
        </p:nvSpPr>
        <p:spPr>
          <a:xfrm>
            <a:off x="3809520" y="1764000"/>
            <a:ext cx="3534480" cy="342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+390669890400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58" name="" descr=""/>
          <p:cNvPicPr/>
          <p:nvPr/>
        </p:nvPicPr>
        <p:blipFill>
          <a:blip r:embed="rId1"/>
          <a:stretch/>
        </p:blipFill>
        <p:spPr>
          <a:xfrm>
            <a:off x="7560000" y="1800000"/>
            <a:ext cx="2160000" cy="216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/>
          </p:nvPr>
        </p:nvSpPr>
        <p:spPr>
          <a:xfrm>
            <a:off x="3809520" y="1547640"/>
            <a:ext cx="583848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 Codici a barre sono una invenzione per l'automazione.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Inventati negli anni 40 hanno avuta una grande diffusione e si sono sviluppati.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In questo piccolo corso </a:t>
            </a:r>
            <a:r>
              <a:rPr b="0" i="1" lang="it-IT" sz="1800" spc="-1" strike="noStrike">
                <a:solidFill>
                  <a:srgbClr val="000000"/>
                </a:solidFill>
                <a:latin typeface="Montserrat"/>
              </a:rPr>
              <a:t>introduttivo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impareremo a conoscerli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capiremo le potenzialità ed i limiti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conosceremo che ne esistono molti tipi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piccolo scoop su barcode e QR.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63" name=""/>
          <p:cNvSpPr txBox="1"/>
          <p:nvPr/>
        </p:nvSpPr>
        <p:spPr>
          <a:xfrm>
            <a:off x="37015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Codici a Barre, Codici QR, Altri Codici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Premessa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3809520" y="539640"/>
            <a:ext cx="607176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Contatto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3809520" y="935640"/>
            <a:ext cx="6071760" cy="82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E' possibile codificare un intero contatto (Nome, Cognome, indirizzo, ecc...) rendendo molto semplice il fluire dei dati ad un cellulare.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61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/>
          </p:nvPr>
        </p:nvSpPr>
        <p:spPr>
          <a:xfrm>
            <a:off x="3809520" y="1764000"/>
            <a:ext cx="3534480" cy="342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Nome: Servizio Poste Vaticane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Telefono: +390669890400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E-Mail: poste.vaticane@scv.va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Note: Indirizzo Servizio Poste Vaticane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Compleanno: 15/06/2010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Indirizzo: Via della Posta, snc, 00120, Città del Vaticano, VATICANO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URL: https://www.vaticanstate.va/it/servizi/direzione-telecomunicazioni/poste-e-filatelia/poste/informazioni-utili.html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63" name="" descr=""/>
          <p:cNvPicPr/>
          <p:nvPr/>
        </p:nvPicPr>
        <p:blipFill>
          <a:blip r:embed="rId1"/>
          <a:stretch/>
        </p:blipFill>
        <p:spPr>
          <a:xfrm>
            <a:off x="7560000" y="1800000"/>
            <a:ext cx="2160000" cy="216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809520" y="539640"/>
            <a:ext cx="607176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SMS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/>
          </p:nvPr>
        </p:nvSpPr>
        <p:spPr>
          <a:xfrm>
            <a:off x="3809520" y="935640"/>
            <a:ext cx="6071760" cy="82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Come per l'email è possibile mettere nel QR il numero ed il messaggio.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66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/>
          </p:nvPr>
        </p:nvSpPr>
        <p:spPr>
          <a:xfrm>
            <a:off x="3809520" y="1764000"/>
            <a:ext cx="3534480" cy="342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Numero: +390669890400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Messaggio: SMS da QR.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68" name="" descr=""/>
          <p:cNvPicPr/>
          <p:nvPr/>
        </p:nvPicPr>
        <p:blipFill>
          <a:blip r:embed="rId1"/>
          <a:stretch/>
        </p:blipFill>
        <p:spPr>
          <a:xfrm>
            <a:off x="7560000" y="1800000"/>
            <a:ext cx="2160000" cy="216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3809520" y="539640"/>
            <a:ext cx="607176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MMS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/>
          </p:nvPr>
        </p:nvSpPr>
        <p:spPr>
          <a:xfrm>
            <a:off x="3809520" y="935640"/>
            <a:ext cx="6071760" cy="82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Come per l'email è possibile mettere nel QR il numero, il messaggio ed un file.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71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/>
          </p:nvPr>
        </p:nvSpPr>
        <p:spPr>
          <a:xfrm>
            <a:off x="3809520" y="1764000"/>
            <a:ext cx="3534480" cy="342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Numero: +390669890400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Messaggio: MMS da QR.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73" name="" descr=""/>
          <p:cNvPicPr/>
          <p:nvPr/>
        </p:nvPicPr>
        <p:blipFill>
          <a:blip r:embed="rId1"/>
          <a:stretch/>
        </p:blipFill>
        <p:spPr>
          <a:xfrm>
            <a:off x="7560000" y="1800000"/>
            <a:ext cx="2160000" cy="216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809520" y="539640"/>
            <a:ext cx="6071760" cy="3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Rete WiFi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/>
          </p:nvPr>
        </p:nvSpPr>
        <p:spPr>
          <a:xfrm>
            <a:off x="3809520" y="935640"/>
            <a:ext cx="6071760" cy="82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Il QR permette di codificare tutte le informazioni in modo che un cellulare possa collegarsi automaticamente e tenendo riservata la password.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76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/>
          </p:nvPr>
        </p:nvSpPr>
        <p:spPr>
          <a:xfrm>
            <a:off x="3809520" y="1764000"/>
            <a:ext cx="3534480" cy="342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SSID: WIFI-TEST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Password: Pass#WiFi_test1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Cifratura: WPA2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78" name="" descr=""/>
          <p:cNvPicPr/>
          <p:nvPr/>
        </p:nvPicPr>
        <p:blipFill>
          <a:blip r:embed="rId1"/>
          <a:stretch/>
        </p:blipFill>
        <p:spPr>
          <a:xfrm>
            <a:off x="7560000" y="1800000"/>
            <a:ext cx="2160000" cy="216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246240" y="1139040"/>
            <a:ext cx="3533400" cy="70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2400" spc="-1" strike="noStrike">
                <a:solidFill>
                  <a:srgbClr val="000000"/>
                </a:solidFill>
                <a:latin typeface="Montserrat Black"/>
              </a:rPr>
              <a:t>Altri Codici</a:t>
            </a:r>
            <a:endParaRPr b="0" lang="en-US" sz="240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subTitle"/>
          </p:nvPr>
        </p:nvSpPr>
        <p:spPr>
          <a:xfrm>
            <a:off x="245880" y="2178360"/>
            <a:ext cx="3533400" cy="21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2400" spc="-1" strike="noStrike">
                <a:latin typeface="Arial"/>
              </a:rPr>
              <a:t>Alternative e integrazioni</a:t>
            </a:r>
            <a:endParaRPr b="0" lang="it-IT" sz="2400" spc="-1" strike="noStrike">
              <a:latin typeface="Arial"/>
            </a:endParaRPr>
          </a:p>
          <a:p>
            <a:r>
              <a:rPr b="0" lang="it-IT" sz="2400" spc="-1" strike="noStrike">
                <a:latin typeface="Arial"/>
              </a:rPr>
              <a:t>Ai Barcode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581" name=""/>
          <p:cNvSpPr txBox="1"/>
          <p:nvPr/>
        </p:nvSpPr>
        <p:spPr>
          <a:xfrm>
            <a:off x="7162200" y="537120"/>
            <a:ext cx="2500200" cy="4758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30150" spc="-1" strike="noStrike">
                <a:latin typeface="Montserrat Black"/>
              </a:rPr>
              <a:t>?</a:t>
            </a:r>
            <a:endParaRPr b="0" lang="it-IT" sz="30150" spc="-1" strike="noStrike"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0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Il titolo è improprio: di cosa vogliamo parlare?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Parliamo di altre tecnologie di codifica di uso comune a volte parallelo ai codici a barre, a volte fusi insieme ai codici a barre.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Le tecnologie su cui focalizziamo l'attenzione sono: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Barre Magnetiche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RFID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Micro Chip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NFC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83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Altri Codici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/>
          </p:nvPr>
        </p:nvSpPr>
        <p:spPr>
          <a:xfrm>
            <a:off x="3809520" y="648000"/>
            <a:ext cx="6071760" cy="404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Il titolo è improprio: di cosa vogliamo parlare?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Parliamo di altre tecnologie di codifica di uso comune a volte parallelo ai codici a barre, a volte fusi insieme ai codici a barre.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Le tecnologie su cui focalizziamo l'attenzione sono: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Strisce Magnetiche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RFID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Micro Chip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Montserrat"/>
              </a:rPr>
              <a:t>NFC</a:t>
            </a:r>
            <a:endParaRPr b="0" lang="it-IT" sz="2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85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Altri Codici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Strisce Magnetiche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/>
          </p:nvPr>
        </p:nvSpPr>
        <p:spPr>
          <a:xfrm>
            <a:off x="3809520" y="1547640"/>
            <a:ext cx="607176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Tra le varie tecnologie è una delle più antiche. Inizialmente le "tessere magnetiche" avevano semplicemente una striscia di materiale magnetico con incisa dell'informazione. Rapidamente sono state integrate a volte con codici a barre, spesso con microchip e/o sistemi RFID.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88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Strisce Magnetiche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3809520" y="1080000"/>
            <a:ext cx="6071760" cy="41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Opportunità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Facile ed economica la realizzazione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Il supporto a formato tessera permette di aggiungere stampe e personalizzazioni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Non richieda batterie o alimentazioni elettriche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Possono essere prodotte con diversi materiali (carta, plastica, legno)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91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Strisce Magnetiche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/>
          </p:nvPr>
        </p:nvSpPr>
        <p:spPr>
          <a:xfrm>
            <a:off x="3809520" y="1080000"/>
            <a:ext cx="6071760" cy="41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Limiti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Può contenere una limitatissima quantità d'informazione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Oltre all'elettronica è necessaria una meccanica (la banda magnetica deve scorrere per essere letta)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Il magnetismo è temporaneo, per cui non sono durature nel tempo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La banda magnetica, inoltre, è facilmente scrivibile in modo accidentale (passaggi in lavatrice, esposizione a fonti magnetiche, esposizione diretta a raggi solari o fonti di calore, vicinanza a fonti radio, ecc…)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Deformazioni meccaniche rendono facilmente illeggibile la banda magnetica.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94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"/>
          <p:cNvSpPr txBox="1"/>
          <p:nvPr/>
        </p:nvSpPr>
        <p:spPr>
          <a:xfrm>
            <a:off x="37015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Codici a Barre, Codici QR, Altri Codici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Premessa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3809520" y="1547640"/>
            <a:ext cx="583848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 codici a barre hanno i seguenti vantaggi: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sono facili da produrre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è facile stamparli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è facile duplicarli e/o produrli in serie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 lettori li leggono e decodificano con facilità.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RFID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/>
          </p:nvPr>
        </p:nvSpPr>
        <p:spPr>
          <a:xfrm>
            <a:off x="3809520" y="1547640"/>
            <a:ext cx="607176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Si tratta di una tecnologia elettronica di tipo passivo. L'introduzione sul mercato non è recente, ma i costi di produzione e la necessità di avere un'antenna hanno </a:t>
            </a:r>
            <a:r>
              <a:rPr b="0" i="1" lang="it-IT" sz="1800" spc="-1" strike="noStrike">
                <a:solidFill>
                  <a:srgbClr val="000000"/>
                </a:solidFill>
                <a:latin typeface="Montserrat"/>
              </a:rPr>
              <a:t>rallentato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 una diffusione rapida e pervasiva.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È composta da un piccolo microchip e da un'antenna. Un lettore posto nelle vicinanze </a:t>
            </a:r>
            <a:r>
              <a:rPr b="0" i="1" lang="it-IT" sz="1800" spc="-1" strike="noStrike">
                <a:solidFill>
                  <a:srgbClr val="000000"/>
                </a:solidFill>
                <a:latin typeface="Montserrat"/>
              </a:rPr>
              <a:t>illumina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 con un'onda radio il dispositivo RFID. Questi converte parte dell'onda in energia elettrica attivandosi e restituisce un codice digitale.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97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RFID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/>
          </p:nvPr>
        </p:nvSpPr>
        <p:spPr>
          <a:xfrm>
            <a:off x="3809520" y="1547640"/>
            <a:ext cx="607176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Opportunità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 dispositivi sono diventati molto economici, di piccolissime dimensioni e possono essere "annegati" in molti prodotti (dentro portachiavi, messi all'interno di carte di credito, ecc…)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quanto detto sopra li rendono ideali per contrastare il taccheggio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inoltre la loro natura passiva li rende ideali per tutti gli impieghi dove corrente e batterie sono una difficoltà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00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RFID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/>
          </p:nvPr>
        </p:nvSpPr>
        <p:spPr>
          <a:xfrm>
            <a:off x="3809520" y="1547640"/>
            <a:ext cx="607176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Limiti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Un primo limite è la distanza: RFID ed antenna devono essere vicini (a seconda del modello si va da pochi centimetri a 3-4 metri)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altro limite importante sono le bande di frequenza: lo spettro usabile è fortemente sfruttato e si potrebbe sovrapporre le frequente in uso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gli RFDI sopportano poco le deformazioni meccaniche (schiacciamenti, pieghe, ecc...)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03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Microchip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/>
          </p:nvPr>
        </p:nvSpPr>
        <p:spPr>
          <a:xfrm>
            <a:off x="3809520" y="1152000"/>
            <a:ext cx="6071760" cy="40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>
              <a:lnSpc>
                <a:spcPct val="115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Un'altra tecnologia molto potente è quella del microchip.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115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Si tratta di un microchip inserito all'interno di un supporto. Tutti abbiamo visto che molte carte di credito ne sono munite. A differenza delle tecnologie prima descritte il microchip può funzionare come una </a:t>
            </a:r>
            <a:r>
              <a:rPr b="0" i="1" lang="it-IT" sz="1800" spc="-1" strike="noStrike">
                <a:solidFill>
                  <a:srgbClr val="000000"/>
                </a:solidFill>
                <a:latin typeface="Montserrat"/>
              </a:rPr>
              <a:t>semplice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 soluzione che restituisce un codice. Può essere un sistema di lettura e scrittura (come se fosse una pennetta USB). Può essere un complesso sistema che verifica chi accede, restituisce informazioni e può essere scritto. Insomma è una soluzione molto potente che possiamo paragonare ad un computer miniaturizzato.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06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Microchip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/>
          </p:nvPr>
        </p:nvSpPr>
        <p:spPr>
          <a:xfrm>
            <a:off x="3809520" y="1152000"/>
            <a:ext cx="6071760" cy="40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15000"/>
              </a:lnSpc>
              <a:spcBef>
                <a:spcPts val="901"/>
              </a:spcBef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Opportunità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115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Le soluzioni con microchip possono conservare grandi quantità di informazioni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115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essendo in grado di fare calcolo possono gestire attivamente crittografia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115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grazie alla possibilità di calcolo sono in grado di </a:t>
            </a:r>
            <a:r>
              <a:rPr b="0" i="1" lang="it-IT" sz="1800" spc="-1" strike="noStrike">
                <a:solidFill>
                  <a:srgbClr val="000000"/>
                </a:solidFill>
                <a:latin typeface="Montserrat"/>
              </a:rPr>
              <a:t>dialogare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 con il dispositivo di lettura introducendo ulteriori livelli di sicurezza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115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la miniaturizzazione permette di </a:t>
            </a:r>
            <a:r>
              <a:rPr b="0" i="1" lang="it-IT" sz="1800" spc="-1" strike="noStrike">
                <a:solidFill>
                  <a:srgbClr val="000000"/>
                </a:solidFill>
                <a:latin typeface="Montserrat"/>
              </a:rPr>
              <a:t>immergerli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 in supporti come carte di credito, SIM, ecc...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09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Microchip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/>
          </p:nvPr>
        </p:nvSpPr>
        <p:spPr>
          <a:xfrm>
            <a:off x="3809520" y="1152000"/>
            <a:ext cx="6071760" cy="403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>
              <a:lnSpc>
                <a:spcPct val="115000"/>
              </a:lnSpc>
              <a:spcBef>
                <a:spcPts val="901"/>
              </a:spcBef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Limiti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115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Per funzionare necessitano di corrente. Abitualmente espongono dei contatti elettrici che devono essere puliti e integri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115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sottoposti a stress meccanici difficilmente restano integri (quindi non resistono a schiacciamenti, piegamenti, ecc..)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115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è una tecnologia più costosa delle altre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115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hanno una maggiore complessità rispetto alle altre tecnologie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115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sono sensibili a shock elettrici (correnti statiche, correnti indotte per induzione ad esempio, ecc...)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12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NFC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/>
          </p:nvPr>
        </p:nvSpPr>
        <p:spPr>
          <a:xfrm>
            <a:off x="3809520" y="1547640"/>
            <a:ext cx="607176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Quest'ultima tecnologia ha molti punti di contatto con le soluzioni RFID. Infatti si basa su uno scambio attraverso onde radio, ma a differenza dell'RFID è necessario che tutti i dispositivi coinvolti siano di tipo attivo.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L'idea che semplifica lo scenario è di usare dispositivi già esistenti. È Il caso dei cellulari dove tutte le componenti elettroniche sono già presenti, sarà necessaria solamente </a:t>
            </a:r>
            <a:r>
              <a:rPr b="0" i="1" lang="it-IT" sz="1800" spc="-1" strike="noStrike">
                <a:solidFill>
                  <a:srgbClr val="000000"/>
                </a:solidFill>
                <a:latin typeface="Montserrat"/>
              </a:rPr>
              <a:t>un'abilitazione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 software.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15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NFC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/>
          </p:nvPr>
        </p:nvSpPr>
        <p:spPr>
          <a:xfrm>
            <a:off x="3809520" y="1547640"/>
            <a:ext cx="607176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Opportunità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Lato utente non è necessario acquisire nessun dispositivo, ma si usa il cellulare che già possediamo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è possibile aggiungere molte potenzialità e integrare livelli di sicurezza molto alti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con questa tecnologia è possibile gestire </a:t>
            </a:r>
            <a:r>
              <a:rPr b="0" i="1" lang="it-IT" sz="1800" spc="-1" strike="noStrike">
                <a:solidFill>
                  <a:srgbClr val="000000"/>
                </a:solidFill>
                <a:latin typeface="Montserrat"/>
              </a:rPr>
              <a:t>ogni cosa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: da semplici codici, ampi testi, raccolte binarie, trasferimenti di soldi, ecc....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18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NFC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3809520" y="1547640"/>
            <a:ext cx="607176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1800" spc="-1" strike="noStrike">
                <a:solidFill>
                  <a:srgbClr val="000000"/>
                </a:solidFill>
                <a:latin typeface="Montserrat"/>
              </a:rPr>
              <a:t>Limiti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È necessario un provider con un network che server, database, CA (=Certification Authority), ecc...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sempre lato </a:t>
            </a:r>
            <a:r>
              <a:rPr b="0" i="1" lang="it-IT" sz="1800" spc="-1" strike="noStrike">
                <a:solidFill>
                  <a:srgbClr val="000000"/>
                </a:solidFill>
                <a:latin typeface="Montserrat"/>
              </a:rPr>
              <a:t>provider</a:t>
            </a: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 sono necessari importanti investimenti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la tecnologia è recente, è poco nota, non tutto l'hardware circolante è adatto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funziona solo a piccole distanze (pochi centimetri)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21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Considerazioni aggiuntive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/>
          </p:nvPr>
        </p:nvSpPr>
        <p:spPr>
          <a:xfrm>
            <a:off x="3816000" y="1008000"/>
            <a:ext cx="6084000" cy="4248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Le potenzialità offerte da queste tecnologie spostano il confine del possibile molto in avanti e, in alcuni tratti, solo la fantasia diventa il vero confine invalicabile.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Ciò però si accompagna con delle criticità da possedere bene: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più sono potenti le soluzioni, più sono energivore e richiedono un'infrastruttura anche di raggio geografico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è necessario avere delle conoscenza base ampie, anche se non sono strettamente necessarie profonde competenze tecniche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è opportuno conoscere bene le disponibilità dei destinatari dei nostri progetti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l'interconnessione e l'interoperabilità è possibile, ma può essere molto complessa e/o molto costosa.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24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"/>
          <p:cNvSpPr txBox="1"/>
          <p:nvPr/>
        </p:nvSpPr>
        <p:spPr>
          <a:xfrm>
            <a:off x="37015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Codici a Barre, Codici QR, Altri Codici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Premessa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/>
          </p:nvPr>
        </p:nvSpPr>
        <p:spPr>
          <a:xfrm>
            <a:off x="3809520" y="1547640"/>
            <a:ext cx="583848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Di contro: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sono di difficile lettura/decodifica per le persone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non funzionano con impianti/sistemi passivi (serve sempre corrente)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non tutte le codifiche sono di uso libero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esistono molte codifiche diverse (non sempre compatibili)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possono codificare solo piccole quantità di informazione.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Montserrat"/>
              </a:rPr>
              <a:t>Considerazioni aggiuntive</a:t>
            </a:r>
            <a:endParaRPr b="1" lang="it-IT" sz="22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/>
          </p:nvPr>
        </p:nvSpPr>
        <p:spPr>
          <a:xfrm>
            <a:off x="3816000" y="1440000"/>
            <a:ext cx="6084000" cy="38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Evidenziato ciò è dovero anche considerare: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le possibilità sono veramente molto, molto ampie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l'abbinamento di due o più tecnologie possono permettere alta resilienza, costi bassi e risultati di alto livello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con un po' di creatività con veramente poco (e magari home-made) si può fare veramente molto alla stregua di grandi soluzioni.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27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Barcode 2D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456840" y="989280"/>
            <a:ext cx="3882960" cy="8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it-IT" sz="2800" spc="-1" strike="noStrike">
                <a:solidFill>
                  <a:srgbClr val="000000"/>
                </a:solidFill>
                <a:latin typeface="Montserrat Black"/>
              </a:rPr>
              <a:t>Conclusione</a:t>
            </a:r>
            <a:endParaRPr b="0" lang="en-US" sz="2800" spc="-1" strike="noStrike">
              <a:solidFill>
                <a:srgbClr val="000000"/>
              </a:solidFill>
              <a:latin typeface="Lora"/>
            </a:endParaRPr>
          </a:p>
        </p:txBody>
      </p:sp>
      <p:pic>
        <p:nvPicPr>
          <p:cNvPr id="629" name="" descr=""/>
          <p:cNvPicPr/>
          <p:nvPr/>
        </p:nvPicPr>
        <p:blipFill>
          <a:blip r:embed="rId1"/>
          <a:stretch/>
        </p:blipFill>
        <p:spPr>
          <a:xfrm>
            <a:off x="4985280" y="1029600"/>
            <a:ext cx="4500360" cy="3375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/>
          </p:nvPr>
        </p:nvSpPr>
        <p:spPr>
          <a:xfrm>
            <a:off x="3809520" y="575640"/>
            <a:ext cx="6071760" cy="446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Montserrat"/>
              </a:rPr>
              <a:t>I codici a barre sono una brillante tecnologia: facili da creare, facili da leggere e usare.</a:t>
            </a:r>
            <a:endParaRPr b="0" lang="it-IT" sz="24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Montserrat"/>
              </a:rPr>
              <a:t>L'evoluzione con i 2D, in particolare con i QR, permettono codifiche capienti che danno luogo ad automazioni interessanti ed utili.</a:t>
            </a:r>
            <a:endParaRPr b="0" lang="it-IT" sz="24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Montserrat"/>
              </a:rPr>
              <a:t>Gli esempi riportati non esauriscono le possibilità tecniche.</a:t>
            </a:r>
            <a:endParaRPr b="0" lang="it-IT" sz="24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Montserrat"/>
              </a:rPr>
              <a:t>Inoltre le possibilità vanno molto oltre i confini tecnici.</a:t>
            </a:r>
            <a:endParaRPr b="0" lang="it-IT" sz="24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31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Conclusione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/>
          </p:nvPr>
        </p:nvSpPr>
        <p:spPr>
          <a:xfrm>
            <a:off x="3809520" y="575640"/>
            <a:ext cx="6071760" cy="446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Montserrat"/>
              </a:rPr>
              <a:t>Inoltre gli strumenti software sono facili da reperire, ci sono anche soluzioni open source di tipo desktop oppure di tipo server.</a:t>
            </a:r>
            <a:endParaRPr b="0" lang="it-IT" sz="24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2400" spc="-1" strike="noStrike">
                <a:solidFill>
                  <a:srgbClr val="000000"/>
                </a:solidFill>
                <a:latin typeface="Montserrat"/>
              </a:rPr>
              <a:t>Lo scenario, in conclusione, è di una tecnologia con grandi potenzialità, con costi piccoli o contenuti e molto ben integrate con le tecnologie mobili come i cellulari.</a:t>
            </a:r>
            <a:endParaRPr b="0" lang="it-IT" sz="24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33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490" spc="-1" strike="noStrike">
                <a:latin typeface="Montserrat SemiBold"/>
              </a:rPr>
              <a:t>Conclusione</a:t>
            </a:r>
            <a:endParaRPr b="0" lang="it-IT" sz="1490" spc="-1" strike="noStrike"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3780000" y="1368000"/>
            <a:ext cx="6048000" cy="1315800"/>
          </a:xfrm>
          <a:prstGeom prst="rect">
            <a:avLst/>
          </a:prstGeom>
          <a:noFill/>
          <a:ln w="76320">
            <a:solidFill>
              <a:srgbClr val="000000"/>
            </a:solidFill>
            <a:round/>
          </a:ln>
        </p:spPr>
        <p:txBody>
          <a:bodyPr lIns="38160" rIns="38160" tIns="38160" bIns="38160" anchor="ctr">
            <a:noAutofit/>
          </a:bodyPr>
          <a:p>
            <a:pPr algn="ctr">
              <a:buNone/>
            </a:pPr>
            <a:r>
              <a:rPr b="1" lang="it-IT" sz="8000" spc="-1" strike="noStrike">
                <a:solidFill>
                  <a:srgbClr val="000000"/>
                </a:solidFill>
                <a:latin typeface="Montserrat"/>
              </a:rPr>
              <a:t>Domande?</a:t>
            </a:r>
            <a:endParaRPr b="1" lang="it-IT" sz="80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635" name="" descr=""/>
          <p:cNvPicPr/>
          <p:nvPr/>
        </p:nvPicPr>
        <p:blipFill>
          <a:blip r:embed="rId1"/>
          <a:stretch/>
        </p:blipFill>
        <p:spPr>
          <a:xfrm>
            <a:off x="-133560" y="360"/>
            <a:ext cx="3656520" cy="5669640"/>
          </a:xfrm>
          <a:prstGeom prst="rect">
            <a:avLst/>
          </a:prstGeom>
          <a:ln w="0">
            <a:noFill/>
          </a:ln>
        </p:spPr>
      </p:pic>
      <p:sp>
        <p:nvSpPr>
          <p:cNvPr id="636" name="PlaceHolder 2"/>
          <p:cNvSpPr>
            <a:spLocks noGrp="1"/>
          </p:cNvSpPr>
          <p:nvPr>
            <p:ph type="title"/>
          </p:nvPr>
        </p:nvSpPr>
        <p:spPr>
          <a:xfrm rot="10800000">
            <a:off x="3742560" y="2680920"/>
            <a:ext cx="6123600" cy="1559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8000" spc="-1" strike="noStrike">
                <a:solidFill>
                  <a:srgbClr val="ffffff"/>
                </a:solidFill>
                <a:latin typeface="Montserrat"/>
              </a:rPr>
              <a:t>Questions?</a:t>
            </a:r>
            <a:endParaRPr b="1" lang="it-IT" sz="80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itle 1"/>
          <p:cNvSpPr/>
          <p:nvPr/>
        </p:nvSpPr>
        <p:spPr>
          <a:xfrm>
            <a:off x="3564000" y="1184040"/>
            <a:ext cx="608400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4400" spc="299" strike="noStrike">
                <a:solidFill>
                  <a:srgbClr val="000000"/>
                </a:solidFill>
                <a:latin typeface="Poppins"/>
                <a:ea typeface="Roboto Medium"/>
              </a:rPr>
              <a:t>Codici a Barre</a:t>
            </a:r>
            <a:endParaRPr b="1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Rectangle 2"/>
          <p:cNvSpPr/>
          <p:nvPr/>
        </p:nvSpPr>
        <p:spPr>
          <a:xfrm>
            <a:off x="3565440" y="4932000"/>
            <a:ext cx="2072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Roma 15/6/2023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639" name="Title 6"/>
          <p:cNvSpPr/>
          <p:nvPr/>
        </p:nvSpPr>
        <p:spPr>
          <a:xfrm>
            <a:off x="3564720" y="644040"/>
            <a:ext cx="499104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Informatica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640" name="Title 2_ 2"/>
          <p:cNvSpPr/>
          <p:nvPr/>
        </p:nvSpPr>
        <p:spPr>
          <a:xfrm>
            <a:off x="3564720" y="2262960"/>
            <a:ext cx="3779280" cy="24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Codici a Barre</a:t>
            </a:r>
            <a:br>
              <a:rPr sz="3200"/>
            </a:b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Codici QR</a:t>
            </a:r>
            <a:br>
              <a:rPr sz="3200"/>
            </a:b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Altri Codici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641" name="Rectangle 8_ 2"/>
          <p:cNvSpPr/>
          <p:nvPr/>
        </p:nvSpPr>
        <p:spPr>
          <a:xfrm>
            <a:off x="3564720" y="60480"/>
            <a:ext cx="2189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Roboto"/>
                <a:ea typeface="Roboto"/>
              </a:rPr>
              <a:t>Stefano Bortolato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2" name="" descr=""/>
          <p:cNvPicPr/>
          <p:nvPr/>
        </p:nvPicPr>
        <p:blipFill>
          <a:blip r:embed="rId1"/>
          <a:stretch/>
        </p:blipFill>
        <p:spPr>
          <a:xfrm>
            <a:off x="7488720" y="4151520"/>
            <a:ext cx="999000" cy="1190520"/>
          </a:xfrm>
          <a:prstGeom prst="rect">
            <a:avLst/>
          </a:prstGeom>
          <a:ln w="0">
            <a:noFill/>
          </a:ln>
        </p:spPr>
      </p:pic>
      <p:sp>
        <p:nvSpPr>
          <p:cNvPr id="643" name="Title 7"/>
          <p:cNvSpPr/>
          <p:nvPr/>
        </p:nvSpPr>
        <p:spPr>
          <a:xfrm>
            <a:off x="8703000" y="2441160"/>
            <a:ext cx="79200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11620" spc="299" strike="noStrike">
                <a:solidFill>
                  <a:srgbClr val="000000"/>
                </a:solidFill>
                <a:latin typeface="Poppins"/>
                <a:ea typeface="Roboto Medium"/>
              </a:rPr>
              <a:t>1</a:t>
            </a:r>
            <a:endParaRPr b="1" lang="it-IT" sz="116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"/>
          <p:cNvSpPr txBox="1"/>
          <p:nvPr/>
        </p:nvSpPr>
        <p:spPr>
          <a:xfrm>
            <a:off x="8568000" y="500040"/>
            <a:ext cx="860400" cy="30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00" spc="-1" strike="noStrike">
                <a:latin typeface="Montserrat"/>
              </a:rPr>
              <a:t>dsb004</a:t>
            </a:r>
            <a:endParaRPr b="0" lang="it-IT" sz="1400" spc="-1" strike="noStrike">
              <a:latin typeface="Arial"/>
            </a:endParaRPr>
          </a:p>
        </p:txBody>
      </p:sp>
      <p:pic>
        <p:nvPicPr>
          <p:cNvPr id="64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3553200" cy="5669640"/>
          </a:xfrm>
          <a:prstGeom prst="rect">
            <a:avLst/>
          </a:prstGeom>
          <a:ln w="0">
            <a:noFill/>
          </a:ln>
        </p:spPr>
      </p:pic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"/>
          <p:cNvSpPr/>
          <p:nvPr/>
        </p:nvSpPr>
        <p:spPr>
          <a:xfrm>
            <a:off x="144000" y="144000"/>
            <a:ext cx="9792000" cy="5400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56840" y="989280"/>
            <a:ext cx="3882960" cy="8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it-IT" sz="2800" spc="-1" strike="noStrike">
                <a:solidFill>
                  <a:srgbClr val="000000"/>
                </a:solidFill>
                <a:latin typeface="Montserrat Black"/>
              </a:rPr>
              <a:t>Tipologie di barcode</a:t>
            </a:r>
            <a:endParaRPr b="0" lang="en-US" sz="2800" spc="-1" strike="noStrike">
              <a:solidFill>
                <a:srgbClr val="000000"/>
              </a:solidFill>
              <a:latin typeface="Lora"/>
            </a:endParaRPr>
          </a:p>
        </p:txBody>
      </p:sp>
      <p:pic>
        <p:nvPicPr>
          <p:cNvPr id="472" name="" descr=""/>
          <p:cNvPicPr/>
          <p:nvPr/>
        </p:nvPicPr>
        <p:blipFill>
          <a:blip r:embed="rId1"/>
          <a:stretch/>
        </p:blipFill>
        <p:spPr>
          <a:xfrm>
            <a:off x="4985640" y="467280"/>
            <a:ext cx="4500360" cy="450036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I codici a barre li possiamo raggruppare in due grandi famiglie:</a:t>
            </a:r>
            <a:endParaRPr b="1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3809520" y="1547640"/>
            <a:ext cx="296280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barcode lineari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6921000" y="1547640"/>
            <a:ext cx="296280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barcode 2D (o matrix)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476" name="" descr=""/>
          <p:cNvPicPr/>
          <p:nvPr/>
        </p:nvPicPr>
        <p:blipFill>
          <a:blip r:embed="rId1"/>
          <a:stretch/>
        </p:blipFill>
        <p:spPr>
          <a:xfrm>
            <a:off x="3744000" y="2188800"/>
            <a:ext cx="2880000" cy="2073600"/>
          </a:xfrm>
          <a:prstGeom prst="rect">
            <a:avLst/>
          </a:prstGeom>
          <a:ln w="0">
            <a:noFill/>
          </a:ln>
        </p:spPr>
      </p:pic>
      <p:pic>
        <p:nvPicPr>
          <p:cNvPr id="477" name="" descr=""/>
          <p:cNvPicPr/>
          <p:nvPr/>
        </p:nvPicPr>
        <p:blipFill>
          <a:blip r:embed="rId2"/>
          <a:stretch/>
        </p:blipFill>
        <p:spPr>
          <a:xfrm>
            <a:off x="7090920" y="1785600"/>
            <a:ext cx="2880000" cy="2880000"/>
          </a:xfrm>
          <a:prstGeom prst="rect">
            <a:avLst/>
          </a:prstGeom>
          <a:ln w="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246240" y="1139040"/>
            <a:ext cx="3533400" cy="70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2400" spc="-1" strike="noStrike">
                <a:solidFill>
                  <a:srgbClr val="000000"/>
                </a:solidFill>
                <a:latin typeface="Montserrat Black"/>
              </a:rPr>
              <a:t>Barcode Lineari</a:t>
            </a:r>
            <a:endParaRPr b="0" lang="en-US" sz="240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subTitle"/>
          </p:nvPr>
        </p:nvSpPr>
        <p:spPr>
          <a:xfrm>
            <a:off x="245880" y="2178360"/>
            <a:ext cx="3533400" cy="21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2400" spc="-1" strike="noStrike">
                <a:latin typeface="Arial"/>
              </a:rPr>
              <a:t>Cosa sono?</a:t>
            </a:r>
            <a:endParaRPr b="0" lang="it-IT" sz="2400" spc="-1" strike="noStrike">
              <a:latin typeface="Arial"/>
            </a:endParaRPr>
          </a:p>
          <a:p>
            <a:r>
              <a:rPr b="0" lang="it-IT" sz="2400" spc="-1" strike="noStrike">
                <a:latin typeface="Arial"/>
              </a:rPr>
              <a:t>Quali standard?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480" name="" descr=""/>
          <p:cNvPicPr/>
          <p:nvPr/>
        </p:nvPicPr>
        <p:blipFill>
          <a:blip r:embed="rId1"/>
          <a:stretch/>
        </p:blipFill>
        <p:spPr>
          <a:xfrm rot="16200000">
            <a:off x="6528600" y="1438200"/>
            <a:ext cx="3877200" cy="2793600"/>
          </a:xfrm>
          <a:prstGeom prst="rect">
            <a:avLst/>
          </a:prstGeom>
          <a:ln w="0"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/>
          </p:nvPr>
        </p:nvSpPr>
        <p:spPr>
          <a:xfrm>
            <a:off x="3809520" y="755640"/>
            <a:ext cx="6071760" cy="190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Sono lo standard più antico.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Sono composti solo da un'alternanza di linee e di spazi.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Si tratta di una trasposizione dei caratteri numerici e alfabetici in sequenze a barre.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>
              <a:lnSpc>
                <a:spcPct val="90000"/>
              </a:lnSpc>
              <a:spcBef>
                <a:spcPts val="901"/>
              </a:spcBef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Es: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82" name=""/>
          <p:cNvSpPr txBox="1"/>
          <p:nvPr/>
        </p:nvSpPr>
        <p:spPr>
          <a:xfrm>
            <a:off x="370188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490" spc="-1" strike="noStrike">
                <a:latin typeface="Montserrat SemiBold"/>
              </a:rPr>
              <a:t>Barcode Lineari</a:t>
            </a:r>
            <a:endParaRPr b="0" lang="it-IT" sz="1490" spc="-1" strike="noStrike">
              <a:latin typeface="Arial"/>
            </a:endParaRPr>
          </a:p>
        </p:txBody>
      </p:sp>
      <p:sp>
        <p:nvSpPr>
          <p:cNvPr id="483" name=""/>
          <p:cNvSpPr txBox="1"/>
          <p:nvPr/>
        </p:nvSpPr>
        <p:spPr>
          <a:xfrm>
            <a:off x="3816000" y="2952000"/>
            <a:ext cx="2880000" cy="212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800" spc="-1" strike="noStrike">
                <a:latin typeface="Montserrat"/>
              </a:rPr>
              <a:t>A = </a:t>
            </a:r>
            <a:r>
              <a:rPr b="0" lang="it-IT" sz="4000" spc="-1" strike="noStrike">
                <a:latin typeface="Libre Barcode 128 Text"/>
              </a:rPr>
              <a:t>A</a:t>
            </a:r>
            <a:endParaRPr b="0" lang="it-IT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latin typeface="Montserrat"/>
                <a:ea typeface="Noto Sans CJK SC"/>
              </a:rPr>
              <a:t>B = </a:t>
            </a:r>
            <a:r>
              <a:rPr b="0" lang="it-IT" sz="4000" spc="-1" strike="noStrike">
                <a:latin typeface="Libre Barcode 128 Text"/>
              </a:rPr>
              <a:t>B</a:t>
            </a:r>
            <a:endParaRPr b="0" lang="it-IT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latin typeface="Montserrat"/>
                <a:ea typeface="Noto Sans CJK SC"/>
              </a:rPr>
              <a:t>C = </a:t>
            </a:r>
            <a:r>
              <a:rPr b="0" lang="it-IT" sz="4000" spc="-1" strike="noStrike">
                <a:latin typeface="Libre Barcode 128 Text"/>
              </a:rPr>
              <a:t>C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484" name=""/>
          <p:cNvSpPr txBox="1"/>
          <p:nvPr/>
        </p:nvSpPr>
        <p:spPr>
          <a:xfrm>
            <a:off x="6696000" y="2952000"/>
            <a:ext cx="2880000" cy="212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latin typeface="Montserrat"/>
                <a:ea typeface="Noto Sans CJK SC"/>
              </a:rPr>
              <a:t>1 = </a:t>
            </a:r>
            <a:r>
              <a:rPr b="0" lang="it-IT" sz="4000" spc="-1" strike="noStrike">
                <a:latin typeface="Libre Barcode 128 Text"/>
              </a:rPr>
              <a:t>1</a:t>
            </a:r>
            <a:endParaRPr b="0" lang="it-IT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latin typeface="Montserrat"/>
                <a:ea typeface="Noto Sans CJK SC"/>
              </a:rPr>
              <a:t>2 = </a:t>
            </a:r>
            <a:r>
              <a:rPr b="0" lang="it-IT" sz="4000" spc="-1" strike="noStrike">
                <a:latin typeface="Libre Barcode 128 Text"/>
              </a:rPr>
              <a:t>2</a:t>
            </a:r>
            <a:endParaRPr b="0" lang="it-IT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latin typeface="Montserrat"/>
                <a:ea typeface="Noto Sans CJK SC"/>
              </a:rPr>
              <a:t>3 = </a:t>
            </a:r>
            <a:r>
              <a:rPr b="0" lang="it-IT" sz="4000" spc="-1" strike="noStrike">
                <a:latin typeface="Libre Barcode 128 Text"/>
              </a:rPr>
              <a:t>3</a:t>
            </a:r>
            <a:endParaRPr b="0" lang="it-IT" sz="40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</TotalTime>
  <Application>LibreOffice/7.3.7.2$Linux_X86_64 LibreOffice_project/30$Build-2</Application>
  <AppVersion>15.0000</AppVersion>
  <Company>Slidehood.com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2017-08-02T20:41:11Z</dcterms:created>
  <dc:creator>Slidehood.com</dc:creator>
  <dc:description>Una  riflessione-Studio sui medotodo pedagogico orionino:
- Ouverture (iniziamo)
  Fondamenti epistemologici-fenomenologici
- Premessa (necessaria): di cosa parliamo
  Il sistema e la pedagogia
- Partiamo: da dove?
  Indicatori, progettazione e complessità
- Sistema PC *in azione*
  Livello Base e Livello Articolato
- Conclusione
  Una considerazione finale
- Domande
- Sigla finale</dc:description>
  <cp:keywords>pedagogia metodo paterno-cristiano formazione</cp:keywords>
  <dc:language>it-IT</dc:language>
  <cp:lastModifiedBy>Don Stefano Bortolato</cp:lastModifiedBy>
  <cp:lastPrinted>2023-06-15T23:37:59Z</cp:lastPrinted>
  <dcterms:modified xsi:type="dcterms:W3CDTF">2023-06-15T23:38:08Z</dcterms:modified>
  <cp:revision>467</cp:revision>
  <dc:subject>Pedagogia e attualizzazione</dc:subject>
  <dc:title>Il Metodo Educativo Paterno-Cristiano Nell'Istruzione E formazione Professionale Oggi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rollato da">
    <vt:lpwstr>Widescreen</vt:lpwstr>
  </property>
  <property fmtid="{D5CDD505-2E9C-101B-9397-08002B2CF9AE}" pid="3" name="HiddenSlides">
    <vt:r8>0</vt:r8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15</vt:r8>
  </property>
</Properties>
</file>