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3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10.xml" ContentType="application/vnd.openxmlformats-officedocument.theme+xml"/>
  <Override PartName="/ppt/theme/theme5.xml" ContentType="application/vnd.openxmlformats-officedocument.theme+xml"/>
  <Override PartName="/ppt/theme/theme11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_rels/presentation.xml.rels" ContentType="application/vnd.openxmlformats-package.relationships+xml"/>
  <Override PartName="/ppt/slideLayouts/_rels/slideLayout11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0.xml.rels" ContentType="application/vnd.openxmlformats-package.relationships+xml"/>
  <Override PartName="/ppt/slideLayouts/_rels/slideLayout113.xml.rels" ContentType="application/vnd.openxmlformats-package.relationships+xml"/>
  <Override PartName="/ppt/slideLayouts/_rels/slideLayout109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2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32.xml.rels" ContentType="application/vnd.openxmlformats-package.relationships+xml"/>
  <Override PartName="/ppt/slideLayouts/_rels/slideLayout104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105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83.xml.rels" ContentType="application/vnd.openxmlformats-package.relationships+xml"/>
  <Override PartName="/ppt/slideLayouts/_rels/slideLayout7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90.xml.rels" ContentType="application/vnd.openxmlformats-package.relationships+xml"/>
  <Override PartName="/ppt/slideLayouts/_rels/slideLayout112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108.xml.rels" ContentType="application/vnd.openxmlformats-package.relationships+xml"/>
  <Override PartName="/ppt/slideLayouts/_rels/slideLayout99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118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95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77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93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27.xml.rels" ContentType="application/vnd.openxmlformats-package.relationships+xml"/>
  <Override PartName="/ppt/slideLayouts/_rels/slideLayout89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15.xml.rels" ContentType="application/vnd.openxmlformats-package.relationships+xml"/>
  <Override PartName="/ppt/slideLayouts/_rels/slideLayout122.xml.rels" ContentType="application/vnd.openxmlformats-package.relationships+xml"/>
  <Override PartName="/ppt/slideLayouts/_rels/slideLayout84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123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82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131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85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91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120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28.xml.rels" ContentType="application/vnd.openxmlformats-package.relationships+xml"/>
  <Override PartName="/ppt/slideLayouts/_rels/slideLayout121.xml.rels" ContentType="application/vnd.openxmlformats-package.relationships+xml"/>
  <Override PartName="/ppt/slideLayouts/_rels/slideLayout130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11.xml.rels" ContentType="application/vnd.openxmlformats-package.relationships+xml"/>
  <Override PartName="/ppt/slideLayouts/_rels/slideLayout125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96.xml.rels" ContentType="application/vnd.openxmlformats-package.relationships+xml"/>
  <Override PartName="/ppt/slideLayouts/_rels/slideLayout124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92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119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1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80.xml.rels" ContentType="application/vnd.openxmlformats-package.relationships+xml"/>
  <Override PartName="/ppt/slideLayouts/_rels/slideLayout97.xml.rels" ContentType="application/vnd.openxmlformats-package.relationships+xml"/>
  <Override PartName="/ppt/slideLayouts/_rels/slideLayout106.xml.rels" ContentType="application/vnd.openxmlformats-package.relationships+xml"/>
  <Override PartName="/ppt/slideLayouts/_rels/slideLayout11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81.xml.rels" ContentType="application/vnd.openxmlformats-package.relationships+xml"/>
  <Override PartName="/ppt/slideLayouts/_rels/slideLayout98.xml.rels" ContentType="application/vnd.openxmlformats-package.relationships+xml"/>
  <Override PartName="/ppt/slideLayouts/_rels/slideLayout107.xml.rels" ContentType="application/vnd.openxmlformats-package.relationships+xml"/>
  <Override PartName="/ppt/slideLayouts/_rels/slideLayout12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94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73.xml.rels" ContentType="application/vnd.openxmlformats-package.relationships+xml"/>
  <Override PartName="/ppt/slideLayouts/_rels/slideLayout74.xml.rels" ContentType="application/vnd.openxmlformats-package.relationships+xml"/>
  <Override PartName="/ppt/slideLayouts/_rels/slideLayout75.xml.rels" ContentType="application/vnd.openxmlformats-package.relationships+xml"/>
  <Override PartName="/ppt/slideLayouts/_rels/slideLayout76.xml.rels" ContentType="application/vnd.openxmlformats-package.relationships+xml"/>
  <Override PartName="/ppt/slideLayouts/_rels/slideLayout78.xml.rels" ContentType="application/vnd.openxmlformats-package.relationships+xml"/>
  <Override PartName="/ppt/slideLayouts/_rels/slideLayout86.xml.rels" ContentType="application/vnd.openxmlformats-package.relationships+xml"/>
  <Override PartName="/ppt/slideLayouts/_rels/slideLayout87.xml.rels" ContentType="application/vnd.openxmlformats-package.relationships+xml"/>
  <Override PartName="/ppt/slideLayouts/_rels/slideLayout88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00.xml.rels" ContentType="application/vnd.openxmlformats-package.relationships+xml"/>
  <Override PartName="/ppt/slideLayouts/_rels/slideLayout101.xml.rels" ContentType="application/vnd.openxmlformats-package.relationships+xml"/>
  <Override PartName="/ppt/slideLayouts/_rels/slideLayout102.xml.rels" ContentType="application/vnd.openxmlformats-package.relationships+xml"/>
  <Override PartName="/ppt/slideLayouts/_rels/slideLayout103.xml.rels" ContentType="application/vnd.openxmlformats-package.relationships+xml"/>
  <Override PartName="/ppt/slideLayouts/slideLayout124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media/image23.png" ContentType="image/png"/>
  <Override PartName="/ppt/media/image22.png" ContentType="image/png"/>
  <Override PartName="/ppt/media/image21.png" ContentType="image/png"/>
  <Override PartName="/ppt/media/image19.png" ContentType="image/png"/>
  <Override PartName="/ppt/media/image20.png" ContentType="image/png"/>
  <Override PartName="/ppt/media/image18.png" ContentType="image/png"/>
  <Override PartName="/ppt/media/image17.png" ContentType="image/png"/>
  <Override PartName="/ppt/media/image16.png" ContentType="image/png"/>
  <Override PartName="/ppt/media/image15.png" ContentType="image/png"/>
  <Override PartName="/ppt/media/image14.png" ContentType="image/png"/>
  <Override PartName="/ppt/media/image24.png" ContentType="image/png"/>
  <Override PartName="/ppt/media/image1.png" ContentType="image/png"/>
  <Override PartName="/ppt/media/image31.png" ContentType="image/png"/>
  <Override PartName="/ppt/media/image25.png" ContentType="image/png"/>
  <Override PartName="/ppt/media/image2.png" ContentType="image/png"/>
  <Override PartName="/ppt/media/image32.png" ContentType="image/png"/>
  <Override PartName="/ppt/media/image12.png" ContentType="image/png"/>
  <Override PartName="/ppt/media/image13.png" ContentType="image/png"/>
  <Override PartName="/ppt/media/image8.png" ContentType="image/png"/>
  <Override PartName="/ppt/media/image38.png" ContentType="image/png"/>
  <Override PartName="/ppt/media/image40.png" ContentType="image/png"/>
  <Override PartName="/ppt/media/image9.png" ContentType="image/png"/>
  <Override PartName="/ppt/media/image39.png" ContentType="image/png"/>
  <Override PartName="/ppt/media/image41.png" ContentType="image/png"/>
  <Override PartName="/ppt/media/image30.png" ContentType="image/png"/>
  <Override PartName="/ppt/media/image28.png" ContentType="image/png"/>
  <Override PartName="/ppt/media/image42.png" ContentType="image/png"/>
  <Override PartName="/ppt/media/image43.png" ContentType="image/png"/>
  <Override PartName="/ppt/media/image44.png" ContentType="image/png"/>
  <Override PartName="/ppt/media/image45.png" ContentType="image/png"/>
  <Override PartName="/ppt/media/image10.png" ContentType="image/png"/>
  <Override PartName="/ppt/media/image37.png" ContentType="image/png"/>
  <Override PartName="/ppt/media/image7.png" ContentType="image/png"/>
  <Override PartName="/ppt/media/image11.png" ContentType="image/png"/>
  <Override PartName="/ppt/media/image36.png" ContentType="image/png"/>
  <Override PartName="/ppt/media/image6.png" ContentType="image/png"/>
  <Override PartName="/ppt/media/image29.png" ContentType="image/png"/>
  <Override PartName="/ppt/media/image5.png" ContentType="image/png"/>
  <Override PartName="/ppt/media/image35.png" ContentType="image/png"/>
  <Override PartName="/ppt/media/image34.png" ContentType="image/png"/>
  <Override PartName="/ppt/media/image4.png" ContentType="image/png"/>
  <Override PartName="/ppt/media/image27.png" ContentType="image/png"/>
  <Override PartName="/ppt/media/image33.png" ContentType="image/png"/>
  <Override PartName="/ppt/media/image3.png" ContentType="image/png"/>
  <Override PartName="/ppt/media/image26.png" ContentType="image/png"/>
  <Override PartName="/ppt/presProps.xml" ContentType="application/vnd.openxmlformats-officedocument.presentationml.presProps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40.xml.rels" ContentType="application/vnd.openxmlformats-package.relationships+xml"/>
  <Override PartName="/ppt/slides/_rels/slide33.xml.rels" ContentType="application/vnd.openxmlformats-package.relationships+xml"/>
  <Override PartName="/ppt/slides/_rels/slide6.xml.rels" ContentType="application/vnd.openxmlformats-package.relationships+xml"/>
  <Override PartName="/ppt/slides/_rels/slide41.xml.rels" ContentType="application/vnd.openxmlformats-package.relationships+xml"/>
  <Override PartName="/ppt/slides/_rels/slide34.xml.rels" ContentType="application/vnd.openxmlformats-package.relationships+xml"/>
  <Override PartName="/ppt/slides/_rels/slide7.xml.rels" ContentType="application/vnd.openxmlformats-package.relationships+xml"/>
  <Override PartName="/ppt/slides/_rels/slide42.xml.rels" ContentType="application/vnd.openxmlformats-package.relationships+xml"/>
  <Override PartName="/ppt/slides/_rels/slide35.xml.rels" ContentType="application/vnd.openxmlformats-package.relationships+xml"/>
  <Override PartName="/ppt/slides/_rels/slide1.xml.rels" ContentType="application/vnd.openxmlformats-package.relationships+xml"/>
  <Override PartName="/ppt/slides/_rels/slide20.xml.rels" ContentType="application/vnd.openxmlformats-package.relationships+xml"/>
  <Override PartName="/ppt/slides/_rels/slide31.xml.rels" ContentType="application/vnd.openxmlformats-package.relationships+xml"/>
  <Override PartName="/ppt/slides/_rels/slide15.xml.rels" ContentType="application/vnd.openxmlformats-package.relationships+xml"/>
  <Override PartName="/ppt/slides/_rels/slide24.xml.rels" ContentType="application/vnd.openxmlformats-package.relationships+xml"/>
  <Override PartName="/ppt/slides/_rels/slide39.xml.rels" ContentType="application/vnd.openxmlformats-package.relationships+xml"/>
  <Override PartName="/ppt/slides/_rels/slide14.xml.rels" ContentType="application/vnd.openxmlformats-package.relationships+xml"/>
  <Override PartName="/ppt/slides/_rels/slide30.xml.rels" ContentType="application/vnd.openxmlformats-package.relationships+xml"/>
  <Override PartName="/ppt/slides/_rels/slide29.xml.rels" ContentType="application/vnd.openxmlformats-package.relationships+xml"/>
  <Override PartName="/ppt/slides/_rels/slide23.xml.rels" ContentType="application/vnd.openxmlformats-package.relationships+xml"/>
  <Override PartName="/ppt/slides/_rels/slide38.xml.rels" ContentType="application/vnd.openxmlformats-package.relationships+xml"/>
  <Override PartName="/ppt/slides/_rels/slide19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18.xml.rels" ContentType="application/vnd.openxmlformats-package.relationships+xml"/>
  <Override PartName="/ppt/slides/_rels/slide28.xml.rels" ContentType="application/vnd.openxmlformats-package.relationships+xml"/>
  <Override PartName="/ppt/slides/_rels/slide44.xml.rels" ContentType="application/vnd.openxmlformats-package.relationships+xml"/>
  <Override PartName="/ppt/slides/_rels/slide22.xml.rels" ContentType="application/vnd.openxmlformats-package.relationships+xml"/>
  <Override PartName="/ppt/slides/_rels/slide37.xml.rels" ContentType="application/vnd.openxmlformats-package.relationships+xml"/>
  <Override PartName="/ppt/slides/_rels/slide3.xml.rels" ContentType="application/vnd.openxmlformats-package.relationships+xml"/>
  <Override PartName="/ppt/slides/_rels/slide9.xml.rels" ContentType="application/vnd.openxmlformats-package.relationships+xml"/>
  <Override PartName="/ppt/slides/_rels/slide26.xml.rels" ContentType="application/vnd.openxmlformats-package.relationships+xml"/>
  <Override PartName="/ppt/slides/_rels/slide11.xml.rels" ContentType="application/vnd.openxmlformats-package.relationships+xml"/>
  <Override PartName="/ppt/slides/_rels/slide17.xml.rels" ContentType="application/vnd.openxmlformats-package.relationships+xml"/>
  <Override PartName="/ppt/slides/_rels/slide21.xml.rels" ContentType="application/vnd.openxmlformats-package.relationships+xml"/>
  <Override PartName="/ppt/slides/_rels/slide36.xml.rels" ContentType="application/vnd.openxmlformats-package.relationships+xml"/>
  <Override PartName="/ppt/slides/_rels/slide27.xml.rels" ContentType="application/vnd.openxmlformats-package.relationships+xml"/>
  <Override PartName="/ppt/slides/_rels/slide43.xml.rels" ContentType="application/vnd.openxmlformats-package.relationships+xml"/>
  <Override PartName="/ppt/slides/_rels/slide2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32.xml.rels" ContentType="application/vnd.openxmlformats-package.relationships+xml"/>
  <Override PartName="/ppt/slides/_rels/slide16.xml.rels" ContentType="application/vnd.openxmlformats-package.relationships+xml"/>
  <Override PartName="/ppt/slides/_rels/slide25.xml.rels" ContentType="application/vnd.openxmlformats-package.relationships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12.xml" ContentType="application/vnd.openxmlformats-officedocument.presentationml.slide+xml"/>
  <Override PartName="/ppt/slides/slide44.xml" ContentType="application/vnd.openxmlformats-officedocument.presentationml.slide+xml"/>
  <Override PartName="/ppt/slides/slide9.xml" ContentType="application/vnd.openxmlformats-officedocument.presentationml.slide+xml"/>
  <Override PartName="/ppt/slides/slide36.xml" ContentType="application/vnd.openxmlformats-officedocument.presentationml.slide+xml"/>
  <Override PartName="/ppt/slides/slide13.xml" ContentType="application/vnd.openxmlformats-officedocument.presentationml.slide+xml"/>
  <Override PartName="/ppt/slides/slide37.xml" ContentType="application/vnd.openxmlformats-officedocument.presentationml.slide+xml"/>
  <Override PartName="/ppt/slides/slide1.xml" ContentType="application/vnd.openxmlformats-officedocument.presentationml.slide+xml"/>
  <Override PartName="/ppt/slides/slide38.xml" ContentType="application/vnd.openxmlformats-officedocument.presentationml.slide+xml"/>
  <Override PartName="/ppt/slides/slide2.xml" ContentType="application/vnd.openxmlformats-officedocument.presentationml.slide+xml"/>
  <Override PartName="/ppt/slides/slide39.xml" ContentType="application/vnd.openxmlformats-officedocument.presentationml.slide+xml"/>
  <Override PartName="/ppt/slides/slide6.xml" ContentType="application/vnd.openxmlformats-officedocument.presentationml.slide+xml"/>
  <Override PartName="/ppt/slides/slide41.xml" ContentType="application/vnd.openxmlformats-officedocument.presentationml.slide+xml"/>
  <Override PartName="/ppt/slides/slide3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43.xml" ContentType="application/vnd.openxmlformats-officedocument.presentationml.slide+xml"/>
  <Override PartName="/ppt/slides/slide40.xml" ContentType="application/vnd.openxmlformats-officedocument.presentationml.slide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42.xml" ContentType="application/vnd.openxmlformats-officedocument.presentationml.slide+xml"/>
  <Override PartName="/ppt/slides/slide4.xml" ContentType="application/vnd.openxmlformats-officedocument.presentationml.slide+xml"/>
  <Override PartName="/ppt/slides/slide14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  <p:sldMasterId id="2147483713" r:id="rId7"/>
    <p:sldMasterId id="2147483726" r:id="rId8"/>
    <p:sldMasterId id="2147483739" r:id="rId9"/>
    <p:sldMasterId id="2147483752" r:id="rId10"/>
    <p:sldMasterId id="2147483765" r:id="rId11"/>
    <p:sldMasterId id="2147483778" r:id="rId12"/>
  </p:sldMasterIdLst>
  <p:sldIdLst>
    <p:sldId id="256" r:id="rId13"/>
    <p:sldId id="257" r:id="rId14"/>
    <p:sldId id="258" r:id="rId15"/>
    <p:sldId id="259" r:id="rId16"/>
    <p:sldId id="260" r:id="rId17"/>
    <p:sldId id="261" r:id="rId18"/>
    <p:sldId id="262" r:id="rId19"/>
    <p:sldId id="263" r:id="rId20"/>
    <p:sldId id="264" r:id="rId21"/>
    <p:sldId id="265" r:id="rId22"/>
    <p:sldId id="266" r:id="rId23"/>
    <p:sldId id="267" r:id="rId24"/>
    <p:sldId id="268" r:id="rId25"/>
    <p:sldId id="269" r:id="rId26"/>
    <p:sldId id="270" r:id="rId27"/>
    <p:sldId id="271" r:id="rId28"/>
    <p:sldId id="272" r:id="rId29"/>
    <p:sldId id="273" r:id="rId30"/>
    <p:sldId id="274" r:id="rId31"/>
    <p:sldId id="275" r:id="rId32"/>
    <p:sldId id="276" r:id="rId33"/>
    <p:sldId id="277" r:id="rId34"/>
    <p:sldId id="278" r:id="rId35"/>
    <p:sldId id="279" r:id="rId36"/>
    <p:sldId id="280" r:id="rId37"/>
    <p:sldId id="281" r:id="rId38"/>
    <p:sldId id="282" r:id="rId39"/>
    <p:sldId id="283" r:id="rId40"/>
    <p:sldId id="284" r:id="rId41"/>
    <p:sldId id="285" r:id="rId42"/>
    <p:sldId id="286" r:id="rId43"/>
    <p:sldId id="287" r:id="rId44"/>
    <p:sldId id="288" r:id="rId45"/>
    <p:sldId id="289" r:id="rId46"/>
    <p:sldId id="290" r:id="rId47"/>
    <p:sldId id="291" r:id="rId48"/>
    <p:sldId id="292" r:id="rId49"/>
    <p:sldId id="293" r:id="rId50"/>
    <p:sldId id="294" r:id="rId51"/>
    <p:sldId id="295" r:id="rId52"/>
    <p:sldId id="296" r:id="rId53"/>
    <p:sldId id="297" r:id="rId54"/>
    <p:sldId id="298" r:id="rId55"/>
    <p:sldId id="299" r:id="rId56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" Target="slides/slide1.xml"/><Relationship Id="rId14" Type="http://schemas.openxmlformats.org/officeDocument/2006/relationships/slide" Target="slides/slide2.xml"/><Relationship Id="rId15" Type="http://schemas.openxmlformats.org/officeDocument/2006/relationships/slide" Target="slides/slide3.xml"/><Relationship Id="rId16" Type="http://schemas.openxmlformats.org/officeDocument/2006/relationships/slide" Target="slides/slide4.xml"/><Relationship Id="rId17" Type="http://schemas.openxmlformats.org/officeDocument/2006/relationships/slide" Target="slides/slide5.xml"/><Relationship Id="rId18" Type="http://schemas.openxmlformats.org/officeDocument/2006/relationships/slide" Target="slides/slide6.xml"/><Relationship Id="rId19" Type="http://schemas.openxmlformats.org/officeDocument/2006/relationships/slide" Target="slides/slide7.xml"/><Relationship Id="rId20" Type="http://schemas.openxmlformats.org/officeDocument/2006/relationships/slide" Target="slides/slide8.xml"/><Relationship Id="rId21" Type="http://schemas.openxmlformats.org/officeDocument/2006/relationships/slide" Target="slides/slide9.xml"/><Relationship Id="rId22" Type="http://schemas.openxmlformats.org/officeDocument/2006/relationships/slide" Target="slides/slide10.xml"/><Relationship Id="rId23" Type="http://schemas.openxmlformats.org/officeDocument/2006/relationships/slide" Target="slides/slide11.xml"/><Relationship Id="rId24" Type="http://schemas.openxmlformats.org/officeDocument/2006/relationships/slide" Target="slides/slide12.xml"/><Relationship Id="rId25" Type="http://schemas.openxmlformats.org/officeDocument/2006/relationships/slide" Target="slides/slide13.xml"/><Relationship Id="rId26" Type="http://schemas.openxmlformats.org/officeDocument/2006/relationships/slide" Target="slides/slide14.xml"/><Relationship Id="rId27" Type="http://schemas.openxmlformats.org/officeDocument/2006/relationships/slide" Target="slides/slide15.xml"/><Relationship Id="rId28" Type="http://schemas.openxmlformats.org/officeDocument/2006/relationships/slide" Target="slides/slide16.xml"/><Relationship Id="rId29" Type="http://schemas.openxmlformats.org/officeDocument/2006/relationships/slide" Target="slides/slide17.xml"/><Relationship Id="rId30" Type="http://schemas.openxmlformats.org/officeDocument/2006/relationships/slide" Target="slides/slide18.xml"/><Relationship Id="rId31" Type="http://schemas.openxmlformats.org/officeDocument/2006/relationships/slide" Target="slides/slide19.xml"/><Relationship Id="rId32" Type="http://schemas.openxmlformats.org/officeDocument/2006/relationships/slide" Target="slides/slide20.xml"/><Relationship Id="rId33" Type="http://schemas.openxmlformats.org/officeDocument/2006/relationships/slide" Target="slides/slide21.xml"/><Relationship Id="rId34" Type="http://schemas.openxmlformats.org/officeDocument/2006/relationships/slide" Target="slides/slide22.xml"/><Relationship Id="rId35" Type="http://schemas.openxmlformats.org/officeDocument/2006/relationships/slide" Target="slides/slide23.xml"/><Relationship Id="rId36" Type="http://schemas.openxmlformats.org/officeDocument/2006/relationships/slide" Target="slides/slide24.xml"/><Relationship Id="rId37" Type="http://schemas.openxmlformats.org/officeDocument/2006/relationships/slide" Target="slides/slide25.xml"/><Relationship Id="rId38" Type="http://schemas.openxmlformats.org/officeDocument/2006/relationships/slide" Target="slides/slide26.xml"/><Relationship Id="rId39" Type="http://schemas.openxmlformats.org/officeDocument/2006/relationships/slide" Target="slides/slide27.xml"/><Relationship Id="rId40" Type="http://schemas.openxmlformats.org/officeDocument/2006/relationships/slide" Target="slides/slide28.xml"/><Relationship Id="rId41" Type="http://schemas.openxmlformats.org/officeDocument/2006/relationships/slide" Target="slides/slide29.xml"/><Relationship Id="rId42" Type="http://schemas.openxmlformats.org/officeDocument/2006/relationships/slide" Target="slides/slide30.xml"/><Relationship Id="rId43" Type="http://schemas.openxmlformats.org/officeDocument/2006/relationships/slide" Target="slides/slide31.xml"/><Relationship Id="rId44" Type="http://schemas.openxmlformats.org/officeDocument/2006/relationships/slide" Target="slides/slide32.xml"/><Relationship Id="rId45" Type="http://schemas.openxmlformats.org/officeDocument/2006/relationships/slide" Target="slides/slide33.xml"/><Relationship Id="rId46" Type="http://schemas.openxmlformats.org/officeDocument/2006/relationships/slide" Target="slides/slide34.xml"/><Relationship Id="rId47" Type="http://schemas.openxmlformats.org/officeDocument/2006/relationships/slide" Target="slides/slide35.xml"/><Relationship Id="rId48" Type="http://schemas.openxmlformats.org/officeDocument/2006/relationships/slide" Target="slides/slide36.xml"/><Relationship Id="rId49" Type="http://schemas.openxmlformats.org/officeDocument/2006/relationships/slide" Target="slides/slide37.xml"/><Relationship Id="rId50" Type="http://schemas.openxmlformats.org/officeDocument/2006/relationships/slide" Target="slides/slide38.xml"/><Relationship Id="rId51" Type="http://schemas.openxmlformats.org/officeDocument/2006/relationships/slide" Target="slides/slide39.xml"/><Relationship Id="rId52" Type="http://schemas.openxmlformats.org/officeDocument/2006/relationships/slide" Target="slides/slide40.xml"/><Relationship Id="rId53" Type="http://schemas.openxmlformats.org/officeDocument/2006/relationships/slide" Target="slides/slide41.xml"/><Relationship Id="rId54" Type="http://schemas.openxmlformats.org/officeDocument/2006/relationships/slide" Target="slides/slide42.xml"/><Relationship Id="rId55" Type="http://schemas.openxmlformats.org/officeDocument/2006/relationships/slide" Target="slides/slide43.xml"/><Relationship Id="rId56" Type="http://schemas.openxmlformats.org/officeDocument/2006/relationships/slide" Target="slides/slide44.xml"/><Relationship Id="rId57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9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9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4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4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0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4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46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47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4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1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4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5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8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2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3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6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7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8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9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70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76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7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8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8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8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86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87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8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1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4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5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8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2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3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6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7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8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9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10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16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1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2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2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2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26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27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2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3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31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3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34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35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3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38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2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3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6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7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8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9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50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84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85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26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27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37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7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1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8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9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4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5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6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86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0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3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4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7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1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2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5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6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7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8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9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20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2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2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25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2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1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4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5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8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9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2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5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6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7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0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1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2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3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4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8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6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6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63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6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68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69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2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3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6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7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0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3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4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5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8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9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90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91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92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97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8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9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0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02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9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0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07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08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2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5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6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9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2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3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4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7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8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9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30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31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9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36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9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3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19.xml"/><Relationship Id="rId13" Type="http://schemas.openxmlformats.org/officeDocument/2006/relationships/slideLayout" Target="../slideLayouts/slideLayout12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26.xml"/><Relationship Id="rId8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0.xml"/><Relationship Id="rId12" Type="http://schemas.openxmlformats.org/officeDocument/2006/relationships/slideLayout" Target="../slideLayouts/slideLayout131.xml"/><Relationship Id="rId13" Type="http://schemas.openxmlformats.org/officeDocument/2006/relationships/slideLayout" Target="../slideLayouts/slideLayout13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3" Type="http://schemas.openxmlformats.org/officeDocument/2006/relationships/slideLayout" Target="../slideLayouts/slideLayout50.xml"/><Relationship Id="rId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5.xml"/><Relationship Id="rId9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0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3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3.xml"/><Relationship Id="rId5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6.xml"/><Relationship Id="rId8" Type="http://schemas.openxmlformats.org/officeDocument/2006/relationships/slideLayout" Target="../slideLayouts/slideLayout67.xml"/><Relationship Id="rId9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2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3.xml"/><Relationship Id="rId3" Type="http://schemas.openxmlformats.org/officeDocument/2006/relationships/slideLayout" Target="../slideLayouts/slideLayout74.xml"/><Relationship Id="rId4" Type="http://schemas.openxmlformats.org/officeDocument/2006/relationships/slideLayout" Target="../slideLayouts/slideLayout75.xml"/><Relationship Id="rId5" Type="http://schemas.openxmlformats.org/officeDocument/2006/relationships/slideLayout" Target="../slideLayouts/slideLayout76.xml"/><Relationship Id="rId6" Type="http://schemas.openxmlformats.org/officeDocument/2006/relationships/slideLayout" Target="../slideLayouts/slideLayout77.xml"/><Relationship Id="rId7" Type="http://schemas.openxmlformats.org/officeDocument/2006/relationships/slideLayout" Target="../slideLayouts/slideLayout78.xml"/><Relationship Id="rId8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4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8.xml"/><Relationship Id="rId6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0.xml"/><Relationship Id="rId8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5.xml"/><Relationship Id="rId13" Type="http://schemas.openxmlformats.org/officeDocument/2006/relationships/slideLayout" Target="../slideLayouts/slideLayout96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7.xml"/><Relationship Id="rId3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9.xml"/><Relationship Id="rId5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2.xml"/><Relationship Id="rId8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06.xml"/><Relationship Id="rId12" Type="http://schemas.openxmlformats.org/officeDocument/2006/relationships/slideLayout" Target="../slideLayouts/slideLayout107.xml"/><Relationship Id="rId13" Type="http://schemas.openxmlformats.org/officeDocument/2006/relationships/slideLayout" Target="../slideLayouts/slideLayout10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Freeform 270"/>
          <p:cNvSpPr/>
          <p:nvPr/>
        </p:nvSpPr>
        <p:spPr>
          <a:xfrm>
            <a:off x="341280" y="390240"/>
            <a:ext cx="9364320" cy="4938120"/>
          </a:xfrm>
          <a:custGeom>
            <a:avLst/>
            <a:gdLst/>
            <a:ahLst/>
            <a:rect l="l" t="t" r="r" b="b"/>
            <a:pathLst>
              <a:path w="11326759" h="5973096">
                <a:moveTo>
                  <a:pt x="11326759" y="5016716"/>
                </a:moveTo>
                <a:lnTo>
                  <a:pt x="11326759" y="5747671"/>
                </a:lnTo>
                <a:cubicBezTo>
                  <a:pt x="11326759" y="5872170"/>
                  <a:pt x="11225833" y="5973096"/>
                  <a:pt x="11101334" y="5973096"/>
                </a:cubicBezTo>
                <a:lnTo>
                  <a:pt x="10454485" y="5973096"/>
                </a:lnTo>
                <a:lnTo>
                  <a:pt x="10476857" y="5915847"/>
                </a:lnTo>
                <a:cubicBezTo>
                  <a:pt x="10630030" y="5576670"/>
                  <a:pt x="10885911" y="5288087"/>
                  <a:pt x="11207983" y="5084298"/>
                </a:cubicBezTo>
                <a:close/>
                <a:moveTo>
                  <a:pt x="3890280" y="0"/>
                </a:moveTo>
                <a:lnTo>
                  <a:pt x="11101334" y="0"/>
                </a:lnTo>
                <a:cubicBezTo>
                  <a:pt x="11225833" y="0"/>
                  <a:pt x="11326759" y="100926"/>
                  <a:pt x="11326759" y="225425"/>
                </a:cubicBezTo>
                <a:lnTo>
                  <a:pt x="11326759" y="1840902"/>
                </a:lnTo>
                <a:lnTo>
                  <a:pt x="11321056" y="1841894"/>
                </a:lnTo>
                <a:cubicBezTo>
                  <a:pt x="9271563" y="2250627"/>
                  <a:pt x="7675452" y="3872385"/>
                  <a:pt x="7356956" y="5903875"/>
                </a:cubicBezTo>
                <a:lnTo>
                  <a:pt x="7347931" y="5973096"/>
                </a:lnTo>
                <a:lnTo>
                  <a:pt x="225425" y="5973096"/>
                </a:lnTo>
                <a:cubicBezTo>
                  <a:pt x="100926" y="5973096"/>
                  <a:pt x="0" y="5872170"/>
                  <a:pt x="0" y="5747671"/>
                </a:cubicBezTo>
                <a:lnTo>
                  <a:pt x="0" y="3856324"/>
                </a:lnTo>
                <a:lnTo>
                  <a:pt x="107796" y="3848335"/>
                </a:lnTo>
                <a:cubicBezTo>
                  <a:pt x="2097534" y="3651400"/>
                  <a:pt x="3679374" y="2109746"/>
                  <a:pt x="3881443" y="170557"/>
                </a:cubicBezTo>
                <a:close/>
                <a:moveTo>
                  <a:pt x="225425" y="0"/>
                </a:moveTo>
                <a:lnTo>
                  <a:pt x="789667" y="0"/>
                </a:lnTo>
                <a:lnTo>
                  <a:pt x="736389" y="155621"/>
                </a:lnTo>
                <a:cubicBezTo>
                  <a:pt x="605303" y="436632"/>
                  <a:pt x="342370" y="654767"/>
                  <a:pt x="17905" y="746271"/>
                </a:cubicBezTo>
                <a:lnTo>
                  <a:pt x="0" y="750446"/>
                </a:lnTo>
                <a:lnTo>
                  <a:pt x="0" y="225425"/>
                </a:lnTo>
                <a:cubicBezTo>
                  <a:pt x="0" y="100926"/>
                  <a:pt x="100926" y="0"/>
                  <a:pt x="225425" y="0"/>
                </a:cubicBezTo>
                <a:close/>
              </a:path>
            </a:pathLst>
          </a:custGeom>
          <a:solidFill>
            <a:srgbClr val="d1545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2890080" y="2434680"/>
            <a:ext cx="4286520" cy="75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</a:t>
            </a: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-7560" y="0"/>
            <a:ext cx="3438360" cy="340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</a:t>
            </a: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body"/>
          </p:nvPr>
        </p:nvSpPr>
        <p:spPr>
          <a:xfrm>
            <a:off x="6664680" y="2151000"/>
            <a:ext cx="3421440" cy="3518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Rectangle 182"/>
          <p:cNvSpPr/>
          <p:nvPr/>
        </p:nvSpPr>
        <p:spPr>
          <a:xfrm>
            <a:off x="0" y="1212840"/>
            <a:ext cx="10079640" cy="3212640"/>
          </a:xfrm>
          <a:prstGeom prst="rect">
            <a:avLst/>
          </a:prstGeom>
          <a:solidFill>
            <a:srgbClr val="f1c5ce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72" name="PlaceHolder 1"/>
          <p:cNvSpPr>
            <a:spLocks noGrp="1"/>
          </p:cNvSpPr>
          <p:nvPr>
            <p:ph type="title"/>
          </p:nvPr>
        </p:nvSpPr>
        <p:spPr>
          <a:xfrm>
            <a:off x="717120" y="1528560"/>
            <a:ext cx="3410280" cy="56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73" name="PlaceHolder 2"/>
          <p:cNvSpPr>
            <a:spLocks noGrp="1"/>
          </p:cNvSpPr>
          <p:nvPr>
            <p:ph type="body"/>
          </p:nvPr>
        </p:nvSpPr>
        <p:spPr>
          <a:xfrm>
            <a:off x="733320" y="2298960"/>
            <a:ext cx="3394080" cy="188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7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74" name="PlaceHolder 3"/>
          <p:cNvSpPr>
            <a:spLocks noGrp="1"/>
          </p:cNvSpPr>
          <p:nvPr>
            <p:ph type="body"/>
          </p:nvPr>
        </p:nvSpPr>
        <p:spPr>
          <a:xfrm>
            <a:off x="3084120" y="0"/>
            <a:ext cx="6995160" cy="566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Right Triangle 104"/>
          <p:cNvSpPr/>
          <p:nvPr/>
        </p:nvSpPr>
        <p:spPr>
          <a:xfrm>
            <a:off x="0" y="360"/>
            <a:ext cx="10079640" cy="5669640"/>
          </a:xfrm>
          <a:prstGeom prst="rtTriangle">
            <a:avLst/>
          </a:prstGeom>
          <a:solidFill>
            <a:srgbClr val="9ac1de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12" name="PlaceHolder 1"/>
          <p:cNvSpPr>
            <a:spLocks noGrp="1"/>
          </p:cNvSpPr>
          <p:nvPr>
            <p:ph type="title"/>
          </p:nvPr>
        </p:nvSpPr>
        <p:spPr>
          <a:xfrm>
            <a:off x="6226920" y="1383480"/>
            <a:ext cx="3410280" cy="56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13" name="PlaceHolder 2"/>
          <p:cNvSpPr>
            <a:spLocks noGrp="1"/>
          </p:cNvSpPr>
          <p:nvPr>
            <p:ph type="body"/>
          </p:nvPr>
        </p:nvSpPr>
        <p:spPr>
          <a:xfrm>
            <a:off x="6243480" y="2154240"/>
            <a:ext cx="3394080" cy="188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7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14" name="Right Triangle 108"/>
          <p:cNvSpPr/>
          <p:nvPr/>
        </p:nvSpPr>
        <p:spPr>
          <a:xfrm>
            <a:off x="360" y="360"/>
            <a:ext cx="7619760" cy="5669640"/>
          </a:xfrm>
          <a:prstGeom prst="rtTriangle">
            <a:avLst/>
          </a:prstGeom>
          <a:solidFill>
            <a:srgbClr val="836bcc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  <p:sldLayoutId id="214748379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body"/>
          </p:nvPr>
        </p:nvSpPr>
        <p:spPr>
          <a:xfrm>
            <a:off x="3809520" y="1547640"/>
            <a:ext cx="2987280" cy="314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000"/>
          </a:bodyPr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Fai clic per modificare il formato del testo della struttura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Secondo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490" spc="-1" strike="noStrike">
                <a:solidFill>
                  <a:srgbClr val="000000"/>
                </a:solidFill>
                <a:latin typeface="Montserrat"/>
              </a:rPr>
              <a:t>Terzo livello struttura</a:t>
            </a:r>
            <a:endParaRPr b="0" lang="it-IT" sz="1490" spc="-1" strike="noStrike">
              <a:solidFill>
                <a:srgbClr val="000000"/>
              </a:solidFill>
              <a:latin typeface="Montserrat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490" spc="-1" strike="noStrike">
                <a:solidFill>
                  <a:srgbClr val="000000"/>
                </a:solidFill>
                <a:latin typeface="Montserrat"/>
              </a:rPr>
              <a:t>Quarto livello struttura</a:t>
            </a:r>
            <a:endParaRPr b="0" lang="it-IT" sz="1490" spc="-1" strike="noStrike">
              <a:solidFill>
                <a:srgbClr val="000000"/>
              </a:solidFill>
              <a:latin typeface="Montserrat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Quinto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Sesto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Settimo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7017480" y="1547640"/>
            <a:ext cx="2863800" cy="314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0000"/>
          </a:bodyPr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Fai clic per modificare il formato del testo della struttura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Secondo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490" spc="-1" strike="noStrike">
                <a:solidFill>
                  <a:srgbClr val="000000"/>
                </a:solidFill>
                <a:latin typeface="Montserrat"/>
              </a:rPr>
              <a:t>Terzo livello struttura</a:t>
            </a:r>
            <a:endParaRPr b="0" lang="it-IT" sz="1490" spc="-1" strike="noStrike">
              <a:solidFill>
                <a:srgbClr val="000000"/>
              </a:solidFill>
              <a:latin typeface="Montserrat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490" spc="-1" strike="noStrike">
                <a:solidFill>
                  <a:srgbClr val="000000"/>
                </a:solidFill>
                <a:latin typeface="Montserrat"/>
              </a:rPr>
              <a:t>Quarto livello struttura</a:t>
            </a:r>
            <a:endParaRPr b="0" lang="it-IT" sz="1490" spc="-1" strike="noStrike">
              <a:solidFill>
                <a:srgbClr val="000000"/>
              </a:solidFill>
              <a:latin typeface="Montserrat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Quinto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Sesto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Settimo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title"/>
          </p:nvPr>
        </p:nvSpPr>
        <p:spPr>
          <a:xfrm>
            <a:off x="3809520" y="575640"/>
            <a:ext cx="6071760" cy="686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Fai clic per modificare il formato </a:t>
            </a:r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del testo del titolo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body"/>
          </p:nvPr>
        </p:nvSpPr>
        <p:spPr>
          <a:xfrm>
            <a:off x="0" y="0"/>
            <a:ext cx="3512880" cy="566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Fai clic per modificare il formato del testo della struttura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Secondo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490" spc="-1" strike="noStrike">
                <a:solidFill>
                  <a:srgbClr val="000000"/>
                </a:solidFill>
                <a:latin typeface="Montserrat"/>
              </a:rPr>
              <a:t>Terzo livello struttura</a:t>
            </a:r>
            <a:endParaRPr b="0" lang="it-IT" sz="1490" spc="-1" strike="noStrike">
              <a:solidFill>
                <a:srgbClr val="000000"/>
              </a:solidFill>
              <a:latin typeface="Montserrat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490" spc="-1" strike="noStrike">
                <a:solidFill>
                  <a:srgbClr val="000000"/>
                </a:solidFill>
                <a:latin typeface="Montserrat"/>
              </a:rPr>
              <a:t>Quarto livello struttura</a:t>
            </a:r>
            <a:endParaRPr b="0" lang="it-IT" sz="1490" spc="-1" strike="noStrike">
              <a:solidFill>
                <a:srgbClr val="000000"/>
              </a:solidFill>
              <a:latin typeface="Montserrat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Quinto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Sesto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Settimo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4" name=""/>
          <p:cNvSpPr/>
          <p:nvPr/>
        </p:nvSpPr>
        <p:spPr>
          <a:xfrm>
            <a:off x="3571200" y="0"/>
            <a:ext cx="0" cy="5670000"/>
          </a:xfrm>
          <a:prstGeom prst="line">
            <a:avLst/>
          </a:prstGeom>
          <a:ln w="127080">
            <a:solidFill>
              <a:srgbClr val="90bcd9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5" name=""/>
          <p:cNvSpPr/>
          <p:nvPr/>
        </p:nvSpPr>
        <p:spPr>
          <a:xfrm flipH="1">
            <a:off x="8332560" y="4464360"/>
            <a:ext cx="1746000" cy="12204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6" name=""/>
          <p:cNvSpPr txBox="1"/>
          <p:nvPr/>
        </p:nvSpPr>
        <p:spPr>
          <a:xfrm>
            <a:off x="9464760" y="5297760"/>
            <a:ext cx="774000" cy="276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fld id="{E63772BF-213F-475A-86F1-A50788CB3825}" type="slidenum">
              <a:rPr b="0" lang="it-IT" sz="1200" spc="-1" strike="noStrike">
                <a:latin typeface="Montserrat"/>
              </a:rPr>
              <a:t>&lt;numero&gt;</a:t>
            </a:fld>
            <a:endParaRPr b="0" lang="it-IT" sz="1200" spc="-1" strike="noStrike">
              <a:latin typeface="Montserrat"/>
            </a:endParaRPr>
          </a:p>
        </p:txBody>
      </p:sp>
      <p:sp>
        <p:nvSpPr>
          <p:cNvPr id="47" name=""/>
          <p:cNvSpPr txBox="1"/>
          <p:nvPr/>
        </p:nvSpPr>
        <p:spPr>
          <a:xfrm>
            <a:off x="3809520" y="5297760"/>
            <a:ext cx="952560" cy="276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it-IT" sz="1200" spc="-1" strike="noStrike">
                <a:latin typeface="Montserrat"/>
              </a:rPr>
              <a:t>27/4/2023</a:t>
            </a:r>
            <a:endParaRPr b="0" lang="it-IT" sz="1200" spc="-1" strike="noStrike">
              <a:latin typeface="Montserrat"/>
            </a:endParaRPr>
          </a:p>
        </p:txBody>
      </p:sp>
      <p:pic>
        <p:nvPicPr>
          <p:cNvPr id="48" name="" descr=""/>
          <p:cNvPicPr/>
          <p:nvPr/>
        </p:nvPicPr>
        <p:blipFill>
          <a:blip r:embed="rId2"/>
          <a:stretch/>
        </p:blipFill>
        <p:spPr>
          <a:xfrm>
            <a:off x="9532080" y="29520"/>
            <a:ext cx="500040" cy="595440"/>
          </a:xfrm>
          <a:prstGeom prst="rect">
            <a:avLst/>
          </a:prstGeom>
          <a:ln w="0">
            <a:noFill/>
          </a:ln>
        </p:spPr>
      </p:pic>
      <p:pic>
        <p:nvPicPr>
          <p:cNvPr id="49" name="" descr=""/>
          <p:cNvPicPr/>
          <p:nvPr/>
        </p:nvPicPr>
        <p:blipFill>
          <a:blip r:embed="rId3"/>
          <a:stretch/>
        </p:blipFill>
        <p:spPr>
          <a:xfrm>
            <a:off x="8974800" y="162000"/>
            <a:ext cx="439200" cy="43200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body"/>
          </p:nvPr>
        </p:nvSpPr>
        <p:spPr>
          <a:xfrm>
            <a:off x="245880" y="2178360"/>
            <a:ext cx="5220000" cy="215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4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title"/>
          </p:nvPr>
        </p:nvSpPr>
        <p:spPr>
          <a:xfrm>
            <a:off x="246240" y="1139040"/>
            <a:ext cx="5220000" cy="700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Fai clic per modificare il formato del testo del titolo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88" name="Donut 280"/>
          <p:cNvSpPr/>
          <p:nvPr/>
        </p:nvSpPr>
        <p:spPr>
          <a:xfrm>
            <a:off x="4158000" y="31320"/>
            <a:ext cx="5657760" cy="5601600"/>
          </a:xfrm>
          <a:prstGeom prst="donut">
            <a:avLst>
              <a:gd name="adj" fmla="val 22614"/>
            </a:avLst>
          </a:prstGeom>
          <a:solidFill>
            <a:srgbClr val="f2f2f2">
              <a:alpha val="87000"/>
            </a:srgbClr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89" name="" descr=""/>
          <p:cNvPicPr/>
          <p:nvPr/>
        </p:nvPicPr>
        <p:blipFill>
          <a:blip r:embed="rId2"/>
          <a:stretch/>
        </p:blipFill>
        <p:spPr>
          <a:xfrm>
            <a:off x="6956280" y="72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6863760" y="34920"/>
            <a:ext cx="2934000" cy="5599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9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5573160" y="1455840"/>
            <a:ext cx="2757600" cy="2757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8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Frame 2"/>
          <p:cNvSpPr/>
          <p:nvPr/>
        </p:nvSpPr>
        <p:spPr>
          <a:xfrm>
            <a:off x="70560" y="79560"/>
            <a:ext cx="9937800" cy="5510160"/>
          </a:xfrm>
          <a:prstGeom prst="frame">
            <a:avLst>
              <a:gd name="adj1" fmla="val 556"/>
            </a:avLst>
          </a:prstGeom>
          <a:solidFill>
            <a:srgbClr val="d1545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body"/>
          </p:nvPr>
        </p:nvSpPr>
        <p:spPr>
          <a:xfrm>
            <a:off x="4986000" y="467280"/>
            <a:ext cx="4500360" cy="4500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456840" y="2123640"/>
            <a:ext cx="3889800" cy="1767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 type="title"/>
          </p:nvPr>
        </p:nvSpPr>
        <p:spPr>
          <a:xfrm>
            <a:off x="456840" y="1078920"/>
            <a:ext cx="3882960" cy="686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70" name="PlaceHolder 4"/>
          <p:cNvSpPr>
            <a:spLocks noGrp="1"/>
          </p:cNvSpPr>
          <p:nvPr>
            <p:ph type="body"/>
          </p:nvPr>
        </p:nvSpPr>
        <p:spPr>
          <a:xfrm>
            <a:off x="4866120" y="4183560"/>
            <a:ext cx="1164960" cy="118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9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71" name="PlaceHolder 5"/>
          <p:cNvSpPr>
            <a:spLocks noGrp="1"/>
          </p:cNvSpPr>
          <p:nvPr>
            <p:ph type="body"/>
          </p:nvPr>
        </p:nvSpPr>
        <p:spPr>
          <a:xfrm>
            <a:off x="6760440" y="4183560"/>
            <a:ext cx="1164960" cy="118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9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72" name="PlaceHolder 6"/>
          <p:cNvSpPr>
            <a:spLocks noGrp="1"/>
          </p:cNvSpPr>
          <p:nvPr>
            <p:ph type="body"/>
          </p:nvPr>
        </p:nvSpPr>
        <p:spPr>
          <a:xfrm>
            <a:off x="8514360" y="4214520"/>
            <a:ext cx="1164960" cy="118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9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73" name="Rectangle 82"/>
          <p:cNvSpPr/>
          <p:nvPr/>
        </p:nvSpPr>
        <p:spPr>
          <a:xfrm>
            <a:off x="883800" y="4700160"/>
            <a:ext cx="3035520" cy="105840"/>
          </a:xfrm>
          <a:prstGeom prst="rect">
            <a:avLst/>
          </a:prstGeom>
          <a:solidFill>
            <a:srgbClr val="836bcc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Donut 349"/>
          <p:cNvSpPr/>
          <p:nvPr/>
        </p:nvSpPr>
        <p:spPr>
          <a:xfrm>
            <a:off x="4513320" y="-918000"/>
            <a:ext cx="7435440" cy="7142400"/>
          </a:xfrm>
          <a:prstGeom prst="donut">
            <a:avLst>
              <a:gd name="adj" fmla="val 13580"/>
            </a:avLst>
          </a:prstGeom>
          <a:solidFill>
            <a:srgbClr val="f2f2f2">
              <a:alpha val="71000"/>
            </a:srgbClr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1" name="PlaceHolder 1"/>
          <p:cNvSpPr>
            <a:spLocks noGrp="1"/>
          </p:cNvSpPr>
          <p:nvPr>
            <p:ph type="body"/>
          </p:nvPr>
        </p:nvSpPr>
        <p:spPr>
          <a:xfrm>
            <a:off x="356760" y="1927800"/>
            <a:ext cx="2403000" cy="103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3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12" name="PlaceHolder 2"/>
          <p:cNvSpPr>
            <a:spLocks noGrp="1"/>
          </p:cNvSpPr>
          <p:nvPr>
            <p:ph type="title"/>
          </p:nvPr>
        </p:nvSpPr>
        <p:spPr>
          <a:xfrm>
            <a:off x="325440" y="838440"/>
            <a:ext cx="5245920" cy="5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13" name="PlaceHolder 3"/>
          <p:cNvSpPr>
            <a:spLocks noGrp="1"/>
          </p:cNvSpPr>
          <p:nvPr>
            <p:ph type="body"/>
          </p:nvPr>
        </p:nvSpPr>
        <p:spPr>
          <a:xfrm>
            <a:off x="356760" y="3750480"/>
            <a:ext cx="2403000" cy="103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3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14" name="PlaceHolder 4"/>
          <p:cNvSpPr>
            <a:spLocks noGrp="1"/>
          </p:cNvSpPr>
          <p:nvPr>
            <p:ph type="body"/>
          </p:nvPr>
        </p:nvSpPr>
        <p:spPr>
          <a:xfrm>
            <a:off x="3168000" y="1927800"/>
            <a:ext cx="2403000" cy="103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3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15" name="PlaceHolder 5"/>
          <p:cNvSpPr>
            <a:spLocks noGrp="1"/>
          </p:cNvSpPr>
          <p:nvPr>
            <p:ph type="body"/>
          </p:nvPr>
        </p:nvSpPr>
        <p:spPr>
          <a:xfrm>
            <a:off x="3168000" y="3750480"/>
            <a:ext cx="2403000" cy="103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3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16" name="Oval 350"/>
          <p:cNvSpPr/>
          <p:nvPr/>
        </p:nvSpPr>
        <p:spPr>
          <a:xfrm>
            <a:off x="7737840" y="-271440"/>
            <a:ext cx="2892960" cy="2892960"/>
          </a:xfrm>
          <a:prstGeom prst="ellipse">
            <a:avLst/>
          </a:prstGeom>
          <a:solidFill>
            <a:srgbClr val="9c1133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7" name="PlaceHolder 6"/>
          <p:cNvSpPr>
            <a:spLocks noGrp="1"/>
          </p:cNvSpPr>
          <p:nvPr>
            <p:ph type="body"/>
          </p:nvPr>
        </p:nvSpPr>
        <p:spPr>
          <a:xfrm>
            <a:off x="5768280" y="246960"/>
            <a:ext cx="4862520" cy="4811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18" name="PlaceHolder 7"/>
          <p:cNvSpPr>
            <a:spLocks noGrp="1"/>
          </p:cNvSpPr>
          <p:nvPr>
            <p:ph type="body"/>
          </p:nvPr>
        </p:nvSpPr>
        <p:spPr>
          <a:xfrm>
            <a:off x="5947920" y="3488400"/>
            <a:ext cx="1936800" cy="1916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0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6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PlaceHolder 1"/>
          <p:cNvSpPr>
            <a:spLocks noGrp="1"/>
          </p:cNvSpPr>
          <p:nvPr>
            <p:ph type="title"/>
          </p:nvPr>
        </p:nvSpPr>
        <p:spPr>
          <a:xfrm>
            <a:off x="1960200" y="451800"/>
            <a:ext cx="6159240" cy="60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it-IT" sz="1500" spc="-1" strike="noStrike">
                <a:solidFill>
                  <a:srgbClr val="000000"/>
                </a:solidFill>
                <a:latin typeface="Montserrat"/>
              </a:rPr>
              <a:t>Fai clic per modificare il formato del testo del titolo</a:t>
            </a:r>
            <a:endParaRPr b="0" lang="it-IT" sz="15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294" name="Frame 33"/>
          <p:cNvSpPr/>
          <p:nvPr/>
        </p:nvSpPr>
        <p:spPr>
          <a:xfrm>
            <a:off x="0" y="360"/>
            <a:ext cx="10079640" cy="5669640"/>
          </a:xfrm>
          <a:prstGeom prst="frame">
            <a:avLst>
              <a:gd name="adj1" fmla="val 3333"/>
            </a:avLst>
          </a:prstGeom>
          <a:solidFill>
            <a:srgbClr val="836bcc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95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33" name="Frame 2"/>
          <p:cNvSpPr/>
          <p:nvPr/>
        </p:nvSpPr>
        <p:spPr>
          <a:xfrm>
            <a:off x="0" y="360"/>
            <a:ext cx="10079640" cy="5669640"/>
          </a:xfrm>
          <a:prstGeom prst="frame">
            <a:avLst>
              <a:gd name="adj1" fmla="val 3333"/>
            </a:avLst>
          </a:prstGeom>
          <a:solidFill>
            <a:srgbClr val="d1545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34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  <p:sldLayoutId id="2147483764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9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4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4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4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14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14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14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slideLayout" Target="../slideLayouts/slideLayout14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slideLayout" Target="../slideLayouts/slideLayout14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slideLayout" Target="../slideLayouts/slideLayout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slideLayout" Target="../slideLayouts/slideLayout14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slideLayout" Target="../slideLayouts/slideLayout14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slideLayout" Target="../slideLayouts/slideLayout14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slideLayout" Target="../slideLayouts/slideLayout1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slideLayout" Target="../slideLayouts/slideLayout14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slideLayout" Target="../slideLayouts/slideLayout14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14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slideLayout" Target="../slideLayouts/slideLayout14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4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slideLayout" Target="../slideLayouts/slideLayout14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slideLayout" Target="../slideLayouts/slideLayout14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slideLayout" Target="../slideLayouts/slideLayout14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34.png"/><Relationship Id="rId2" Type="http://schemas.openxmlformats.org/officeDocument/2006/relationships/slideLayout" Target="../slideLayouts/slideLayout14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slideLayout" Target="../slideLayouts/slideLayout16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36.png"/><Relationship Id="rId2" Type="http://schemas.openxmlformats.org/officeDocument/2006/relationships/slideLayout" Target="../slideLayouts/slideLayout14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slideLayout" Target="../slideLayouts/slideLayout14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38.png"/><Relationship Id="rId2" Type="http://schemas.openxmlformats.org/officeDocument/2006/relationships/slideLayout" Target="../slideLayouts/slideLayout14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39.png"/><Relationship Id="rId2" Type="http://schemas.openxmlformats.org/officeDocument/2006/relationships/slideLayout" Target="../slideLayouts/slideLayout14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4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40.png"/><Relationship Id="rId2" Type="http://schemas.openxmlformats.org/officeDocument/2006/relationships/slideLayout" Target="../slideLayouts/slideLayout14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41.png"/><Relationship Id="rId2" Type="http://schemas.openxmlformats.org/officeDocument/2006/relationships/slideLayout" Target="../slideLayouts/slideLayout14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6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42.png"/><Relationship Id="rId2" Type="http://schemas.openxmlformats.org/officeDocument/2006/relationships/image" Target="../media/image43.png"/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5" Type="http://schemas.openxmlformats.org/officeDocument/2006/relationships/slideLayout" Target="../slideLayouts/slideLayout2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4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4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4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4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"/>
          <p:cNvSpPr/>
          <p:nvPr/>
        </p:nvSpPr>
        <p:spPr>
          <a:xfrm>
            <a:off x="144000" y="144000"/>
            <a:ext cx="9792000" cy="5400000"/>
          </a:xfrm>
          <a:prstGeom prst="rect">
            <a:avLst/>
          </a:pr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8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489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it-IT" sz="2500" spc="-1" strike="noStrike">
                <a:latin typeface="Montserrat"/>
              </a:rPr>
              <a:t>diretta</a:t>
            </a:r>
            <a:r>
              <a:rPr b="0" lang="it-IT" sz="2500" spc="-1" strike="noStrike">
                <a:latin typeface="Montserrat"/>
              </a:rPr>
              <a:t>: si rivolge direttamente all’ostacolo (colpisce l’educatore)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it-IT" sz="2500" spc="-1" strike="noStrike">
                <a:latin typeface="Montserrat"/>
              </a:rPr>
              <a:t>trasferita</a:t>
            </a:r>
            <a:r>
              <a:rPr b="0" lang="it-IT" sz="2500" spc="-1" strike="noStrike">
                <a:latin typeface="Montserrat"/>
              </a:rPr>
              <a:t>: si rivolge ad altri oggetti (colpisce i compagni e/o gli oggetti)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it-IT" sz="2500" spc="-1" strike="noStrike">
                <a:latin typeface="Montserrat"/>
              </a:rPr>
              <a:t>diffusa</a:t>
            </a:r>
            <a:r>
              <a:rPr b="0" lang="it-IT" sz="2500" spc="-1" strike="noStrike">
                <a:latin typeface="Montserrat"/>
              </a:rPr>
              <a:t>: si rivolge verso tutto indistintamente (irritazione e scontro generale)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490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Attacco o aggressività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91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I Meccanismi di Difesa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493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6054480" cy="4385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it-IT" sz="2500" spc="-1" strike="noStrike">
                <a:latin typeface="Montserrat"/>
              </a:rPr>
              <a:t>L’ambiente sociale influisce sull’aggressività: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la forza come strumento di valore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il disagio della civiltà prodotto dalle esigenze e dalle restrizioni imposte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l’istituzionalizzazione della violenza (es. guerra, regimi repressivi, …)</a:t>
            </a:r>
            <a:endParaRPr b="0" lang="it-IT" sz="2500" spc="-1" strike="noStrike">
              <a:latin typeface="Montserrat"/>
            </a:endParaRPr>
          </a:p>
          <a:p>
            <a:r>
              <a:rPr b="0" lang="it-IT" sz="2500" spc="-1" strike="noStrike">
                <a:latin typeface="Montserrat"/>
              </a:rPr>
              <a:t>Come meccanismo di difesa: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reazione automatica: non è pensata, non è pianificata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tecnica di sopravvivenza (</a:t>
            </a:r>
            <a:r>
              <a:rPr b="0" lang="it-IT" sz="2000" spc="-1" strike="noStrike">
                <a:latin typeface="Montserrat"/>
              </a:rPr>
              <a:t>cf. gli etologi</a:t>
            </a:r>
            <a:r>
              <a:rPr b="0" lang="it-IT" sz="2500" spc="-1" strike="noStrike">
                <a:latin typeface="Montserrat"/>
              </a:rPr>
              <a:t>)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494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Attacco o aggressività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95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I Meccanismi di Difesa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6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497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it-IT" sz="2500" spc="-1" strike="noStrike">
                <a:latin typeface="Montserrat"/>
              </a:rPr>
              <a:t>Può manifestarsi come: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it-IT" sz="2500" spc="-1" strike="noStrike">
                <a:latin typeface="Montserrat"/>
              </a:rPr>
              <a:t>extrapunitività</a:t>
            </a:r>
            <a:r>
              <a:rPr b="0" lang="it-IT" sz="2500" spc="-1" strike="noStrike">
                <a:latin typeface="Montserrat"/>
              </a:rPr>
              <a:t>: diretta verso l’esterno (es.: si picchia gli altri)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it-IT" sz="2500" spc="-1" strike="noStrike">
                <a:latin typeface="Montserrat"/>
              </a:rPr>
              <a:t>intropunitività</a:t>
            </a:r>
            <a:r>
              <a:rPr b="0" lang="it-IT" sz="2500" spc="-1" strike="noStrike">
                <a:latin typeface="Montserrat"/>
              </a:rPr>
              <a:t>: diretta verso l’interno (es.: si picchia se stessi)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498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Attacco o aggressività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99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I Meccanismi di Difesa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PlaceHolder 1"/>
          <p:cNvSpPr>
            <a:spLocks noGrp="1"/>
          </p:cNvSpPr>
          <p:nvPr>
            <p:ph/>
          </p:nvPr>
        </p:nvSpPr>
        <p:spPr>
          <a:xfrm>
            <a:off x="245880" y="2178360"/>
            <a:ext cx="6594120" cy="215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Consiste nel sottrarsi al </a:t>
            </a:r>
            <a:r>
              <a:rPr b="1" lang="en-US" sz="2320" spc="-1" strike="noStrike">
                <a:solidFill>
                  <a:srgbClr val="000000"/>
                </a:solidFill>
                <a:latin typeface="Lora"/>
              </a:rPr>
              <a:t>prendere decisioni</a:t>
            </a: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 o nell’</a:t>
            </a:r>
            <a:r>
              <a:rPr b="1" lang="en-US" sz="2320" spc="-1" strike="noStrike">
                <a:solidFill>
                  <a:srgbClr val="000000"/>
                </a:solidFill>
                <a:latin typeface="Lora"/>
              </a:rPr>
              <a:t>abbandonare</a:t>
            </a: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 la situazione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01" name="PlaceHolder 2"/>
          <p:cNvSpPr>
            <a:spLocks noGrp="1"/>
          </p:cNvSpPr>
          <p:nvPr>
            <p:ph type="title"/>
          </p:nvPr>
        </p:nvSpPr>
        <p:spPr>
          <a:xfrm>
            <a:off x="246240" y="1087200"/>
            <a:ext cx="5220000" cy="805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2. Evasione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2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03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it-IT" sz="2500" spc="-1" strike="noStrike">
                <a:latin typeface="Montserrat"/>
              </a:rPr>
              <a:t>Si articola in: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Rimozione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Proiezione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Fantasia e Sogno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04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Evasione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05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I Meccanismi di Difesa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6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07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605448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Si attua sopratutto con problemi di origine percettiva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Questo meccanismo tiene i ricordi segregati nell’inconscio operando una censura sugli stessi e creando una resistenza alla rievocazione chiesta dall’analista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avviene nei casi di ricordi dolorosi, inammissibili, profondamente disturbanti il corso del psichismo (</a:t>
            </a:r>
            <a:r>
              <a:rPr b="0" lang="it-IT" sz="2500" spc="-1" strike="noStrike">
                <a:latin typeface="Times New Roman"/>
                <a:ea typeface="Times New Roman"/>
              </a:rPr>
              <a:t>≡</a:t>
            </a:r>
            <a:r>
              <a:rPr b="0" lang="it-IT" sz="2500" spc="-1" strike="noStrike">
                <a:latin typeface="Montserrat"/>
              </a:rPr>
              <a:t>condotta dell’io)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08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Evasione – Rimozione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09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I Meccanismi di Difesa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0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11" name="PlaceHolder 1"/>
          <p:cNvSpPr>
            <a:spLocks noGrp="1"/>
          </p:cNvSpPr>
          <p:nvPr>
            <p:ph type="subTitle"/>
          </p:nvPr>
        </p:nvSpPr>
        <p:spPr>
          <a:xfrm>
            <a:off x="3744000" y="864000"/>
            <a:ext cx="6336000" cy="4478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Si attua soprattutto con problemi di origine tendenziale ed emotiva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Si articola in:</a:t>
            </a:r>
            <a:endParaRPr b="0" lang="it-IT" sz="2500" spc="-1" strike="noStrike">
              <a:latin typeface="Montserrat"/>
            </a:endParaRPr>
          </a:p>
          <a:p>
            <a:pPr lvl="1" marL="43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 u="sng">
                <a:uFillTx/>
                <a:latin typeface="Montserrat"/>
              </a:rPr>
              <a:t>Tentativo di porre all’esterno l’origine</a:t>
            </a:r>
            <a:r>
              <a:rPr b="0" lang="it-IT" sz="2500" spc="-1" strike="noStrike">
                <a:latin typeface="Montserrat"/>
              </a:rPr>
              <a:t>: la persona pone l’origine del conflitto al di fuori di se  </a:t>
            </a:r>
            <a:r>
              <a:rPr b="0" lang="it-IT" sz="2000" spc="-1" strike="noStrike">
                <a:latin typeface="Montserrat"/>
              </a:rPr>
              <a:t>(es.: non sono io razzista, è lui nero)</a:t>
            </a:r>
            <a:endParaRPr b="0" lang="it-IT" sz="2000" spc="-1" strike="noStrike">
              <a:latin typeface="Montserrat"/>
            </a:endParaRPr>
          </a:p>
          <a:p>
            <a:pPr lvl="1" marL="43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 u="sng">
                <a:uFillTx/>
                <a:latin typeface="Montserrat"/>
              </a:rPr>
              <a:t>Tentativo di attribuire agli altri i sentimenti</a:t>
            </a:r>
            <a:r>
              <a:rPr b="0" lang="it-IT" sz="2500" spc="-1" strike="noStrike">
                <a:latin typeface="Montserrat"/>
              </a:rPr>
              <a:t>: la persona attribuisce agli altri i propri sentimenti, magari deformandoli </a:t>
            </a:r>
            <a:r>
              <a:rPr b="0" lang="it-IT" sz="2000" spc="-1" strike="noStrike">
                <a:latin typeface="Montserrat"/>
              </a:rPr>
              <a:t>(es.: gli altri mi odiano e cospirano di uccidermi)</a:t>
            </a:r>
            <a:endParaRPr b="0" lang="it-IT" sz="2000" spc="-1" strike="noStrike">
              <a:latin typeface="Montserrat"/>
            </a:endParaRPr>
          </a:p>
        </p:txBody>
      </p:sp>
      <p:sp>
        <p:nvSpPr>
          <p:cNvPr id="512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Evasione – Proiezione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13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I Meccanismi di Difesa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4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15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55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it-IT" sz="2500" spc="-1" strike="noStrike">
                <a:latin typeface="Montserrat"/>
              </a:rPr>
              <a:t>Circa il tentativo di attribuire agli altri i propri sentimenti: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È una tattica di proiezione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Gli aspetti che vengono proiettati sono:</a:t>
            </a:r>
            <a:endParaRPr b="0" lang="it-IT" sz="2500" spc="-1" strike="noStrike">
              <a:latin typeface="Montserrat"/>
            </a:endParaRPr>
          </a:p>
          <a:p>
            <a:pPr lvl="1" marL="432000" indent="-216000">
              <a:buClr>
                <a:srgbClr val="000000"/>
              </a:buClr>
              <a:buFont typeface="Wingdings" charset="2"/>
              <a:buChar char=""/>
            </a:pPr>
            <a:r>
              <a:rPr b="0" lang="it-IT" sz="2500" spc="-1" strike="noStrike" u="sng">
                <a:uFillTx/>
                <a:latin typeface="Montserrat"/>
              </a:rPr>
              <a:t>Il sé dei desideri cattivi</a:t>
            </a:r>
            <a:r>
              <a:rPr b="0" lang="it-IT" sz="2500" spc="-1" strike="noStrike">
                <a:latin typeface="Montserrat"/>
              </a:rPr>
              <a:t> (</a:t>
            </a:r>
            <a:r>
              <a:rPr b="0" lang="it-IT" sz="2000" spc="-1" strike="noStrike">
                <a:latin typeface="Montserrat"/>
              </a:rPr>
              <a:t>es.: sono tutti arrabbiati con me</a:t>
            </a:r>
            <a:r>
              <a:rPr b="0" lang="it-IT" sz="2500" spc="-1" strike="noStrike">
                <a:latin typeface="Montserrat"/>
              </a:rPr>
              <a:t>)</a:t>
            </a:r>
            <a:endParaRPr b="0" lang="it-IT" sz="2500" spc="-1" strike="noStrike">
              <a:latin typeface="Montserrat"/>
            </a:endParaRPr>
          </a:p>
          <a:p>
            <a:pPr lvl="1" marL="432000" indent="-216000">
              <a:buClr>
                <a:srgbClr val="000000"/>
              </a:buClr>
              <a:buFont typeface="Wingdings" charset="2"/>
              <a:buChar char=""/>
            </a:pPr>
            <a:r>
              <a:rPr b="0" lang="it-IT" sz="2500" spc="-1" strike="noStrike" u="sng">
                <a:uFillTx/>
                <a:latin typeface="Montserrat"/>
              </a:rPr>
              <a:t>Il super-io</a:t>
            </a:r>
            <a:r>
              <a:rPr b="0" lang="it-IT" sz="2500" spc="-1" strike="noStrike">
                <a:latin typeface="Montserrat"/>
              </a:rPr>
              <a:t>: gli altri devono vivere-sentire il dovere come lo vivo e sento io (</a:t>
            </a:r>
            <a:r>
              <a:rPr b="0" lang="it-IT" sz="2000" spc="-1" strike="noStrike">
                <a:latin typeface="Montserrat"/>
              </a:rPr>
              <a:t>es.: il ragazzo con un forte io vive con disagio le situazioni democratiche</a:t>
            </a:r>
            <a:r>
              <a:rPr b="0" lang="it-IT" sz="2500" spc="-1" strike="noStrike">
                <a:latin typeface="Montserrat"/>
              </a:rPr>
              <a:t>)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16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Evasione – Proiezione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17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I Meccanismi di Difesa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8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19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it-IT" sz="2500" spc="-1" strike="noStrike">
              <a:latin typeface="Montserrat"/>
            </a:endParaRPr>
          </a:p>
          <a:p>
            <a:pPr lvl="1" marL="432000" indent="-216000">
              <a:buClr>
                <a:srgbClr val="000000"/>
              </a:buClr>
              <a:buFont typeface="Wingdings" charset="2"/>
              <a:buChar char=""/>
            </a:pPr>
            <a:r>
              <a:rPr b="0" lang="it-IT" sz="2500" spc="-1" strike="noStrike" u="sng">
                <a:uFillTx/>
                <a:latin typeface="Montserrat"/>
              </a:rPr>
              <a:t>L’amore per sé</a:t>
            </a:r>
            <a:r>
              <a:rPr b="0" lang="it-IT" sz="2500" spc="-1" strike="noStrike">
                <a:latin typeface="Montserrat"/>
              </a:rPr>
              <a:t> (egoismo mascherato): sono sollecito per gli altri non per loro, ma perché è un mezzo per soddisfare se stessi (</a:t>
            </a:r>
            <a:r>
              <a:rPr b="0" lang="it-IT" sz="2000" spc="-1" strike="noStrike">
                <a:latin typeface="Montserrat"/>
              </a:rPr>
              <a:t>es: l’educatore che opera come soddisfazione del proprio orgoglio, dei propri bisogni</a:t>
            </a:r>
            <a:r>
              <a:rPr b="0" lang="it-IT" sz="2500" spc="-1" strike="noStrike">
                <a:latin typeface="Montserrat"/>
              </a:rPr>
              <a:t>)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20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Evasione – Proiezione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21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I Meccanismi di Difesa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23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6270480" cy="462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È una fuga dalla situazione reale: tramite la creazione (anche ad occhi aperti) di un livello irreale si raggiunge la soddisfazione negata dalla vita reale (</a:t>
            </a:r>
            <a:r>
              <a:rPr b="0" lang="it-IT" sz="2000" spc="-1" strike="noStrike">
                <a:latin typeface="Montserrat"/>
              </a:rPr>
              <a:t>es.: gli amici immaginari</a:t>
            </a:r>
            <a:r>
              <a:rPr b="0" lang="it-IT" sz="2500" spc="-1" strike="noStrike">
                <a:latin typeface="Montserrat"/>
              </a:rPr>
              <a:t>)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Oggi vengono facilmente offerti sogni preconfezionati, prefabbricati, venduti commercialmente: ci permettono di rifugiarci temporaneamente in un mondo irreale offrendo soddisfazioni immaginarie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24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Evasione – Fantasia e Sogno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25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I Meccanismi di Difesa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Title 1"/>
          <p:cNvSpPr/>
          <p:nvPr/>
        </p:nvSpPr>
        <p:spPr>
          <a:xfrm>
            <a:off x="3312000" y="1184040"/>
            <a:ext cx="6408000" cy="107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4400" spc="299" strike="noStrike">
                <a:solidFill>
                  <a:srgbClr val="000000"/>
                </a:solidFill>
                <a:latin typeface="Poppins"/>
                <a:ea typeface="Roboto Medium"/>
              </a:rPr>
              <a:t>Generale</a:t>
            </a:r>
            <a:endParaRPr b="1" lang="it-IT" sz="44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53" name="Rectangle 1"/>
          <p:cNvSpPr/>
          <p:nvPr/>
        </p:nvSpPr>
        <p:spPr>
          <a:xfrm>
            <a:off x="3183120" y="4968000"/>
            <a:ext cx="31500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it-IT" sz="1800" spc="-1" strike="noStrike">
                <a:solidFill>
                  <a:srgbClr val="ffff00"/>
                </a:solidFill>
                <a:latin typeface="Roboto"/>
                <a:ea typeface="Roboto"/>
              </a:rPr>
              <a:t>Copparo</a:t>
            </a:r>
            <a:r>
              <a:rPr b="0" lang="it-IT" sz="1800" spc="-1" strike="noStrike">
                <a:solidFill>
                  <a:srgbClr val="ffff00"/>
                </a:solidFill>
                <a:latin typeface="Roboto"/>
                <a:ea typeface="Roboto"/>
              </a:rPr>
              <a:t>	</a:t>
            </a:r>
            <a:r>
              <a:rPr b="0" lang="it-IT" sz="1800" spc="-1" strike="noStrike">
                <a:solidFill>
                  <a:srgbClr val="ffff00"/>
                </a:solidFill>
                <a:latin typeface="Roboto"/>
                <a:ea typeface="Roboto"/>
              </a:rPr>
              <a:t>	</a:t>
            </a:r>
            <a:r>
              <a:rPr b="0" lang="it-IT" sz="1800" spc="-1" strike="noStrike">
                <a:solidFill>
                  <a:srgbClr val="ffff00"/>
                </a:solidFill>
                <a:latin typeface="Roboto"/>
                <a:ea typeface="Roboto"/>
              </a:rPr>
              <a:t>27/4/2023</a:t>
            </a:r>
            <a:endParaRPr b="0" lang="it-IT" sz="1800" spc="-1" strike="noStrike">
              <a:latin typeface="Montserrat"/>
            </a:endParaRPr>
          </a:p>
        </p:txBody>
      </p:sp>
      <p:sp>
        <p:nvSpPr>
          <p:cNvPr id="454" name="Title 4"/>
          <p:cNvSpPr/>
          <p:nvPr/>
        </p:nvSpPr>
        <p:spPr>
          <a:xfrm>
            <a:off x="3631680" y="644040"/>
            <a:ext cx="4991040" cy="59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3200" spc="-1" strike="noStrike">
                <a:solidFill>
                  <a:srgbClr val="ffffff"/>
                </a:solidFill>
                <a:latin typeface="Poppins"/>
                <a:ea typeface="Roboto Medium"/>
              </a:rPr>
              <a:t>Pedagogia</a:t>
            </a:r>
            <a:endParaRPr b="0" lang="it-IT" sz="3200" spc="-1" strike="noStrike">
              <a:latin typeface="Montserrat"/>
            </a:endParaRPr>
          </a:p>
        </p:txBody>
      </p:sp>
      <p:pic>
        <p:nvPicPr>
          <p:cNvPr id="455" name="" descr=""/>
          <p:cNvPicPr/>
          <p:nvPr/>
        </p:nvPicPr>
        <p:blipFill>
          <a:blip r:embed="rId1"/>
          <a:stretch/>
        </p:blipFill>
        <p:spPr>
          <a:xfrm>
            <a:off x="-9000" y="0"/>
            <a:ext cx="3144960" cy="5669640"/>
          </a:xfrm>
          <a:prstGeom prst="rect">
            <a:avLst/>
          </a:prstGeom>
          <a:ln w="0">
            <a:noFill/>
          </a:ln>
        </p:spPr>
      </p:pic>
      <p:pic>
        <p:nvPicPr>
          <p:cNvPr id="456" name="" descr=""/>
          <p:cNvPicPr/>
          <p:nvPr/>
        </p:nvPicPr>
        <p:blipFill>
          <a:blip r:embed="rId2"/>
          <a:stretch/>
        </p:blipFill>
        <p:spPr>
          <a:xfrm>
            <a:off x="6666840" y="2156400"/>
            <a:ext cx="3422880" cy="3517920"/>
          </a:xfrm>
          <a:prstGeom prst="rect">
            <a:avLst/>
          </a:prstGeom>
          <a:ln w="0">
            <a:noFill/>
          </a:ln>
        </p:spPr>
      </p:pic>
      <p:sp>
        <p:nvSpPr>
          <p:cNvPr id="457" name="Title 2_ 1"/>
          <p:cNvSpPr/>
          <p:nvPr/>
        </p:nvSpPr>
        <p:spPr>
          <a:xfrm>
            <a:off x="3132720" y="2695680"/>
            <a:ext cx="5705280" cy="59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3200" spc="-1" strike="noStrike">
                <a:solidFill>
                  <a:srgbClr val="ffffff"/>
                </a:solidFill>
                <a:latin typeface="Poppins"/>
                <a:ea typeface="Roboto Medium"/>
              </a:rPr>
              <a:t>Meccanismi di</a:t>
            </a:r>
            <a:endParaRPr b="0" lang="it-IT" sz="3200" spc="-1" strike="noStrike">
              <a:latin typeface="Montserrat"/>
            </a:endParaRPr>
          </a:p>
          <a:p>
            <a:pPr>
              <a:lnSpc>
                <a:spcPct val="90000"/>
              </a:lnSpc>
              <a:buNone/>
            </a:pPr>
            <a:r>
              <a:rPr b="1" lang="it-IT" sz="3200" spc="-1" strike="noStrike">
                <a:solidFill>
                  <a:srgbClr val="ffffff"/>
                </a:solidFill>
                <a:latin typeface="Poppins"/>
                <a:ea typeface="Roboto Medium"/>
              </a:rPr>
              <a:t>Difesa</a:t>
            </a:r>
            <a:endParaRPr b="0" lang="it-IT" sz="3200" spc="-1" strike="noStrike">
              <a:latin typeface="Montserrat"/>
            </a:endParaRPr>
          </a:p>
        </p:txBody>
      </p:sp>
      <p:sp>
        <p:nvSpPr>
          <p:cNvPr id="458" name="Rectangle 8_ 1"/>
          <p:cNvSpPr/>
          <p:nvPr/>
        </p:nvSpPr>
        <p:spPr>
          <a:xfrm>
            <a:off x="3365640" y="60480"/>
            <a:ext cx="21898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Roboto"/>
                <a:ea typeface="Roboto"/>
              </a:rPr>
              <a:t>Stefano Bortolato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pic>
        <p:nvPicPr>
          <p:cNvPr id="459" name="" descr=""/>
          <p:cNvPicPr/>
          <p:nvPr/>
        </p:nvPicPr>
        <p:blipFill>
          <a:blip r:embed="rId3"/>
          <a:stretch/>
        </p:blipFill>
        <p:spPr>
          <a:xfrm>
            <a:off x="5094360" y="3431520"/>
            <a:ext cx="999000" cy="1190520"/>
          </a:xfrm>
          <a:prstGeom prst="rect">
            <a:avLst/>
          </a:prstGeom>
          <a:ln w="0">
            <a:noFill/>
          </a:ln>
        </p:spPr>
      </p:pic>
      <p:pic>
        <p:nvPicPr>
          <p:cNvPr id="460" name="" descr=""/>
          <p:cNvPicPr/>
          <p:nvPr/>
        </p:nvPicPr>
        <p:blipFill>
          <a:blip r:embed="rId4"/>
          <a:stretch/>
        </p:blipFill>
        <p:spPr>
          <a:xfrm>
            <a:off x="4104000" y="3711240"/>
            <a:ext cx="864000" cy="838800"/>
          </a:xfrm>
          <a:prstGeom prst="rect">
            <a:avLst/>
          </a:prstGeom>
          <a:ln w="0">
            <a:noFill/>
          </a:ln>
        </p:spPr>
      </p:pic>
      <p:sp>
        <p:nvSpPr>
          <p:cNvPr id="461" name="Title 6"/>
          <p:cNvSpPr/>
          <p:nvPr/>
        </p:nvSpPr>
        <p:spPr>
          <a:xfrm>
            <a:off x="7227000" y="1289160"/>
            <a:ext cx="1080000" cy="126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11620" spc="299" strike="noStrike">
                <a:solidFill>
                  <a:srgbClr val="000000"/>
                </a:solidFill>
                <a:latin typeface="Poppins"/>
                <a:ea typeface="Roboto Medium"/>
              </a:rPr>
              <a:t>8</a:t>
            </a:r>
            <a:endParaRPr b="1" lang="it-IT" sz="1162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PlaceHolder 1"/>
          <p:cNvSpPr>
            <a:spLocks noGrp="1"/>
          </p:cNvSpPr>
          <p:nvPr>
            <p:ph/>
          </p:nvPr>
        </p:nvSpPr>
        <p:spPr>
          <a:xfrm>
            <a:off x="245880" y="2178360"/>
            <a:ext cx="6594120" cy="215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Consiste in una </a:t>
            </a:r>
            <a:r>
              <a:rPr b="1" lang="en-US" sz="2320" spc="-1" strike="noStrike">
                <a:solidFill>
                  <a:srgbClr val="000000"/>
                </a:solidFill>
                <a:latin typeface="Lora"/>
              </a:rPr>
              <a:t>ristrutturazione conoscitiva </a:t>
            </a: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della situazione in modo da ridurre la traumaticità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27" name="PlaceHolder 2"/>
          <p:cNvSpPr>
            <a:spLocks noGrp="1"/>
          </p:cNvSpPr>
          <p:nvPr>
            <p:ph type="title"/>
          </p:nvPr>
        </p:nvSpPr>
        <p:spPr>
          <a:xfrm>
            <a:off x="246240" y="1087200"/>
            <a:ext cx="5220000" cy="805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3. Reinterpretazione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8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29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Coincide con il meccanismo della </a:t>
            </a:r>
            <a:r>
              <a:rPr b="1" lang="it-IT" sz="2500" spc="-1" strike="noStrike">
                <a:latin typeface="Montserrat"/>
              </a:rPr>
              <a:t>razionalizzazione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Si tratta del tentativo di ricomporre ciò che oggettivamente non può accordarsi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4 tipi principali: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30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Reinterpretazione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31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I Meccanismi di Difesa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33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spcAft>
                <a:spcPts val="850"/>
              </a:spcAft>
              <a:buClr>
                <a:srgbClr val="000000"/>
              </a:buClr>
              <a:buFont typeface="StarSymbol"/>
              <a:buAutoNum type="arabicParenR"/>
            </a:pPr>
            <a:r>
              <a:rPr b="0" lang="it-IT" sz="2500" spc="-1" strike="noStrike" u="sng">
                <a:uFillTx/>
                <a:latin typeface="Montserrat"/>
              </a:rPr>
              <a:t>Complesso dell’uva acerba</a:t>
            </a:r>
            <a:r>
              <a:rPr b="0" lang="it-IT" sz="2500" spc="-1" strike="noStrike">
                <a:latin typeface="Montserrat"/>
              </a:rPr>
              <a:t>: si rimuove il conflitto svalutando l’oggetto (es.: l’Oratorio è per sfigati)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spcAft>
                <a:spcPts val="850"/>
              </a:spcAft>
              <a:buClr>
                <a:srgbClr val="000000"/>
              </a:buClr>
              <a:buFont typeface="StarSymbol"/>
              <a:buAutoNum type="arabicParenR"/>
            </a:pPr>
            <a:r>
              <a:rPr b="0" lang="it-IT" sz="2500" spc="-1" strike="noStrike" u="sng">
                <a:uFillTx/>
                <a:latin typeface="Montserrat"/>
              </a:rPr>
              <a:t>Complesso del limone dolce</a:t>
            </a:r>
            <a:r>
              <a:rPr b="0" lang="it-IT" sz="2500" spc="-1" strike="noStrike">
                <a:latin typeface="Montserrat"/>
              </a:rPr>
              <a:t>: si valuta positivamente la situazione insoddisfacente (es.: la piazza è figa)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34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Reinterpretazione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35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I Meccanismi di Difesa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6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37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spcAft>
                <a:spcPts val="850"/>
              </a:spcAft>
              <a:buClr>
                <a:srgbClr val="000000"/>
              </a:buClr>
              <a:buFont typeface="StarSymbol"/>
              <a:buAutoNum type="arabicParenR" startAt="3"/>
            </a:pPr>
            <a:r>
              <a:rPr b="0" lang="it-IT" sz="2500" spc="-1" strike="noStrike" u="sng">
                <a:uFillTx/>
                <a:latin typeface="Montserrat"/>
              </a:rPr>
              <a:t>Scaricare la colpa su altri o altro</a:t>
            </a:r>
            <a:r>
              <a:rPr b="0" lang="it-IT" sz="2500" spc="-1" strike="noStrike">
                <a:latin typeface="Montserrat"/>
              </a:rPr>
              <a:t>: la causa del fallimento dipende dagli altri o da altro (es.: mi hanno lascito solo)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spcAft>
                <a:spcPts val="850"/>
              </a:spcAft>
              <a:buClr>
                <a:srgbClr val="000000"/>
              </a:buClr>
              <a:buFont typeface="StarSymbol"/>
              <a:buAutoNum type="arabicParenR"/>
            </a:pPr>
            <a:r>
              <a:rPr b="0" lang="it-IT" sz="2500" spc="-1" strike="noStrike" u="sng">
                <a:uFillTx/>
                <a:latin typeface="Montserrat"/>
              </a:rPr>
              <a:t>Difesa di principi  non assimilati</a:t>
            </a:r>
            <a:r>
              <a:rPr b="0" lang="it-IT" sz="2500" spc="-1" strike="noStrike">
                <a:latin typeface="Montserrat"/>
              </a:rPr>
              <a:t>: si sostengono scelte senza ragione o per ragioni inaccettabili (es.: l’Oratorio è un ambiente educativo, infatti...)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38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Reinterpretazione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39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I Meccanismi di Difesa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0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41" name="PlaceHolder 1"/>
          <p:cNvSpPr>
            <a:spLocks noGrp="1"/>
          </p:cNvSpPr>
          <p:nvPr>
            <p:ph type="subTitle"/>
          </p:nvPr>
        </p:nvSpPr>
        <p:spPr>
          <a:xfrm>
            <a:off x="3672000" y="1044000"/>
            <a:ext cx="6408000" cy="483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Montserrat"/>
              </a:rPr>
              <a:t>La razionalizzazione è disadattante perché irrigidisce il ragionamento compromettendo la capacità oggettiva: si pensa a scompartimenti rendendo lo stesso oggetto vero o falso per provare la tesi prestabilita (</a:t>
            </a:r>
            <a:r>
              <a:rPr b="0" lang="it-IT" sz="2000" spc="-1" strike="noStrike">
                <a:latin typeface="Montserrat"/>
              </a:rPr>
              <a:t>es: all’Oratorio si entra se tesserati. All’Oratorio devono entrare tutti</a:t>
            </a:r>
            <a:r>
              <a:rPr b="0" lang="it-IT" sz="2400" spc="-1" strike="noStrike">
                <a:latin typeface="Montserrat"/>
              </a:rPr>
              <a:t>)</a:t>
            </a:r>
            <a:endParaRPr b="0" lang="it-IT" sz="24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Montserrat"/>
              </a:rPr>
              <a:t>La razionalizzazione è inconscia, ma la persona avverte le contraddizioni e la frustrazione, diventando molto sensibile ad ogni  osservazione relativa.</a:t>
            </a:r>
            <a:endParaRPr b="0" lang="it-IT" sz="2400" spc="-1" strike="noStrike">
              <a:latin typeface="Montserrat"/>
            </a:endParaRPr>
          </a:p>
        </p:txBody>
      </p:sp>
      <p:sp>
        <p:nvSpPr>
          <p:cNvPr id="542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Reinterpretazione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43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I Meccanismi di Difesa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PlaceHolder 1"/>
          <p:cNvSpPr>
            <a:spLocks noGrp="1"/>
          </p:cNvSpPr>
          <p:nvPr>
            <p:ph/>
          </p:nvPr>
        </p:nvSpPr>
        <p:spPr>
          <a:xfrm>
            <a:off x="245880" y="2178360"/>
            <a:ext cx="6594120" cy="215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Consiste nel </a:t>
            </a:r>
            <a:r>
              <a:rPr b="1" lang="en-US" sz="2320" spc="-1" strike="noStrike">
                <a:solidFill>
                  <a:srgbClr val="000000"/>
                </a:solidFill>
                <a:latin typeface="Lora"/>
              </a:rPr>
              <a:t>sostituire gli scopi</a:t>
            </a: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 irraggiungibili con scopi possibili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45" name="PlaceHolder 2"/>
          <p:cNvSpPr>
            <a:spLocks noGrp="1"/>
          </p:cNvSpPr>
          <p:nvPr>
            <p:ph type="title"/>
          </p:nvPr>
        </p:nvSpPr>
        <p:spPr>
          <a:xfrm>
            <a:off x="246240" y="1087200"/>
            <a:ext cx="5220000" cy="805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4. Sostituzione </a:t>
            </a:r>
            <a:r>
              <a:rPr b="0" lang="it-IT" sz="2600" spc="-1" strike="noStrike">
                <a:solidFill>
                  <a:srgbClr val="000000"/>
                </a:solidFill>
                <a:latin typeface="Montserrat"/>
              </a:rPr>
              <a:t>(dello scopo)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6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47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it-IT" sz="2500" spc="-1" strike="noStrike">
                <a:latin typeface="Montserrat"/>
              </a:rPr>
              <a:t>Si articola in: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spcAft>
                <a:spcPts val="850"/>
              </a:spcAft>
              <a:buClr>
                <a:srgbClr val="000000"/>
              </a:buClr>
              <a:buFont typeface="StarSymbol"/>
              <a:buAutoNum type="arabicParenR"/>
            </a:pPr>
            <a:r>
              <a:rPr b="0" lang="it-IT" sz="2500" spc="-1" strike="noStrike">
                <a:latin typeface="Montserrat"/>
              </a:rPr>
              <a:t>Sublimazione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spcAft>
                <a:spcPts val="850"/>
              </a:spcAft>
              <a:buClr>
                <a:srgbClr val="000000"/>
              </a:buClr>
              <a:buFont typeface="StarSymbol"/>
              <a:buAutoNum type="arabicParenR"/>
            </a:pPr>
            <a:r>
              <a:rPr b="0" lang="it-IT" sz="2500" spc="-1" strike="noStrike">
                <a:latin typeface="Montserrat"/>
              </a:rPr>
              <a:t>Compensazione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spcAft>
                <a:spcPts val="850"/>
              </a:spcAft>
              <a:buClr>
                <a:srgbClr val="000000"/>
              </a:buClr>
              <a:buFont typeface="StarSymbol"/>
              <a:buAutoNum type="arabicParenR"/>
            </a:pPr>
            <a:r>
              <a:rPr b="0" lang="it-IT" sz="2500" spc="-1" strike="noStrike">
                <a:latin typeface="Montserrat"/>
              </a:rPr>
              <a:t>Identificazione-Introiezione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spcAft>
                <a:spcPts val="850"/>
              </a:spcAft>
              <a:buClr>
                <a:srgbClr val="000000"/>
              </a:buClr>
              <a:buFont typeface="StarSymbol"/>
              <a:buAutoNum type="arabicParenR"/>
            </a:pPr>
            <a:r>
              <a:rPr b="0" lang="it-IT" sz="2500" spc="-1" strike="noStrike">
                <a:latin typeface="Montserrat"/>
              </a:rPr>
              <a:t>Formazione reattiva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48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Sostituzione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49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I Meccanismi di Difesa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0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51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Consiste nell’adottare condotte o sentimenti che sono in armonia con il proprio sentire e con il sentire della collettività (</a:t>
            </a:r>
            <a:r>
              <a:rPr b="0" lang="it-IT" sz="2000" spc="-1" strike="noStrike">
                <a:latin typeface="Montserrat"/>
              </a:rPr>
              <a:t>es.: è positivo sopraffare i piccoli all’Oratorio</a:t>
            </a:r>
            <a:r>
              <a:rPr b="0" lang="it-IT" sz="2500" spc="-1" strike="noStrike">
                <a:latin typeface="Montserrat"/>
              </a:rPr>
              <a:t>)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Si discute sull’origine di questo meccanismo...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52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Sostituzione – Sublimazione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53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I Meccanismi di Difesa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4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55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Consiste in uno sforzo psichico, solitamente inconscio, per controbilanciare le debolezze e le limitazioni personali (</a:t>
            </a:r>
            <a:r>
              <a:rPr b="0" lang="it-IT" sz="2000" spc="-1" strike="noStrike">
                <a:latin typeface="Montserrat"/>
              </a:rPr>
              <a:t>es: investo tutto nella scuola e sono incapace di stare con i coetanei</a:t>
            </a:r>
            <a:r>
              <a:rPr b="0" lang="it-IT" sz="2500" spc="-1" strike="noStrike">
                <a:latin typeface="Montserrat"/>
              </a:rPr>
              <a:t>)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Serve per salvare il valore personale che si percepisce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Normalmente esalta capacità in cui la persona già riesce bene (</a:t>
            </a:r>
            <a:r>
              <a:rPr b="0" lang="it-IT" sz="2000" spc="-1" strike="noStrike">
                <a:latin typeface="Montserrat"/>
              </a:rPr>
              <a:t>attenzione a intervenire rinforzandole ulteriormente</a:t>
            </a:r>
            <a:r>
              <a:rPr b="0" lang="it-IT" sz="2500" spc="-1" strike="noStrike">
                <a:latin typeface="Montserrat"/>
              </a:rPr>
              <a:t>)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56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Sostituzione – Compensazione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57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I Meccanismi di Difesa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8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59" name="PlaceHolder 1"/>
          <p:cNvSpPr>
            <a:spLocks noGrp="1"/>
          </p:cNvSpPr>
          <p:nvPr>
            <p:ph type="subTitle"/>
          </p:nvPr>
        </p:nvSpPr>
        <p:spPr>
          <a:xfrm>
            <a:off x="3672000" y="900000"/>
            <a:ext cx="6408000" cy="452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200" spc="-1" strike="noStrike">
                <a:latin typeface="Montserrat"/>
              </a:rPr>
              <a:t>Consiste nell’identificarsi con chi realizza i desideri che la persona non riesce a realizzare (</a:t>
            </a:r>
            <a:r>
              <a:rPr b="0" lang="it-IT" sz="1600" spc="-1" strike="noStrike">
                <a:latin typeface="Montserrat"/>
              </a:rPr>
              <a:t>es.: gli idoli che soddisfano il bisogno di successo, accettazione e notorietà</a:t>
            </a:r>
            <a:r>
              <a:rPr b="0" lang="it-IT" sz="2200" spc="-1" strike="noStrike">
                <a:latin typeface="Montserrat"/>
              </a:rPr>
              <a:t>)</a:t>
            </a:r>
            <a:endParaRPr b="0" lang="it-IT" sz="2200" spc="-1" strike="noStrike">
              <a:latin typeface="Montserrat"/>
            </a:endParaRPr>
          </a:p>
          <a:p>
            <a:pPr marL="216000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200" spc="-1" strike="noStrike">
                <a:latin typeface="Montserrat"/>
              </a:rPr>
              <a:t>Si attua in 2 momenti (</a:t>
            </a:r>
            <a:r>
              <a:rPr b="0" lang="it-IT" sz="2000" spc="-1" strike="noStrike">
                <a:latin typeface="Montserrat"/>
              </a:rPr>
              <a:t>es.: il bambino che si identifica con il padre</a:t>
            </a:r>
            <a:r>
              <a:rPr b="0" lang="it-IT" sz="2200" spc="-1" strike="noStrike">
                <a:latin typeface="Montserrat"/>
              </a:rPr>
              <a:t>):</a:t>
            </a:r>
            <a:endParaRPr b="0" lang="it-IT" sz="2200" spc="-1" strike="noStrike">
              <a:latin typeface="Montserrat"/>
            </a:endParaRPr>
          </a:p>
          <a:p>
            <a:pPr lvl="1" marL="432000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it-IT" sz="2200" spc="-1" strike="noStrike" u="sng">
                <a:uFillTx/>
                <a:latin typeface="Montserrat"/>
              </a:rPr>
              <a:t>Momento originario</a:t>
            </a:r>
            <a:r>
              <a:rPr b="0" lang="it-IT" sz="2200" spc="-1" strike="noStrike">
                <a:latin typeface="Montserrat"/>
              </a:rPr>
              <a:t>: inizialmente la persona si sente debole e incompetente e si identifica con un </a:t>
            </a:r>
            <a:r>
              <a:rPr b="0" i="1" lang="it-IT" sz="2200" spc="-1" strike="noStrike">
                <a:latin typeface="Montserrat"/>
              </a:rPr>
              <a:t>idolo</a:t>
            </a:r>
            <a:endParaRPr b="0" lang="it-IT" sz="2200" spc="-1" strike="noStrike">
              <a:latin typeface="Montserrat"/>
            </a:endParaRPr>
          </a:p>
          <a:p>
            <a:pPr lvl="1" marL="432000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it-IT" sz="2200" spc="-1" strike="noStrike" u="sng">
                <a:uFillTx/>
                <a:latin typeface="Montserrat"/>
              </a:rPr>
              <a:t>Momento reattivo</a:t>
            </a:r>
            <a:r>
              <a:rPr b="0" lang="it-IT" sz="2200" spc="-1" strike="noStrike">
                <a:latin typeface="Montserrat"/>
              </a:rPr>
              <a:t>: la persona si sente contraria e rivale dell’idolo con cui si è identificata, ma la teme per la sua potenza e si sottomette</a:t>
            </a:r>
            <a:endParaRPr b="0" lang="it-IT" sz="2200" spc="-1" strike="noStrike">
              <a:latin typeface="Montserrat"/>
            </a:endParaRPr>
          </a:p>
        </p:txBody>
      </p:sp>
      <p:sp>
        <p:nvSpPr>
          <p:cNvPr id="560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30000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Sostituzione</a:t>
            </a:r>
            <a:r>
              <a:rPr b="1" lang="it-IT" sz="2000" spc="-1" strike="noStrike">
                <a:solidFill>
                  <a:srgbClr val="000000"/>
                </a:solidFill>
                <a:latin typeface="Montserrat"/>
              </a:rPr>
              <a:t> – Identificazione-Introiezione</a:t>
            </a:r>
            <a:endParaRPr b="1" lang="it-IT" sz="20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61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I Meccanismi di Difesa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PlaceHolder 1"/>
          <p:cNvSpPr>
            <a:spLocks noGrp="1"/>
          </p:cNvSpPr>
          <p:nvPr>
            <p:ph type="title"/>
          </p:nvPr>
        </p:nvSpPr>
        <p:spPr>
          <a:xfrm>
            <a:off x="3780000" y="71964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4000" spc="-1" strike="noStrike">
                <a:solidFill>
                  <a:srgbClr val="000000"/>
                </a:solidFill>
                <a:latin typeface="Montserrat"/>
              </a:rPr>
              <a:t>Vedremo...</a:t>
            </a:r>
            <a:endParaRPr b="1" lang="it-IT" sz="40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63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Sommario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464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465" name="PlaceHolder 2"/>
          <p:cNvSpPr>
            <a:spLocks noGrp="1"/>
          </p:cNvSpPr>
          <p:nvPr>
            <p:ph type="subTitle"/>
          </p:nvPr>
        </p:nvSpPr>
        <p:spPr>
          <a:xfrm>
            <a:off x="3809520" y="1404000"/>
            <a:ext cx="5952600" cy="38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Premessa</a:t>
            </a:r>
            <a:endParaRPr b="0" lang="it-IT" sz="3200" spc="-1" strike="noStrike">
              <a:latin typeface="Montserrat"/>
            </a:endParaRPr>
          </a:p>
          <a:p>
            <a:pPr marL="216000" indent="-216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Attacco e Aggressività</a:t>
            </a:r>
            <a:endParaRPr b="0" lang="it-IT" sz="3200" spc="-1" strike="noStrike">
              <a:latin typeface="Montserrat"/>
            </a:endParaRPr>
          </a:p>
          <a:p>
            <a:pPr marL="216000" indent="-216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Evasione</a:t>
            </a:r>
            <a:endParaRPr b="0" lang="it-IT" sz="3200" spc="-1" strike="noStrike">
              <a:latin typeface="Montserrat"/>
            </a:endParaRPr>
          </a:p>
          <a:p>
            <a:pPr marL="216000" indent="-216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Reinterpretazione</a:t>
            </a:r>
            <a:r>
              <a:rPr b="0" lang="it-IT" sz="1600" spc="-1" strike="noStrike">
                <a:latin typeface="Montserrat"/>
              </a:rPr>
              <a:t> (razionalizzazione)</a:t>
            </a:r>
            <a:endParaRPr b="0" lang="it-IT" sz="1600" spc="-1" strike="noStrike">
              <a:latin typeface="Montserrat"/>
            </a:endParaRPr>
          </a:p>
          <a:p>
            <a:pPr marL="216000" indent="-216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Sostituzione</a:t>
            </a:r>
            <a:endParaRPr b="0" lang="it-IT" sz="3200" spc="-1" strike="noStrike">
              <a:latin typeface="Montserrat"/>
            </a:endParaRPr>
          </a:p>
          <a:p>
            <a:pPr marL="216000" indent="-216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Montserrat"/>
              </a:rPr>
              <a:t>Out-Of-The-Box</a:t>
            </a:r>
            <a:endParaRPr b="0" lang="it-IT" sz="3200" spc="-1" strike="noStrike">
              <a:latin typeface="Montserrat"/>
            </a:endParaRPr>
          </a:p>
        </p:txBody>
      </p:sp>
    </p:spTree>
  </p:cSld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2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63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6270480" cy="5817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Da questo meccanismo nasce l’introiezione di valori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Sembra che le radici del meccanismo siano prevalentemente 2:</a:t>
            </a:r>
            <a:endParaRPr b="0" lang="it-IT" sz="2500" spc="-1" strike="noStrike">
              <a:latin typeface="Montserrat"/>
            </a:endParaRPr>
          </a:p>
          <a:p>
            <a:pPr lvl="1" marL="432000" indent="-216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it-IT" sz="2500" spc="-1" strike="noStrike">
                <a:latin typeface="Montserrat"/>
              </a:rPr>
              <a:t>bisogno di sostegno affettivo</a:t>
            </a:r>
            <a:endParaRPr b="0" lang="it-IT" sz="2500" spc="-1" strike="noStrike">
              <a:latin typeface="Montserrat"/>
            </a:endParaRPr>
          </a:p>
          <a:p>
            <a:pPr lvl="1" marL="432000" indent="-216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it-IT" sz="2500" spc="-1" strike="noStrike">
                <a:latin typeface="Montserrat"/>
              </a:rPr>
              <a:t>bisogno di competenza vicaria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64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30000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Sostituzione</a:t>
            </a:r>
            <a:r>
              <a:rPr b="1" lang="it-IT" sz="2000" spc="-1" strike="noStrike">
                <a:solidFill>
                  <a:srgbClr val="000000"/>
                </a:solidFill>
                <a:latin typeface="Montserrat"/>
              </a:rPr>
              <a:t> – Identificazione-Introiezione</a:t>
            </a:r>
            <a:endParaRPr b="1" lang="it-IT" sz="20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65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I Meccanismi di Difesa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6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67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Consiste nella lotta contro impulsi sentiti inammissibili dalla persona (</a:t>
            </a:r>
            <a:r>
              <a:rPr b="0" lang="it-IT" sz="2000" spc="-1" strike="noStrike">
                <a:latin typeface="Montserrat"/>
              </a:rPr>
              <a:t>es.: la madre che non vuole il bambino, ma poi diventa iperprotettiva e iperindulgente</a:t>
            </a:r>
            <a:r>
              <a:rPr b="0" lang="it-IT" sz="2500" spc="-1" strike="noStrike">
                <a:latin typeface="Montserrat"/>
              </a:rPr>
              <a:t>)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La persona reagisce adottando una condotta rigida e diametralmente opposta a quella a cui tende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68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Sostituzione </a:t>
            </a:r>
            <a:r>
              <a:rPr b="1" lang="it-IT" sz="2400" spc="-1" strike="noStrike">
                <a:solidFill>
                  <a:srgbClr val="000000"/>
                </a:solidFill>
                <a:latin typeface="Montserrat"/>
              </a:rPr>
              <a:t>– Formazione reattiva</a:t>
            </a:r>
            <a:endParaRPr b="1" lang="it-IT" sz="24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69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I Meccanismi di Difesa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0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71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Serve a garantire alla persona che è in grado di non cedere (sono forte e autosufficiente)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Nell’educativa possiamo avere l’educatore che accentua rigidamente ed eccessivamente l’intervento su alcuni vizi dell’educando: ansia di salvarsi piuttosto che amore per il bene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72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Sostituzione </a:t>
            </a:r>
            <a:r>
              <a:rPr b="1" lang="it-IT" sz="2400" spc="-1" strike="noStrike">
                <a:solidFill>
                  <a:srgbClr val="000000"/>
                </a:solidFill>
                <a:latin typeface="Montserrat"/>
              </a:rPr>
              <a:t>– Formazione reattiva</a:t>
            </a:r>
            <a:endParaRPr b="1" lang="it-IT" sz="24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73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I Meccanismi di Difesa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PlaceHolder 1"/>
          <p:cNvSpPr>
            <a:spLocks noGrp="1"/>
          </p:cNvSpPr>
          <p:nvPr>
            <p:ph/>
          </p:nvPr>
        </p:nvSpPr>
        <p:spPr>
          <a:xfrm>
            <a:off x="245880" y="2178360"/>
            <a:ext cx="6594120" cy="215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Riconciliazione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75" name="PlaceHolder 2"/>
          <p:cNvSpPr>
            <a:spLocks noGrp="1"/>
          </p:cNvSpPr>
          <p:nvPr>
            <p:ph type="title"/>
          </p:nvPr>
        </p:nvSpPr>
        <p:spPr>
          <a:xfrm>
            <a:off x="246240" y="1087200"/>
            <a:ext cx="5220000" cy="805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Out-Of-The-Box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6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77" name="PlaceHolder 1"/>
          <p:cNvSpPr>
            <a:spLocks noGrp="1"/>
          </p:cNvSpPr>
          <p:nvPr>
            <p:ph type="subTitle"/>
          </p:nvPr>
        </p:nvSpPr>
        <p:spPr>
          <a:xfrm>
            <a:off x="3809520" y="900000"/>
            <a:ext cx="6270480" cy="4464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it-IT" sz="2200" spc="-1" strike="noStrike">
                <a:latin typeface="Montserrat"/>
              </a:rPr>
              <a:t>La Riconciliazione</a:t>
            </a:r>
            <a:endParaRPr b="0" lang="it-IT" sz="22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200" spc="-1" strike="noStrike">
                <a:latin typeface="Montserrat"/>
              </a:rPr>
              <a:t>Sostanzialmente l’educatore lavora per rinforzare o ripristinare uno stato di agio dove la persona si è accettata (con se e con la sua storia), è riconciliata con i suoi </a:t>
            </a:r>
            <a:r>
              <a:rPr b="0" i="1" lang="it-IT" sz="2200" spc="-1" strike="noStrike">
                <a:latin typeface="Montserrat"/>
              </a:rPr>
              <a:t>lati deboli</a:t>
            </a:r>
            <a:endParaRPr b="0" lang="it-IT" sz="22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200" spc="-1" strike="noStrike">
                <a:latin typeface="Montserrat"/>
              </a:rPr>
              <a:t>La riconciliazione (sacramentale) agisce e produce questo obiettivo, richiede anche l’attraversamento delle difese e dona anche una riconciliazione verticale</a:t>
            </a:r>
            <a:endParaRPr b="0" lang="it-IT" sz="22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200" spc="-1" strike="noStrike">
                <a:latin typeface="Montserrat"/>
              </a:rPr>
              <a:t>La riconciliazione non toglie o riduce il peso e la fatica, ma permette la costante disponibilità di energia</a:t>
            </a:r>
            <a:endParaRPr b="0" lang="it-IT" sz="2200" spc="-1" strike="noStrike">
              <a:latin typeface="Montserrat"/>
            </a:endParaRPr>
          </a:p>
        </p:txBody>
      </p:sp>
      <p:sp>
        <p:nvSpPr>
          <p:cNvPr id="578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Out-Of-The-Box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79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I Meccanismi di Difesa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PlaceHolder 1"/>
          <p:cNvSpPr>
            <a:spLocks noGrp="1"/>
          </p:cNvSpPr>
          <p:nvPr>
            <p:ph type="title"/>
          </p:nvPr>
        </p:nvSpPr>
        <p:spPr>
          <a:xfrm>
            <a:off x="3786480" y="1438920"/>
            <a:ext cx="6071760" cy="1353960"/>
          </a:xfrm>
          <a:prstGeom prst="rect">
            <a:avLst/>
          </a:prstGeom>
          <a:noFill/>
          <a:ln w="76320">
            <a:solidFill>
              <a:srgbClr val="000000"/>
            </a:solidFill>
            <a:round/>
          </a:ln>
        </p:spPr>
        <p:txBody>
          <a:bodyPr lIns="38160" rIns="38160" tIns="38160" bIns="38160" anchor="ctr">
            <a:noAutofit/>
          </a:bodyPr>
          <a:p>
            <a:pPr algn="ctr">
              <a:buNone/>
            </a:pPr>
            <a:r>
              <a:rPr b="1" lang="it-IT" sz="8000" spc="-1" strike="noStrike">
                <a:solidFill>
                  <a:srgbClr val="000000"/>
                </a:solidFill>
                <a:latin typeface="Montserrat"/>
              </a:rPr>
              <a:t>Domande?</a:t>
            </a:r>
            <a:endParaRPr b="1" lang="it-IT" sz="8000" spc="-1" strike="noStrike">
              <a:solidFill>
                <a:srgbClr val="000000"/>
              </a:solidFill>
              <a:latin typeface="Montserrat"/>
            </a:endParaRPr>
          </a:p>
        </p:txBody>
      </p:sp>
      <p:pic>
        <p:nvPicPr>
          <p:cNvPr id="581" name="" descr=""/>
          <p:cNvPicPr/>
          <p:nvPr/>
        </p:nvPicPr>
        <p:blipFill>
          <a:blip r:embed="rId1"/>
          <a:stretch/>
        </p:blipFill>
        <p:spPr>
          <a:xfrm>
            <a:off x="-133560" y="360"/>
            <a:ext cx="3656520" cy="5669640"/>
          </a:xfrm>
          <a:prstGeom prst="rect">
            <a:avLst/>
          </a:prstGeom>
          <a:ln w="0">
            <a:noFill/>
          </a:ln>
        </p:spPr>
      </p:pic>
      <p:sp>
        <p:nvSpPr>
          <p:cNvPr id="582" name="PlaceHolder 2"/>
          <p:cNvSpPr>
            <a:spLocks noGrp="1"/>
          </p:cNvSpPr>
          <p:nvPr>
            <p:ph type="title"/>
          </p:nvPr>
        </p:nvSpPr>
        <p:spPr>
          <a:xfrm rot="10800000">
            <a:off x="3749760" y="2575800"/>
            <a:ext cx="6145200" cy="1239480"/>
          </a:xfrm>
          <a:prstGeom prst="rect">
            <a:avLst/>
          </a:prstGeom>
          <a:solidFill>
            <a:srgbClr val="000000"/>
          </a:solidFill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1" lang="it-IT" sz="8000" spc="-1" strike="noStrike">
                <a:solidFill>
                  <a:srgbClr val="ffffff"/>
                </a:solidFill>
                <a:latin typeface="Montserrat"/>
              </a:rPr>
              <a:t>Questions?</a:t>
            </a:r>
            <a:endParaRPr b="1" lang="it-IT" sz="80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1490" spc="-1" strike="noStrike">
                <a:latin typeface="Montserrat"/>
              </a:rPr>
              <a:t>Conclusione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584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85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4104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it-IT" sz="2300" spc="-1" strike="noStrike">
                <a:latin typeface="Montserrat"/>
              </a:rPr>
              <a:t>Panoramica: cosa sono i meccanismi di difesa e a cosa servono</a:t>
            </a:r>
            <a:endParaRPr b="0" lang="it-IT" sz="2300" spc="-1" strike="noStrike">
              <a:latin typeface="Montserrat"/>
            </a:endParaRPr>
          </a:p>
          <a:p>
            <a:r>
              <a:rPr b="0" lang="it-IT" sz="2300" spc="-1" strike="noStrike">
                <a:latin typeface="Montserrat"/>
              </a:rPr>
              <a:t>I principali meccanismi:</a:t>
            </a:r>
            <a:endParaRPr b="0" lang="it-IT" sz="2300" spc="-1" strike="noStrike">
              <a:latin typeface="Montserrat"/>
            </a:endParaRPr>
          </a:p>
          <a:p>
            <a:endParaRPr b="0" lang="it-IT" sz="2300" spc="-1" strike="noStrike">
              <a:latin typeface="Montserrat"/>
            </a:endParaRPr>
          </a:p>
          <a:p>
            <a:r>
              <a:rPr b="0" lang="it-IT" sz="2300" spc="-1" strike="noStrike">
                <a:latin typeface="Montserrat"/>
              </a:rPr>
              <a:t>1. Attacco o Aggressività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Verso o verso gli altri o verso tutti/o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Forte correlazione con eredità, famiglia, società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È una reazione automatica</a:t>
            </a:r>
            <a:endParaRPr b="0" lang="it-IT" sz="2300" spc="-1" strike="noStrike">
              <a:latin typeface="Montserrat"/>
            </a:endParaRPr>
          </a:p>
        </p:txBody>
      </p:sp>
      <p:sp>
        <p:nvSpPr>
          <p:cNvPr id="586" name="PlaceHolder 2"/>
          <p:cNvSpPr>
            <a:spLocks noGrp="1"/>
          </p:cNvSpPr>
          <p:nvPr>
            <p:ph type="title"/>
          </p:nvPr>
        </p:nvSpPr>
        <p:spPr>
          <a:xfrm>
            <a:off x="3780000" y="648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Abbiamo visto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1490" spc="-1" strike="noStrike">
                <a:latin typeface="Montserrat"/>
              </a:rPr>
              <a:t>Conclusione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588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89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4104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300" spc="-1" strike="noStrike">
                <a:latin typeface="Montserrat"/>
              </a:rPr>
              <a:t>2. Evasione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 u="sng">
                <a:uFillTx/>
                <a:latin typeface="Montserrat"/>
              </a:rPr>
              <a:t>Rimozione</a:t>
            </a:r>
            <a:r>
              <a:rPr b="0" lang="it-IT" sz="2300" spc="-1" strike="noStrike">
                <a:latin typeface="Montserrat"/>
              </a:rPr>
              <a:t>: consiste nel tenere nell’inconscio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 u="sng">
                <a:uFillTx/>
                <a:latin typeface="Montserrat"/>
              </a:rPr>
              <a:t>Proiezione</a:t>
            </a:r>
            <a:r>
              <a:rPr b="0" lang="it-IT" sz="2300" spc="-1" strike="noStrike">
                <a:latin typeface="Montserrat"/>
              </a:rPr>
              <a:t>: consiste nello spostare all’esterno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 u="sng">
                <a:uFillTx/>
                <a:latin typeface="Montserrat"/>
              </a:rPr>
              <a:t>Fantasia e sogno</a:t>
            </a:r>
            <a:r>
              <a:rPr b="0" lang="it-IT" sz="2300" spc="-1" strike="noStrike">
                <a:latin typeface="Montserrat"/>
              </a:rPr>
              <a:t>: si crea una situazione/stato di fantasia (≡sogno)</a:t>
            </a:r>
            <a:endParaRPr b="0" lang="it-IT" sz="2300" spc="-1" strike="noStrike">
              <a:latin typeface="Montserrat"/>
            </a:endParaRPr>
          </a:p>
        </p:txBody>
      </p:sp>
      <p:sp>
        <p:nvSpPr>
          <p:cNvPr id="590" name="PlaceHolder 2"/>
          <p:cNvSpPr>
            <a:spLocks noGrp="1"/>
          </p:cNvSpPr>
          <p:nvPr>
            <p:ph type="title"/>
          </p:nvPr>
        </p:nvSpPr>
        <p:spPr>
          <a:xfrm>
            <a:off x="3780000" y="648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Abbiamo visto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1490" spc="-1" strike="noStrike">
                <a:latin typeface="Montserrat"/>
              </a:rPr>
              <a:t>Conclusione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592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93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4104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300" spc="-1" strike="noStrike">
                <a:latin typeface="Montserrat"/>
              </a:rPr>
              <a:t>3. </a:t>
            </a:r>
            <a:r>
              <a:rPr b="1" lang="it-IT" sz="2200" spc="-1" strike="noStrike">
                <a:latin typeface="Montserrat"/>
              </a:rPr>
              <a:t>Reinterpretazine</a:t>
            </a:r>
            <a:r>
              <a:rPr b="0" lang="it-IT" sz="2300" spc="-1" strike="noStrike">
                <a:latin typeface="Montserrat"/>
              </a:rPr>
              <a:t> (o </a:t>
            </a:r>
            <a:r>
              <a:rPr b="1" lang="it-IT" sz="2200" spc="-1" strike="noStrike">
                <a:latin typeface="Montserrat"/>
              </a:rPr>
              <a:t>razionalizzazione</a:t>
            </a:r>
            <a:r>
              <a:rPr b="0" lang="it-IT" sz="2300" spc="-1" strike="noStrike">
                <a:latin typeface="Montserrat"/>
              </a:rPr>
              <a:t>)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Si ristruttura cognitivamente la situazione per ridurne la traumaticità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4 forme (principali):</a:t>
            </a:r>
            <a:endParaRPr b="0" lang="it-IT" sz="2300" spc="-1" strike="noStrike">
              <a:latin typeface="Montserrat"/>
            </a:endParaRPr>
          </a:p>
          <a:p>
            <a:pPr lvl="1" marL="43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it-IT" sz="2300" spc="-1" strike="noStrike">
                <a:latin typeface="Montserrat"/>
              </a:rPr>
              <a:t>complesso dell’uva acerba</a:t>
            </a:r>
            <a:endParaRPr b="0" lang="it-IT" sz="2300" spc="-1" strike="noStrike">
              <a:latin typeface="Montserrat"/>
            </a:endParaRPr>
          </a:p>
          <a:p>
            <a:pPr lvl="1" marL="43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it-IT" sz="2300" spc="-1" strike="noStrike">
                <a:latin typeface="Montserrat"/>
              </a:rPr>
              <a:t>complesso del limone dolce</a:t>
            </a:r>
            <a:endParaRPr b="0" lang="it-IT" sz="2300" spc="-1" strike="noStrike">
              <a:latin typeface="Montserrat"/>
            </a:endParaRPr>
          </a:p>
          <a:p>
            <a:pPr lvl="1" marL="43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it-IT" sz="2300" spc="-1" strike="noStrike">
                <a:latin typeface="Montserrat"/>
              </a:rPr>
              <a:t>complesso della colpa altrui</a:t>
            </a:r>
            <a:endParaRPr b="0" lang="it-IT" sz="2300" spc="-1" strike="noStrike">
              <a:latin typeface="Montserrat"/>
            </a:endParaRPr>
          </a:p>
          <a:p>
            <a:pPr lvl="1" marL="43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it-IT" sz="2300" spc="-1" strike="noStrike">
                <a:latin typeface="Montserrat"/>
              </a:rPr>
              <a:t>complesso della difesa dei principi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È particolarmente disadattante ed è inconscia</a:t>
            </a:r>
            <a:endParaRPr b="0" lang="it-IT" sz="2300" spc="-1" strike="noStrike">
              <a:latin typeface="Montserrat"/>
            </a:endParaRPr>
          </a:p>
        </p:txBody>
      </p:sp>
      <p:sp>
        <p:nvSpPr>
          <p:cNvPr id="594" name="PlaceHolder 2"/>
          <p:cNvSpPr>
            <a:spLocks noGrp="1"/>
          </p:cNvSpPr>
          <p:nvPr>
            <p:ph type="title"/>
          </p:nvPr>
        </p:nvSpPr>
        <p:spPr>
          <a:xfrm>
            <a:off x="3780000" y="648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Abbiamo visto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1490" spc="-1" strike="noStrike">
                <a:latin typeface="Montserrat"/>
              </a:rPr>
              <a:t>Conclusione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596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97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6270480" cy="447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000" spc="-1" strike="noStrike">
                <a:latin typeface="Montserrat"/>
              </a:rPr>
              <a:t>4. Sostituzione</a:t>
            </a:r>
            <a:endParaRPr b="0" lang="it-IT" sz="2000" spc="-1" strike="noStrike">
              <a:latin typeface="Montserrat"/>
            </a:endParaRPr>
          </a:p>
          <a:p>
            <a:pPr marL="216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Consiste nel sostituire gli scopi irraggiungibili con scopi possibili</a:t>
            </a:r>
            <a:endParaRPr b="0" lang="it-IT" sz="2000" spc="-1" strike="noStrike">
              <a:latin typeface="Montserrat"/>
            </a:endParaRPr>
          </a:p>
          <a:p>
            <a:pPr marL="216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Montserrat"/>
              </a:rPr>
              <a:t>4 forme (principali):</a:t>
            </a:r>
            <a:endParaRPr b="0" lang="it-IT" sz="2000" spc="-1" strike="noStrike">
              <a:latin typeface="Montserrat"/>
            </a:endParaRPr>
          </a:p>
          <a:p>
            <a:pPr lvl="1" marL="43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it-IT" sz="2000" spc="-1" strike="noStrike" u="sng">
                <a:uFillTx/>
                <a:latin typeface="Montserrat"/>
              </a:rPr>
              <a:t>sublimazione</a:t>
            </a:r>
            <a:r>
              <a:rPr b="0" lang="it-IT" sz="2000" spc="-1" strike="noStrike">
                <a:latin typeface="Montserrat"/>
              </a:rPr>
              <a:t>: adeguamento a quello che sento o sentono</a:t>
            </a:r>
            <a:endParaRPr b="0" lang="it-IT" sz="2000" spc="-1" strike="noStrike">
              <a:latin typeface="Montserrat"/>
            </a:endParaRPr>
          </a:p>
          <a:p>
            <a:pPr lvl="1" marL="43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it-IT" sz="2000" spc="-1" strike="noStrike" u="sng">
                <a:uFillTx/>
                <a:latin typeface="Montserrat"/>
              </a:rPr>
              <a:t>compensazione</a:t>
            </a:r>
            <a:r>
              <a:rPr b="0" lang="it-IT" sz="2000" spc="-1" strike="noStrike">
                <a:latin typeface="Montserrat"/>
              </a:rPr>
              <a:t>: mi sforzo (solo) dove sono capace</a:t>
            </a:r>
            <a:endParaRPr b="0" lang="it-IT" sz="2000" spc="-1" strike="noStrike">
              <a:latin typeface="Montserrat"/>
            </a:endParaRPr>
          </a:p>
          <a:p>
            <a:pPr lvl="1" marL="43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it-IT" sz="2000" spc="-1" strike="noStrike" u="sng">
                <a:uFillTx/>
                <a:latin typeface="Montserrat"/>
              </a:rPr>
              <a:t>identificazione-introiezione</a:t>
            </a:r>
            <a:r>
              <a:rPr b="0" lang="it-IT" sz="2000" spc="-1" strike="noStrike">
                <a:latin typeface="Montserrat"/>
              </a:rPr>
              <a:t>: mi identifico con chi realizza i miei sogni</a:t>
            </a:r>
            <a:endParaRPr b="0" lang="it-IT" sz="2000" spc="-1" strike="noStrike">
              <a:latin typeface="Montserrat"/>
            </a:endParaRPr>
          </a:p>
          <a:p>
            <a:pPr lvl="1" marL="43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"/>
            </a:pPr>
            <a:r>
              <a:rPr b="0" lang="it-IT" sz="2000" spc="-1" strike="noStrike" u="sng">
                <a:uFillTx/>
                <a:latin typeface="Montserrat"/>
              </a:rPr>
              <a:t>formazione reattiva</a:t>
            </a:r>
            <a:r>
              <a:rPr b="0" lang="it-IT" sz="2000" spc="-1" strike="noStrike">
                <a:latin typeface="Montserrat"/>
              </a:rPr>
              <a:t>: adotto condotte opposte e radicali</a:t>
            </a:r>
            <a:endParaRPr b="0" lang="it-IT" sz="2000" spc="-1" strike="noStrike">
              <a:latin typeface="Montserrat"/>
            </a:endParaRPr>
          </a:p>
          <a:p>
            <a:r>
              <a:rPr b="0" lang="it-IT" sz="2000" spc="-1" strike="noStrike">
                <a:latin typeface="Montserrat"/>
              </a:rPr>
              <a:t>Out-Of-The-Box: la riconciliazione</a:t>
            </a:r>
            <a:endParaRPr b="0" lang="it-IT" sz="2000" spc="-1" strike="noStrike">
              <a:latin typeface="Montserrat"/>
            </a:endParaRPr>
          </a:p>
        </p:txBody>
      </p:sp>
      <p:sp>
        <p:nvSpPr>
          <p:cNvPr id="598" name="PlaceHolder 2"/>
          <p:cNvSpPr>
            <a:spLocks noGrp="1"/>
          </p:cNvSpPr>
          <p:nvPr>
            <p:ph type="title"/>
          </p:nvPr>
        </p:nvSpPr>
        <p:spPr>
          <a:xfrm>
            <a:off x="3780000" y="648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Abbiamo visto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Meccanismi di Difesa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467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468" name="PlaceHolder 1"/>
          <p:cNvSpPr>
            <a:spLocks noGrp="1"/>
          </p:cNvSpPr>
          <p:nvPr>
            <p:ph type="subTitle"/>
          </p:nvPr>
        </p:nvSpPr>
        <p:spPr>
          <a:xfrm>
            <a:off x="3809520" y="1152000"/>
            <a:ext cx="612648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Vediamo una costola del conflitto e dell’adattamento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I meccanismi di difesa nascono dal conflitto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La </a:t>
            </a:r>
            <a:r>
              <a:rPr b="0" i="1" lang="it-IT" sz="2300" spc="-1" strike="noStrike">
                <a:latin typeface="Montserrat"/>
              </a:rPr>
              <a:t>difesa</a:t>
            </a:r>
            <a:r>
              <a:rPr b="0" lang="it-IT" sz="2300" spc="-1" strike="noStrike">
                <a:latin typeface="Montserrat"/>
              </a:rPr>
              <a:t> è la prima reazione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È ancora una pagina di psicologia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Ricordiamoci tutto l’ultimo incontro</a:t>
            </a:r>
            <a:endParaRPr b="0" lang="it-IT" sz="2300" spc="-1" strike="noStrike">
              <a:latin typeface="Montserrat"/>
            </a:endParaRPr>
          </a:p>
        </p:txBody>
      </p:sp>
      <p:sp>
        <p:nvSpPr>
          <p:cNvPr id="469" name="PlaceHolder 2"/>
          <p:cNvSpPr>
            <a:spLocks noGrp="1"/>
          </p:cNvSpPr>
          <p:nvPr>
            <p:ph type="title"/>
          </p:nvPr>
        </p:nvSpPr>
        <p:spPr>
          <a:xfrm>
            <a:off x="3780000" y="648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Premessa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1490" spc="-1" strike="noStrike">
                <a:latin typeface="Montserrat"/>
              </a:rPr>
              <a:t>Conclusione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600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601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4140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300" spc="-1" strike="noStrike">
                <a:latin typeface="Montserrat"/>
              </a:rPr>
              <a:t>1. Pedagogia e Persona Umana</a:t>
            </a:r>
            <a:r>
              <a:rPr b="0" lang="it-IT" sz="2300" spc="-1" strike="noStrike">
                <a:latin typeface="Montserrat"/>
              </a:rPr>
              <a:t>: cos’è la pedagogia, cos’è la persona umana e quale pedagogia e persona sono qui considerate</a:t>
            </a:r>
            <a:endParaRPr b="0" lang="it-IT" sz="2300" spc="-1" strike="noStrike">
              <a:latin typeface="Montserrat"/>
            </a:endParaRPr>
          </a:p>
          <a:p>
            <a:r>
              <a:rPr b="1" lang="it-IT" sz="2300" spc="-1" strike="noStrike">
                <a:latin typeface="Montserrat"/>
              </a:rPr>
              <a:t>2. Pratiche Umane e Pratiche Educative</a:t>
            </a:r>
            <a:r>
              <a:rPr b="0" lang="it-IT" sz="2300" spc="-1" strike="noStrike">
                <a:latin typeface="Montserrat"/>
              </a:rPr>
              <a:t>: la differenza tra il fare qualcosa di animazione e fare qualcosa di educativo</a:t>
            </a:r>
            <a:endParaRPr b="0" lang="it-IT" sz="2300" spc="-1" strike="noStrike">
              <a:latin typeface="Montserrat"/>
            </a:endParaRPr>
          </a:p>
          <a:p>
            <a:r>
              <a:rPr b="1" lang="it-IT" sz="2300" spc="-1" strike="noStrike">
                <a:latin typeface="Montserrat"/>
              </a:rPr>
              <a:t>3. Progettazione</a:t>
            </a:r>
            <a:r>
              <a:rPr b="0" lang="it-IT" sz="2300" spc="-1" strike="noStrike">
                <a:latin typeface="Montserrat"/>
              </a:rPr>
              <a:t>: la cultura che pervade la pedagogia e la forma concreta che assume</a:t>
            </a:r>
            <a:endParaRPr b="0" lang="it-IT" sz="2300" spc="-1" strike="noStrike">
              <a:latin typeface="Montserrat"/>
            </a:endParaRPr>
          </a:p>
        </p:txBody>
      </p:sp>
      <p:sp>
        <p:nvSpPr>
          <p:cNvPr id="602" name="PlaceHolder 2"/>
          <p:cNvSpPr>
            <a:spLocks noGrp="1"/>
          </p:cNvSpPr>
          <p:nvPr>
            <p:ph type="title"/>
          </p:nvPr>
        </p:nvSpPr>
        <p:spPr>
          <a:xfrm>
            <a:off x="3780000" y="648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Nelle 8 puntate abbiamo visto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1490" spc="-1" strike="noStrike">
                <a:latin typeface="Montserrat"/>
              </a:rPr>
              <a:t>Conclusione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604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605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4104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300" spc="-1" strike="noStrike">
                <a:latin typeface="Montserrat"/>
              </a:rPr>
              <a:t>4. Conversazione</a:t>
            </a:r>
            <a:r>
              <a:rPr b="0" lang="it-IT" sz="2300" spc="-1" strike="noStrike">
                <a:latin typeface="Montserrat"/>
              </a:rPr>
              <a:t>: la pratica abituale di intervento dell’educatore</a:t>
            </a:r>
            <a:endParaRPr b="0" lang="it-IT" sz="2300" spc="-1" strike="noStrike">
              <a:latin typeface="Montserrat"/>
            </a:endParaRPr>
          </a:p>
          <a:p>
            <a:r>
              <a:rPr b="1" lang="it-IT" sz="2300" spc="-1" strike="noStrike">
                <a:latin typeface="Montserrat"/>
              </a:rPr>
              <a:t>5. Motivazione</a:t>
            </a:r>
            <a:r>
              <a:rPr b="0" lang="it-IT" sz="2300" spc="-1" strike="noStrike">
                <a:latin typeface="Montserrat"/>
              </a:rPr>
              <a:t>: la forza che ci sostiene e l’organizzazione dei motivi</a:t>
            </a:r>
            <a:endParaRPr b="0" lang="it-IT" sz="2300" spc="-1" strike="noStrike">
              <a:latin typeface="Montserrat"/>
            </a:endParaRPr>
          </a:p>
          <a:p>
            <a:r>
              <a:rPr b="1" lang="it-IT" sz="2300" spc="-1" strike="noStrike">
                <a:latin typeface="Montserrat"/>
              </a:rPr>
              <a:t>6. Fasi Evolutive</a:t>
            </a:r>
            <a:r>
              <a:rPr b="0" lang="it-IT" sz="2300" spc="-1" strike="noStrike">
                <a:latin typeface="Montserrat"/>
              </a:rPr>
              <a:t>: le 8+1 fasi della vita della persona umana</a:t>
            </a:r>
            <a:endParaRPr b="0" lang="it-IT" sz="2300" spc="-1" strike="noStrike">
              <a:latin typeface="Montserrat"/>
            </a:endParaRPr>
          </a:p>
          <a:p>
            <a:r>
              <a:rPr b="1" lang="it-IT" sz="2300" spc="-1" strike="noStrike">
                <a:latin typeface="Montserrat"/>
              </a:rPr>
              <a:t>7. Conflitto e Adattamento</a:t>
            </a:r>
            <a:r>
              <a:rPr b="0" lang="it-IT" sz="2300" spc="-1" strike="noStrike">
                <a:latin typeface="Montserrat"/>
              </a:rPr>
              <a:t>: il principale meccanismo di crescita ed evoluzione</a:t>
            </a:r>
            <a:endParaRPr b="0" lang="it-IT" sz="2300" spc="-1" strike="noStrike">
              <a:latin typeface="Montserrat"/>
            </a:endParaRPr>
          </a:p>
          <a:p>
            <a:r>
              <a:rPr b="1" lang="it-IT" sz="2300" spc="-1" strike="noStrike">
                <a:latin typeface="Montserrat"/>
              </a:rPr>
              <a:t>8. Meccanismi di Difesa</a:t>
            </a:r>
            <a:r>
              <a:rPr b="0" lang="it-IT" sz="2300" spc="-1" strike="noStrike">
                <a:latin typeface="Montserrat"/>
              </a:rPr>
              <a:t>: la prima reazione alle situazioni di conflitto.</a:t>
            </a:r>
            <a:endParaRPr b="0" lang="it-IT" sz="2300" spc="-1" strike="noStrike">
              <a:latin typeface="Montserrat"/>
            </a:endParaRPr>
          </a:p>
        </p:txBody>
      </p:sp>
      <p:sp>
        <p:nvSpPr>
          <p:cNvPr id="606" name="PlaceHolder 2"/>
          <p:cNvSpPr>
            <a:spLocks noGrp="1"/>
          </p:cNvSpPr>
          <p:nvPr>
            <p:ph type="title"/>
          </p:nvPr>
        </p:nvSpPr>
        <p:spPr>
          <a:xfrm>
            <a:off x="3780000" y="648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Nelle 8 puntate abbiamo visto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PlaceHolder 1"/>
          <p:cNvSpPr>
            <a:spLocks noGrp="1"/>
          </p:cNvSpPr>
          <p:nvPr>
            <p:ph type="title"/>
          </p:nvPr>
        </p:nvSpPr>
        <p:spPr>
          <a:xfrm>
            <a:off x="504000" y="451800"/>
            <a:ext cx="6159240" cy="60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it-IT" sz="2400" spc="-1" strike="noStrike">
                <a:solidFill>
                  <a:srgbClr val="000000"/>
                </a:solidFill>
                <a:latin typeface="Montserrat"/>
              </a:rPr>
              <a:t>Prossimo Incontro: spostiamo la data?</a:t>
            </a:r>
            <a:endParaRPr b="0" lang="it-IT" sz="24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608" name="PlaceHolder 2"/>
          <p:cNvSpPr>
            <a:spLocks noGrp="1"/>
          </p:cNvSpPr>
          <p:nvPr>
            <p:ph type="subTitle"/>
          </p:nvPr>
        </p:nvSpPr>
        <p:spPr>
          <a:xfrm>
            <a:off x="503640" y="1141920"/>
            <a:ext cx="9071640" cy="365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1" lang="it-IT" sz="7500" spc="-1" strike="noStrike">
                <a:latin typeface="Montserrat"/>
                <a:ea typeface="Montserrat"/>
              </a:rPr>
              <a:t>¿</a:t>
            </a:r>
            <a:r>
              <a:rPr b="1" lang="it-IT" sz="7500" spc="-1" strike="noStrike">
                <a:latin typeface="Montserrat"/>
                <a:ea typeface="Montserrat"/>
              </a:rPr>
              <a:t>¿</a:t>
            </a:r>
            <a:r>
              <a:rPr b="1" lang="it-IT" sz="7500" spc="-1" strike="noStrike">
                <a:latin typeface="Montserrat"/>
              </a:rPr>
              <a:t> Sabato</a:t>
            </a:r>
            <a:br>
              <a:rPr sz="7500"/>
            </a:br>
            <a:r>
              <a:rPr b="1" lang="it-IT" sz="7500" spc="-1" strike="noStrike">
                <a:latin typeface="Montserrat"/>
              </a:rPr>
              <a:t>6 maggio 20:30 ??</a:t>
            </a:r>
            <a:endParaRPr b="0" lang="it-IT" sz="7500" spc="-1" strike="noStrike">
              <a:latin typeface="Montserrat"/>
            </a:endParaRPr>
          </a:p>
          <a:p>
            <a:pPr algn="ctr">
              <a:buNone/>
            </a:pPr>
            <a:r>
              <a:rPr b="1" lang="it-IT" sz="4000" spc="-1" strike="noStrike">
                <a:latin typeface="Montserrat"/>
              </a:rPr>
              <a:t>Test Finale</a:t>
            </a:r>
            <a:endParaRPr b="0" lang="it-IT" sz="4000" spc="-1" strike="noStrike">
              <a:latin typeface="Montserrat"/>
            </a:endParaRPr>
          </a:p>
        </p:txBody>
      </p:sp>
    </p:spTree>
  </p:cSld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Title 5"/>
          <p:cNvSpPr/>
          <p:nvPr/>
        </p:nvSpPr>
        <p:spPr>
          <a:xfrm>
            <a:off x="3312000" y="1184040"/>
            <a:ext cx="6408000" cy="107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4400" spc="299" strike="noStrike">
                <a:solidFill>
                  <a:srgbClr val="000000"/>
                </a:solidFill>
                <a:latin typeface="Poppins"/>
                <a:ea typeface="Roboto Medium"/>
              </a:rPr>
              <a:t>Generale</a:t>
            </a:r>
            <a:endParaRPr b="1" lang="it-IT" sz="44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610" name="Rectangle 3"/>
          <p:cNvSpPr/>
          <p:nvPr/>
        </p:nvSpPr>
        <p:spPr>
          <a:xfrm>
            <a:off x="3183120" y="4968000"/>
            <a:ext cx="31500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it-IT" sz="1800" spc="-1" strike="noStrike">
                <a:solidFill>
                  <a:srgbClr val="ffff00"/>
                </a:solidFill>
                <a:latin typeface="Roboto"/>
                <a:ea typeface="Roboto"/>
              </a:rPr>
              <a:t>Copparo</a:t>
            </a:r>
            <a:r>
              <a:rPr b="0" lang="it-IT" sz="1800" spc="-1" strike="noStrike">
                <a:solidFill>
                  <a:srgbClr val="ffff00"/>
                </a:solidFill>
                <a:latin typeface="Roboto"/>
                <a:ea typeface="Roboto"/>
              </a:rPr>
              <a:t>	</a:t>
            </a:r>
            <a:r>
              <a:rPr b="0" lang="it-IT" sz="1800" spc="-1" strike="noStrike">
                <a:solidFill>
                  <a:srgbClr val="ffff00"/>
                </a:solidFill>
                <a:latin typeface="Roboto"/>
                <a:ea typeface="Roboto"/>
              </a:rPr>
              <a:t>	</a:t>
            </a:r>
            <a:r>
              <a:rPr b="0" lang="it-IT" sz="1800" spc="-1" strike="noStrike">
                <a:solidFill>
                  <a:srgbClr val="ffff00"/>
                </a:solidFill>
                <a:latin typeface="Roboto"/>
                <a:ea typeface="Roboto"/>
              </a:rPr>
              <a:t>27/4/2023</a:t>
            </a:r>
            <a:endParaRPr b="0" lang="it-IT" sz="1800" spc="-1" strike="noStrike">
              <a:latin typeface="Montserrat"/>
            </a:endParaRPr>
          </a:p>
        </p:txBody>
      </p:sp>
      <p:sp>
        <p:nvSpPr>
          <p:cNvPr id="611" name="Title 7"/>
          <p:cNvSpPr/>
          <p:nvPr/>
        </p:nvSpPr>
        <p:spPr>
          <a:xfrm>
            <a:off x="3631680" y="644040"/>
            <a:ext cx="4991040" cy="59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3200" spc="-1" strike="noStrike">
                <a:solidFill>
                  <a:srgbClr val="ffffff"/>
                </a:solidFill>
                <a:latin typeface="Poppins"/>
                <a:ea typeface="Roboto Medium"/>
              </a:rPr>
              <a:t>Pedagogia</a:t>
            </a:r>
            <a:endParaRPr b="0" lang="it-IT" sz="3200" spc="-1" strike="noStrike">
              <a:latin typeface="Montserrat"/>
            </a:endParaRPr>
          </a:p>
        </p:txBody>
      </p:sp>
      <p:pic>
        <p:nvPicPr>
          <p:cNvPr id="612" name="" descr=""/>
          <p:cNvPicPr/>
          <p:nvPr/>
        </p:nvPicPr>
        <p:blipFill>
          <a:blip r:embed="rId1"/>
          <a:stretch/>
        </p:blipFill>
        <p:spPr>
          <a:xfrm>
            <a:off x="-9000" y="0"/>
            <a:ext cx="3144960" cy="5669640"/>
          </a:xfrm>
          <a:prstGeom prst="rect">
            <a:avLst/>
          </a:prstGeom>
          <a:ln w="0">
            <a:noFill/>
          </a:ln>
        </p:spPr>
      </p:pic>
      <p:pic>
        <p:nvPicPr>
          <p:cNvPr id="613" name="" descr=""/>
          <p:cNvPicPr/>
          <p:nvPr/>
        </p:nvPicPr>
        <p:blipFill>
          <a:blip r:embed="rId2"/>
          <a:stretch/>
        </p:blipFill>
        <p:spPr>
          <a:xfrm>
            <a:off x="6666840" y="2156400"/>
            <a:ext cx="3422880" cy="3517920"/>
          </a:xfrm>
          <a:prstGeom prst="rect">
            <a:avLst/>
          </a:prstGeom>
          <a:ln w="0">
            <a:noFill/>
          </a:ln>
        </p:spPr>
      </p:pic>
      <p:sp>
        <p:nvSpPr>
          <p:cNvPr id="614" name="Title 2_ 3"/>
          <p:cNvSpPr/>
          <p:nvPr/>
        </p:nvSpPr>
        <p:spPr>
          <a:xfrm>
            <a:off x="3132720" y="2695680"/>
            <a:ext cx="5705280" cy="59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3200" spc="-1" strike="noStrike">
                <a:solidFill>
                  <a:srgbClr val="ffffff"/>
                </a:solidFill>
                <a:latin typeface="Poppins"/>
                <a:ea typeface="Roboto Medium"/>
              </a:rPr>
              <a:t>Meccanismi di</a:t>
            </a:r>
            <a:endParaRPr b="0" lang="it-IT" sz="3200" spc="-1" strike="noStrike">
              <a:latin typeface="Montserrat"/>
            </a:endParaRPr>
          </a:p>
          <a:p>
            <a:pPr>
              <a:lnSpc>
                <a:spcPct val="90000"/>
              </a:lnSpc>
              <a:buNone/>
            </a:pPr>
            <a:r>
              <a:rPr b="1" lang="it-IT" sz="3200" spc="-1" strike="noStrike">
                <a:solidFill>
                  <a:srgbClr val="ffffff"/>
                </a:solidFill>
                <a:latin typeface="Poppins"/>
                <a:ea typeface="Roboto Medium"/>
              </a:rPr>
              <a:t>Difesa</a:t>
            </a:r>
            <a:endParaRPr b="0" lang="it-IT" sz="3200" spc="-1" strike="noStrike">
              <a:latin typeface="Montserrat"/>
            </a:endParaRPr>
          </a:p>
        </p:txBody>
      </p:sp>
      <p:sp>
        <p:nvSpPr>
          <p:cNvPr id="615" name="Rectangle 8_ 3"/>
          <p:cNvSpPr/>
          <p:nvPr/>
        </p:nvSpPr>
        <p:spPr>
          <a:xfrm>
            <a:off x="3365640" y="60480"/>
            <a:ext cx="21898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Roboto"/>
                <a:ea typeface="Roboto"/>
              </a:rPr>
              <a:t>Stefano Bortolato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pic>
        <p:nvPicPr>
          <p:cNvPr id="616" name="" descr=""/>
          <p:cNvPicPr/>
          <p:nvPr/>
        </p:nvPicPr>
        <p:blipFill>
          <a:blip r:embed="rId3"/>
          <a:stretch/>
        </p:blipFill>
        <p:spPr>
          <a:xfrm>
            <a:off x="5094360" y="3431520"/>
            <a:ext cx="999000" cy="1190520"/>
          </a:xfrm>
          <a:prstGeom prst="rect">
            <a:avLst/>
          </a:prstGeom>
          <a:ln w="0">
            <a:noFill/>
          </a:ln>
        </p:spPr>
      </p:pic>
      <p:pic>
        <p:nvPicPr>
          <p:cNvPr id="617" name="" descr=""/>
          <p:cNvPicPr/>
          <p:nvPr/>
        </p:nvPicPr>
        <p:blipFill>
          <a:blip r:embed="rId4"/>
          <a:stretch/>
        </p:blipFill>
        <p:spPr>
          <a:xfrm>
            <a:off x="4104000" y="3711240"/>
            <a:ext cx="864000" cy="838800"/>
          </a:xfrm>
          <a:prstGeom prst="rect">
            <a:avLst/>
          </a:prstGeom>
          <a:ln w="0">
            <a:noFill/>
          </a:ln>
        </p:spPr>
      </p:pic>
      <p:sp>
        <p:nvSpPr>
          <p:cNvPr id="618" name="Title 8"/>
          <p:cNvSpPr/>
          <p:nvPr/>
        </p:nvSpPr>
        <p:spPr>
          <a:xfrm>
            <a:off x="7227000" y="1289160"/>
            <a:ext cx="1080000" cy="126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11620" spc="299" strike="noStrike">
                <a:solidFill>
                  <a:srgbClr val="000000"/>
                </a:solidFill>
                <a:latin typeface="Poppins"/>
                <a:ea typeface="Roboto Medium"/>
              </a:rPr>
              <a:t>8</a:t>
            </a:r>
            <a:endParaRPr b="1" lang="it-IT" sz="1162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"/>
          <p:cNvSpPr/>
          <p:nvPr/>
        </p:nvSpPr>
        <p:spPr>
          <a:xfrm>
            <a:off x="144000" y="144000"/>
            <a:ext cx="9792000" cy="5400000"/>
          </a:xfrm>
          <a:prstGeom prst="rect">
            <a:avLst/>
          </a:pr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Meccanismi di Difesa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471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472" name="PlaceHolder 1"/>
          <p:cNvSpPr>
            <a:spLocks noGrp="1"/>
          </p:cNvSpPr>
          <p:nvPr>
            <p:ph type="subTitle"/>
          </p:nvPr>
        </p:nvSpPr>
        <p:spPr>
          <a:xfrm>
            <a:off x="3809520" y="1152000"/>
            <a:ext cx="612648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I meccanismi di difesa servono a mantenere l’integrità dell’io dopo eventi che (almeno nel percepito o nella precognizione) la compromettono</a:t>
            </a:r>
            <a:br>
              <a:rPr sz="2300"/>
            </a:br>
            <a:r>
              <a:rPr b="0" lang="it-IT" sz="2300" spc="-1" strike="noStrike">
                <a:latin typeface="Montserrat"/>
              </a:rPr>
              <a:t>(es: voglio stare ingruppo, ma ho paura degl’altri)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Operano in modo inconscio (non avvertito), automatico (non intenzionale) e sono personali (caratterizzati dalle esperienze vissute, dalla cultura, dalla famiglia, ecc…)</a:t>
            </a:r>
            <a:endParaRPr b="0" lang="it-IT" sz="2300" spc="-1" strike="noStrike">
              <a:latin typeface="Montserrat"/>
            </a:endParaRPr>
          </a:p>
        </p:txBody>
      </p:sp>
      <p:sp>
        <p:nvSpPr>
          <p:cNvPr id="473" name="PlaceHolder 2"/>
          <p:cNvSpPr>
            <a:spLocks noGrp="1"/>
          </p:cNvSpPr>
          <p:nvPr>
            <p:ph type="title"/>
          </p:nvPr>
        </p:nvSpPr>
        <p:spPr>
          <a:xfrm>
            <a:off x="3780000" y="648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Panoramica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Meccanismi di Difesa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475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476" name="PlaceHolder 1"/>
          <p:cNvSpPr>
            <a:spLocks noGrp="1"/>
          </p:cNvSpPr>
          <p:nvPr>
            <p:ph type="subTitle"/>
          </p:nvPr>
        </p:nvSpPr>
        <p:spPr>
          <a:xfrm>
            <a:off x="3809520" y="1152000"/>
            <a:ext cx="612648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Malgrado l’origine e lo scopo funzionale hanno gravi e importanti limitazioni</a:t>
            </a:r>
            <a:endParaRPr b="0" lang="it-IT" sz="2300" spc="-1" strike="noStrike">
              <a:latin typeface="Montserrat"/>
            </a:endParaRPr>
          </a:p>
          <a:p>
            <a:pPr marL="216000" indent="-216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300" spc="-1" strike="noStrike">
                <a:latin typeface="Montserrat"/>
              </a:rPr>
              <a:t>Detto ciò possiamo classificarli. I meccanismi di difesa seguono una linea generale comune per tutto il genere umano:</a:t>
            </a:r>
            <a:endParaRPr b="0" lang="it-IT" sz="2300" spc="-1" strike="noStrike">
              <a:latin typeface="Montserrat"/>
            </a:endParaRPr>
          </a:p>
        </p:txBody>
      </p:sp>
      <p:sp>
        <p:nvSpPr>
          <p:cNvPr id="477" name="PlaceHolder 2"/>
          <p:cNvSpPr>
            <a:spLocks noGrp="1"/>
          </p:cNvSpPr>
          <p:nvPr>
            <p:ph type="title"/>
          </p:nvPr>
        </p:nvSpPr>
        <p:spPr>
          <a:xfrm>
            <a:off x="3780000" y="648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Panoramica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Meccanismi di Difesa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479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480" name="PlaceHolder 1"/>
          <p:cNvSpPr>
            <a:spLocks noGrp="1"/>
          </p:cNvSpPr>
          <p:nvPr>
            <p:ph type="subTitle"/>
          </p:nvPr>
        </p:nvSpPr>
        <p:spPr>
          <a:xfrm>
            <a:off x="3809520" y="1152000"/>
            <a:ext cx="612648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it-IT" sz="2400" spc="-1" strike="noStrike">
                <a:latin typeface="Montserrat"/>
              </a:rPr>
              <a:t>1</a:t>
            </a:r>
            <a:r>
              <a:rPr b="0" lang="it-IT" sz="2400" spc="-1" strike="noStrike">
                <a:latin typeface="Montserrat"/>
              </a:rPr>
              <a:t>. attacco o aggressività</a:t>
            </a:r>
            <a:endParaRPr b="0" lang="it-IT" sz="2400" spc="-1" strike="noStrike">
              <a:latin typeface="Montserrat"/>
            </a:endParaRPr>
          </a:p>
          <a:p>
            <a:r>
              <a:rPr b="1" lang="it-IT" sz="2400" spc="-1" strike="noStrike">
                <a:latin typeface="Montserrat"/>
              </a:rPr>
              <a:t>2</a:t>
            </a:r>
            <a:r>
              <a:rPr b="0" lang="it-IT" sz="2400" spc="-1" strike="noStrike">
                <a:latin typeface="Montserrat"/>
              </a:rPr>
              <a:t>. evasione</a:t>
            </a:r>
            <a:endParaRPr b="0" lang="it-IT" sz="2400" spc="-1" strike="noStrike">
              <a:latin typeface="Montserrat"/>
            </a:endParaRPr>
          </a:p>
          <a:p>
            <a:r>
              <a:rPr b="1" lang="it-IT" sz="2400" spc="-1" strike="noStrike">
                <a:latin typeface="Montserrat"/>
              </a:rPr>
              <a:t>3</a:t>
            </a:r>
            <a:r>
              <a:rPr b="0" lang="it-IT" sz="2400" spc="-1" strike="noStrike">
                <a:latin typeface="Montserrat"/>
              </a:rPr>
              <a:t>. reinterpretazione (o razionalizzazione)</a:t>
            </a:r>
            <a:endParaRPr b="0" lang="it-IT" sz="2400" spc="-1" strike="noStrike">
              <a:latin typeface="Montserrat"/>
            </a:endParaRPr>
          </a:p>
          <a:p>
            <a:r>
              <a:rPr b="1" lang="it-IT" sz="2400" spc="-1" strike="noStrike">
                <a:latin typeface="Montserrat"/>
              </a:rPr>
              <a:t>4</a:t>
            </a:r>
            <a:r>
              <a:rPr b="0" lang="it-IT" sz="2400" spc="-1" strike="noStrike">
                <a:latin typeface="Montserrat"/>
              </a:rPr>
              <a:t>. sostituzione (dello scopo)</a:t>
            </a:r>
            <a:endParaRPr b="0" lang="it-IT" sz="2400" spc="-1" strike="noStrike">
              <a:latin typeface="Montserrat"/>
            </a:endParaRPr>
          </a:p>
        </p:txBody>
      </p:sp>
      <p:sp>
        <p:nvSpPr>
          <p:cNvPr id="481" name="PlaceHolder 2"/>
          <p:cNvSpPr>
            <a:spLocks noGrp="1"/>
          </p:cNvSpPr>
          <p:nvPr>
            <p:ph type="title"/>
          </p:nvPr>
        </p:nvSpPr>
        <p:spPr>
          <a:xfrm>
            <a:off x="3780000" y="648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Panoramica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PlaceHolder 1"/>
          <p:cNvSpPr>
            <a:spLocks noGrp="1"/>
          </p:cNvSpPr>
          <p:nvPr>
            <p:ph type="title"/>
          </p:nvPr>
        </p:nvSpPr>
        <p:spPr>
          <a:xfrm>
            <a:off x="246240" y="1086840"/>
            <a:ext cx="5220000" cy="805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1. Attacco o aggressività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83" name="PlaceHolder 2"/>
          <p:cNvSpPr>
            <a:spLocks noGrp="1"/>
          </p:cNvSpPr>
          <p:nvPr>
            <p:ph/>
          </p:nvPr>
        </p:nvSpPr>
        <p:spPr>
          <a:xfrm>
            <a:off x="245880" y="2178360"/>
            <a:ext cx="5220000" cy="215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Consiste nell’</a:t>
            </a:r>
            <a:r>
              <a:rPr b="1" lang="en-US" sz="2320" spc="-1" strike="noStrike">
                <a:solidFill>
                  <a:srgbClr val="000000"/>
                </a:solidFill>
                <a:latin typeface="Lora"/>
              </a:rPr>
              <a:t>affermazione di se</a:t>
            </a: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 tramite condotte violente o che si basano sulla forza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4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485" name="PlaceHolder 1"/>
          <p:cNvSpPr>
            <a:spLocks noGrp="1"/>
          </p:cNvSpPr>
          <p:nvPr>
            <p:ph type="subTitle"/>
          </p:nvPr>
        </p:nvSpPr>
        <p:spPr>
          <a:xfrm>
            <a:off x="3809520" y="1080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it-IT" sz="2500" spc="-1" strike="noStrike">
                <a:latin typeface="Montserrat"/>
              </a:rPr>
              <a:t>L’aggressività è un tratto della personalità. Ha caratteristiche: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ereditarietà-famigliarità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influsso sociale</a:t>
            </a:r>
            <a:endParaRPr b="0" lang="it-IT" sz="2500" spc="-1" strike="noStrike">
              <a:latin typeface="Montserrat"/>
            </a:endParaRPr>
          </a:p>
          <a:p>
            <a:endParaRPr b="0" lang="it-IT" sz="2500" spc="-1" strike="noStrike">
              <a:latin typeface="Montserrat"/>
            </a:endParaRPr>
          </a:p>
          <a:p>
            <a:r>
              <a:rPr b="0" lang="it-IT" sz="2500" spc="-1" strike="noStrike">
                <a:latin typeface="Montserrat"/>
              </a:rPr>
              <a:t>L’aggressività: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nasce dalla difficoltà di adattamento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può essere diretta, trasferita, diffusa:</a:t>
            </a:r>
            <a:endParaRPr b="0" lang="it-IT" sz="2500" spc="-1" strike="noStrike">
              <a:latin typeface="Montserrat"/>
            </a:endParaRPr>
          </a:p>
          <a:p>
            <a:endParaRPr b="0" lang="it-IT" sz="2500" spc="-1" strike="noStrike">
              <a:latin typeface="Montserrat"/>
            </a:endParaRPr>
          </a:p>
        </p:txBody>
      </p:sp>
      <p:sp>
        <p:nvSpPr>
          <p:cNvPr id="486" name="PlaceHolder 2"/>
          <p:cNvSpPr>
            <a:spLocks noGrp="1"/>
          </p:cNvSpPr>
          <p:nvPr>
            <p:ph type="title"/>
          </p:nvPr>
        </p:nvSpPr>
        <p:spPr>
          <a:xfrm>
            <a:off x="3780000" y="432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800" spc="-1" strike="noStrike">
                <a:solidFill>
                  <a:srgbClr val="000000"/>
                </a:solidFill>
                <a:latin typeface="Montserrat"/>
              </a:rPr>
              <a:t>Attacco o aggressività</a:t>
            </a:r>
            <a:endParaRPr b="1" lang="it-IT" sz="28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87" name=""/>
          <p:cNvSpPr txBox="1"/>
          <p:nvPr/>
        </p:nvSpPr>
        <p:spPr>
          <a:xfrm>
            <a:off x="367236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I Meccanismi di Difesa</a:t>
            </a:r>
            <a:endParaRPr b="0" lang="it-IT" sz="1490" spc="-1" strike="noStrike">
              <a:latin typeface="Montserrat"/>
            </a:endParaRP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5680</TotalTime>
  <Application>LibreOffice/7.3.7.2$Linux_X86_64 LibreOffice_project/30$Build-2</Application>
  <AppVersion>15.0000</AppVersion>
  <Company>Oratorio Don Orione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2017-08-02T20:41:11Z</dcterms:created>
  <dc:creator>Slidehood.com</dc:creator>
  <dc:description>Corso di Pedagogia Generale per Operatori d'Oratorio
PG-8: i Meccanismi di Difesa</dc:description>
  <cp:keywords>pedagogia formazione educativa</cp:keywords>
  <dc:language>it-IT</dc:language>
  <cp:lastModifiedBy>Don Stefano Bortolato</cp:lastModifiedBy>
  <cp:lastPrinted>2023-04-28T13:33:39Z</cp:lastPrinted>
  <dcterms:modified xsi:type="dcterms:W3CDTF">2023-04-28T13:34:12Z</dcterms:modified>
  <cp:revision>574</cp:revision>
  <dc:subject>Pedagogia</dc:subject>
  <dc:title>Pedagogia Generale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rollato da">
    <vt:lpwstr>Widescreen</vt:lpwstr>
  </property>
  <property fmtid="{D5CDD505-2E9C-101B-9397-08002B2CF9AE}" pid="3" name="HiddenSlides">
    <vt:r8>0</vt:r8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r8>0</vt:r8>
  </property>
  <property fmtid="{D5CDD505-2E9C-101B-9397-08002B2CF9AE}" pid="7" name="Notes">
    <vt:r8>0</vt:r8>
  </property>
  <property fmtid="{D5CDD505-2E9C-101B-9397-08002B2CF9AE}" pid="8" name="ScaleCrop">
    <vt:bool>0</vt:bool>
  </property>
  <property fmtid="{D5CDD505-2E9C-101B-9397-08002B2CF9AE}" pid="9" name="ShareDoc">
    <vt:bool>0</vt:bool>
  </property>
  <property fmtid="{D5CDD505-2E9C-101B-9397-08002B2CF9AE}" pid="10" name="Slides">
    <vt:r8>15</vt:r8>
  </property>
</Properties>
</file>