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3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10.xml" ContentType="application/vnd.openxmlformats-officedocument.theme+xml"/>
  <Override PartName="/ppt/theme/theme5.xml" ContentType="application/vnd.openxmlformats-officedocument.theme+xml"/>
  <Override PartName="/ppt/theme/theme11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_rels/presentation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3.xml.rels" ContentType="application/vnd.openxmlformats-package.relationships+xml"/>
  <Override PartName="/ppt/slideLayouts/slideLayout124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4.png" ContentType="image/png"/>
  <Override PartName="/ppt/media/image5.png" ContentType="image/png"/>
  <Override PartName="/ppt/media/image6.jpeg" ContentType="image/jpeg"/>
  <Override PartName="/ppt/media/image8.png" ContentType="image/png"/>
  <Override PartName="/ppt/media/image7.png" ContentType="image/png"/>
  <Override PartName="/ppt/presProps.xml" ContentType="application/vnd.openxmlformats-officedocument.presentationml.presProps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24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4.xml.rels" ContentType="application/vnd.openxmlformats-package.relationships+xml"/>
  <Override PartName="/ppt/slides/_rels/slide8.xml.rels" ContentType="application/vnd.openxmlformats-package.relationships+xml"/>
  <Override PartName="/ppt/slides/_rels/slide27.xml.rels" ContentType="application/vnd.openxmlformats-package.relationships+xml"/>
  <Override PartName="/ppt/slides/_rels/slide2.xml.rels" ContentType="application/vnd.openxmlformats-package.relationships+xml"/>
  <Override PartName="/ppt/slides/_rels/slide21.xml.rels" ContentType="application/vnd.openxmlformats-package.relationships+xml"/>
  <Override PartName="/ppt/slides/_rels/slide5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6.xml.rels" ContentType="application/vnd.openxmlformats-package.relationships+xml"/>
  <Override PartName="/ppt/slides/_rels/slide16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25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17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9.xml.rels" ContentType="application/vnd.openxmlformats-package.relationships+xml"/>
  <Override PartName="/ppt/slides/_rels/slide3.xml.rels" ContentType="application/vnd.openxmlformats-package.relationships+xml"/>
  <Override PartName="/ppt/slides/_rels/slide28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14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6.xml" ContentType="application/vnd.openxmlformats-officedocument.presentationml.slide+xml"/>
  <Override PartName="/ppt/slides/slide32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slide" Target="slides/slide14.xml"/><Relationship Id="rId27" Type="http://schemas.openxmlformats.org/officeDocument/2006/relationships/slide" Target="slides/slide15.xml"/><Relationship Id="rId28" Type="http://schemas.openxmlformats.org/officeDocument/2006/relationships/slide" Target="slides/slide16.xml"/><Relationship Id="rId29" Type="http://schemas.openxmlformats.org/officeDocument/2006/relationships/slide" Target="slides/slide17.xml"/><Relationship Id="rId30" Type="http://schemas.openxmlformats.org/officeDocument/2006/relationships/slide" Target="slides/slide18.xml"/><Relationship Id="rId31" Type="http://schemas.openxmlformats.org/officeDocument/2006/relationships/slide" Target="slides/slide19.xml"/><Relationship Id="rId32" Type="http://schemas.openxmlformats.org/officeDocument/2006/relationships/slide" Target="slides/slide20.xml"/><Relationship Id="rId33" Type="http://schemas.openxmlformats.org/officeDocument/2006/relationships/slide" Target="slides/slide21.xml"/><Relationship Id="rId34" Type="http://schemas.openxmlformats.org/officeDocument/2006/relationships/slide" Target="slides/slide22.xml"/><Relationship Id="rId35" Type="http://schemas.openxmlformats.org/officeDocument/2006/relationships/slide" Target="slides/slide23.xml"/><Relationship Id="rId36" Type="http://schemas.openxmlformats.org/officeDocument/2006/relationships/slide" Target="slides/slide24.xml"/><Relationship Id="rId37" Type="http://schemas.openxmlformats.org/officeDocument/2006/relationships/slide" Target="slides/slide25.xml"/><Relationship Id="rId38" Type="http://schemas.openxmlformats.org/officeDocument/2006/relationships/slide" Target="slides/slide26.xml"/><Relationship Id="rId39" Type="http://schemas.openxmlformats.org/officeDocument/2006/relationships/slide" Target="slides/slide27.xml"/><Relationship Id="rId40" Type="http://schemas.openxmlformats.org/officeDocument/2006/relationships/slide" Target="slides/slide28.xml"/><Relationship Id="rId41" Type="http://schemas.openxmlformats.org/officeDocument/2006/relationships/slide" Target="slides/slide29.xml"/><Relationship Id="rId42" Type="http://schemas.openxmlformats.org/officeDocument/2006/relationships/slide" Target="slides/slide30.xml"/><Relationship Id="rId43" Type="http://schemas.openxmlformats.org/officeDocument/2006/relationships/slide" Target="slides/slide31.xml"/><Relationship Id="rId44" Type="http://schemas.openxmlformats.org/officeDocument/2006/relationships/slide" Target="slides/slide32.xml"/><Relationship Id="rId45" Type="http://schemas.openxmlformats.org/officeDocument/2006/relationships/slide" Target="slides/slide33.xml"/><Relationship Id="rId46" Type="http://schemas.openxmlformats.org/officeDocument/2006/relationships/slide" Target="slides/slide34.xml"/><Relationship Id="rId4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43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48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49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52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53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55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56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57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60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63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64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65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68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69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70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71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72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78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82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83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8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88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89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9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92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93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95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96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97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00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02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03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04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05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0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09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10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11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12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18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22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23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2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28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29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3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32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33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35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36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37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39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40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42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43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44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45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4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48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49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50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51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52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04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09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10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11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48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49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54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55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56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64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65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71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74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75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79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82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85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86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87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91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92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93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94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subTitle"/>
          </p:nvPr>
        </p:nvSpPr>
        <p:spPr>
          <a:xfrm>
            <a:off x="1960200" y="647640"/>
            <a:ext cx="6159240" cy="237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/>
          </p:nvPr>
        </p:nvSpPr>
        <p:spPr>
          <a:xfrm>
            <a:off x="503640" y="30438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24" name="PlaceHolder 3"/>
          <p:cNvSpPr>
            <a:spLocks noGrp="1"/>
          </p:cNvSpPr>
          <p:nvPr>
            <p:ph/>
          </p:nvPr>
        </p:nvSpPr>
        <p:spPr>
          <a:xfrm>
            <a:off x="5152320" y="132624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25" name="PlaceHolder 4"/>
          <p:cNvSpPr>
            <a:spLocks noGrp="1"/>
          </p:cNvSpPr>
          <p:nvPr>
            <p:ph/>
          </p:nvPr>
        </p:nvSpPr>
        <p:spPr>
          <a:xfrm>
            <a:off x="50364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26" name="PlaceHolder 5"/>
          <p:cNvSpPr>
            <a:spLocks noGrp="1"/>
          </p:cNvSpPr>
          <p:nvPr>
            <p:ph/>
          </p:nvPr>
        </p:nvSpPr>
        <p:spPr>
          <a:xfrm>
            <a:off x="5152320" y="30438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29" name="PlaceHolder 3"/>
          <p:cNvSpPr>
            <a:spLocks noGrp="1"/>
          </p:cNvSpPr>
          <p:nvPr>
            <p:ph/>
          </p:nvPr>
        </p:nvSpPr>
        <p:spPr>
          <a:xfrm>
            <a:off x="357084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30" name="PlaceHolder 4"/>
          <p:cNvSpPr>
            <a:spLocks noGrp="1"/>
          </p:cNvSpPr>
          <p:nvPr>
            <p:ph/>
          </p:nvPr>
        </p:nvSpPr>
        <p:spPr>
          <a:xfrm>
            <a:off x="6637680" y="132624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31" name="PlaceHolder 5"/>
          <p:cNvSpPr>
            <a:spLocks noGrp="1"/>
          </p:cNvSpPr>
          <p:nvPr>
            <p:ph/>
          </p:nvPr>
        </p:nvSpPr>
        <p:spPr>
          <a:xfrm>
            <a:off x="5036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32" name="PlaceHolder 6"/>
          <p:cNvSpPr>
            <a:spLocks noGrp="1"/>
          </p:cNvSpPr>
          <p:nvPr>
            <p:ph/>
          </p:nvPr>
        </p:nvSpPr>
        <p:spPr>
          <a:xfrm>
            <a:off x="357084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33" name="PlaceHolder 7"/>
          <p:cNvSpPr>
            <a:spLocks noGrp="1"/>
          </p:cNvSpPr>
          <p:nvPr>
            <p:ph/>
          </p:nvPr>
        </p:nvSpPr>
        <p:spPr>
          <a:xfrm>
            <a:off x="6637680" y="30438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 type="subTitle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168"/>
              </a:spcBef>
              <a:buNone/>
            </a:pPr>
            <a:endParaRPr b="0" lang="en-US" sz="232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4.xml"/><Relationship Id="rId8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Freeform 270"/>
          <p:cNvSpPr/>
          <p:nvPr/>
        </p:nvSpPr>
        <p:spPr>
          <a:xfrm>
            <a:off x="341280" y="390240"/>
            <a:ext cx="9364320" cy="4938120"/>
          </a:xfrm>
          <a:custGeom>
            <a:avLst/>
            <a:gdLst/>
            <a:ahLst/>
            <a:rect l="l" t="t" r="r" b="b"/>
            <a:pathLst>
              <a:path w="11326759" h="5973096">
                <a:moveTo>
                  <a:pt x="11326759" y="5016716"/>
                </a:moveTo>
                <a:lnTo>
                  <a:pt x="11326759" y="5747671"/>
                </a:lnTo>
                <a:cubicBezTo>
                  <a:pt x="11326759" y="5872170"/>
                  <a:pt x="11225833" y="5973096"/>
                  <a:pt x="11101334" y="5973096"/>
                </a:cubicBezTo>
                <a:lnTo>
                  <a:pt x="10454485" y="5973096"/>
                </a:lnTo>
                <a:lnTo>
                  <a:pt x="10476857" y="5915847"/>
                </a:lnTo>
                <a:cubicBezTo>
                  <a:pt x="10630030" y="5576670"/>
                  <a:pt x="10885911" y="5288087"/>
                  <a:pt x="11207983" y="5084298"/>
                </a:cubicBezTo>
                <a:close/>
                <a:moveTo>
                  <a:pt x="3890280" y="0"/>
                </a:moveTo>
                <a:lnTo>
                  <a:pt x="11101334" y="0"/>
                </a:lnTo>
                <a:cubicBezTo>
                  <a:pt x="11225833" y="0"/>
                  <a:pt x="11326759" y="100926"/>
                  <a:pt x="11326759" y="225425"/>
                </a:cubicBezTo>
                <a:lnTo>
                  <a:pt x="11326759" y="1840902"/>
                </a:lnTo>
                <a:lnTo>
                  <a:pt x="11321056" y="1841894"/>
                </a:lnTo>
                <a:cubicBezTo>
                  <a:pt x="9271563" y="2250627"/>
                  <a:pt x="7675452" y="3872385"/>
                  <a:pt x="7356956" y="5903875"/>
                </a:cubicBezTo>
                <a:lnTo>
                  <a:pt x="7347931" y="5973096"/>
                </a:lnTo>
                <a:lnTo>
                  <a:pt x="225425" y="5973096"/>
                </a:lnTo>
                <a:cubicBezTo>
                  <a:pt x="100926" y="5973096"/>
                  <a:pt x="0" y="5872170"/>
                  <a:pt x="0" y="5747671"/>
                </a:cubicBezTo>
                <a:lnTo>
                  <a:pt x="0" y="3856324"/>
                </a:lnTo>
                <a:lnTo>
                  <a:pt x="107796" y="3848335"/>
                </a:lnTo>
                <a:cubicBezTo>
                  <a:pt x="2097534" y="3651400"/>
                  <a:pt x="3679374" y="2109746"/>
                  <a:pt x="3881443" y="170557"/>
                </a:cubicBezTo>
                <a:close/>
                <a:moveTo>
                  <a:pt x="225425" y="0"/>
                </a:moveTo>
                <a:lnTo>
                  <a:pt x="789667" y="0"/>
                </a:lnTo>
                <a:lnTo>
                  <a:pt x="736389" y="155621"/>
                </a:lnTo>
                <a:cubicBezTo>
                  <a:pt x="605303" y="436632"/>
                  <a:pt x="342370" y="654767"/>
                  <a:pt x="17905" y="746271"/>
                </a:cubicBezTo>
                <a:lnTo>
                  <a:pt x="0" y="750446"/>
                </a:lnTo>
                <a:lnTo>
                  <a:pt x="0" y="225425"/>
                </a:lnTo>
                <a:cubicBezTo>
                  <a:pt x="0" y="100926"/>
                  <a:pt x="100926" y="0"/>
                  <a:pt x="225425" y="0"/>
                </a:cubicBezTo>
                <a:close/>
              </a:path>
            </a:pathLst>
          </a:custGeom>
          <a:solidFill>
            <a:srgbClr val="d154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3610080" y="1800000"/>
            <a:ext cx="4286520" cy="252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Fai clic per modificare il formato del testo del titolo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664680" y="2151000"/>
            <a:ext cx="3421440" cy="351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</a:t>
            </a: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" name=""/>
          <p:cNvSpPr/>
          <p:nvPr/>
        </p:nvSpPr>
        <p:spPr>
          <a:xfrm>
            <a:off x="324000" y="288000"/>
            <a:ext cx="3276000" cy="5040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216000" y="406440"/>
            <a:ext cx="3168000" cy="492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</a:t>
            </a: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Rectangle 182"/>
          <p:cNvSpPr/>
          <p:nvPr/>
        </p:nvSpPr>
        <p:spPr>
          <a:xfrm>
            <a:off x="0" y="1212840"/>
            <a:ext cx="10079640" cy="3212640"/>
          </a:xfrm>
          <a:prstGeom prst="rect">
            <a:avLst/>
          </a:prstGeom>
          <a:solidFill>
            <a:srgbClr val="f1c5ce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717120" y="1528560"/>
            <a:ext cx="3410280" cy="56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Fai clic per modificare il formato del testo del titolo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75" name="PlaceHolder 2"/>
          <p:cNvSpPr>
            <a:spLocks noGrp="1"/>
          </p:cNvSpPr>
          <p:nvPr>
            <p:ph type="body"/>
          </p:nvPr>
        </p:nvSpPr>
        <p:spPr>
          <a:xfrm>
            <a:off x="733320" y="2298960"/>
            <a:ext cx="3394080" cy="188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76" name="PlaceHolder 3"/>
          <p:cNvSpPr>
            <a:spLocks noGrp="1"/>
          </p:cNvSpPr>
          <p:nvPr>
            <p:ph type="body"/>
          </p:nvPr>
        </p:nvSpPr>
        <p:spPr>
          <a:xfrm>
            <a:off x="3084120" y="0"/>
            <a:ext cx="6995160" cy="566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Right Triangle 104"/>
          <p:cNvSpPr/>
          <p:nvPr/>
        </p:nvSpPr>
        <p:spPr>
          <a:xfrm>
            <a:off x="0" y="360"/>
            <a:ext cx="10079640" cy="5669640"/>
          </a:xfrm>
          <a:prstGeom prst="rtTriangle">
            <a:avLst/>
          </a:prstGeom>
          <a:solidFill>
            <a:srgbClr val="9ac1de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4" name="PlaceHolder 1"/>
          <p:cNvSpPr>
            <a:spLocks noGrp="1"/>
          </p:cNvSpPr>
          <p:nvPr>
            <p:ph type="title"/>
          </p:nvPr>
        </p:nvSpPr>
        <p:spPr>
          <a:xfrm>
            <a:off x="6226920" y="1383480"/>
            <a:ext cx="3410280" cy="56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Fai clic per modificare il formato del testo del titolo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15" name="PlaceHolder 2"/>
          <p:cNvSpPr>
            <a:spLocks noGrp="1"/>
          </p:cNvSpPr>
          <p:nvPr>
            <p:ph type="body"/>
          </p:nvPr>
        </p:nvSpPr>
        <p:spPr>
          <a:xfrm>
            <a:off x="6243480" y="2154240"/>
            <a:ext cx="3394080" cy="188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7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416" name="Right Triangle 108"/>
          <p:cNvSpPr/>
          <p:nvPr/>
        </p:nvSpPr>
        <p:spPr>
          <a:xfrm>
            <a:off x="360" y="360"/>
            <a:ext cx="7619760" cy="5669640"/>
          </a:xfrm>
          <a:prstGeom prst="rtTriangle">
            <a:avLst/>
          </a:prstGeom>
          <a:solidFill>
            <a:srgbClr val="836bcc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Fai clic per modificare il formato del testo della struttura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700" spc="-1" strike="noStrike">
                <a:solidFill>
                  <a:srgbClr val="000000"/>
                </a:solidFill>
                <a:latin typeface="Montserrat"/>
              </a:rPr>
              <a:t>Secondo livello struttura</a:t>
            </a:r>
            <a:endParaRPr b="0" lang="it-IT" sz="1700" spc="-1" strike="noStrike">
              <a:solidFill>
                <a:srgbClr val="000000"/>
              </a:solidFill>
              <a:latin typeface="Montserrat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490" spc="-1" strike="noStrike">
                <a:solidFill>
                  <a:srgbClr val="000000"/>
                </a:solidFill>
                <a:latin typeface="Arial"/>
              </a:rPr>
              <a:t>Terzo livello struttura</a:t>
            </a:r>
            <a:endParaRPr b="0" lang="it-IT" sz="149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490" spc="-1" strike="noStrike">
                <a:solidFill>
                  <a:srgbClr val="000000"/>
                </a:solidFill>
                <a:latin typeface="Arial"/>
              </a:rPr>
              <a:t>Quarto livello struttura</a:t>
            </a:r>
            <a:endParaRPr b="0" lang="it-IT" sz="149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60" spc="-1" strike="noStrike">
                <a:solidFill>
                  <a:srgbClr val="000000"/>
                </a:solidFill>
                <a:latin typeface="Arial"/>
              </a:rPr>
              <a:t>Quinto livello struttura</a:t>
            </a:r>
            <a:endParaRPr b="0" lang="it-IT" sz="166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60" spc="-1" strike="noStrike">
                <a:solidFill>
                  <a:srgbClr val="000000"/>
                </a:solidFill>
                <a:latin typeface="Arial"/>
              </a:rPr>
              <a:t>Sesto livello struttura</a:t>
            </a:r>
            <a:endParaRPr b="0" lang="it-IT" sz="166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60" spc="-1" strike="noStrike">
                <a:solidFill>
                  <a:srgbClr val="000000"/>
                </a:solidFill>
                <a:latin typeface="Arial"/>
              </a:rPr>
              <a:t>Settimo livello struttura</a:t>
            </a:r>
            <a:endParaRPr b="0" lang="it-IT" sz="166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017480" y="1547640"/>
            <a:ext cx="286380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5000"/>
          </a:bodyPr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Fai clic per modificare il formato del testo della struttura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700" spc="-1" strike="noStrike">
                <a:solidFill>
                  <a:srgbClr val="000000"/>
                </a:solidFill>
                <a:latin typeface="Montserrat"/>
              </a:rPr>
              <a:t>Secondo livello struttura</a:t>
            </a:r>
            <a:endParaRPr b="0" lang="it-IT" sz="1700" spc="-1" strike="noStrike">
              <a:solidFill>
                <a:srgbClr val="000000"/>
              </a:solidFill>
              <a:latin typeface="Montserrat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490" spc="-1" strike="noStrike">
                <a:solidFill>
                  <a:srgbClr val="000000"/>
                </a:solidFill>
                <a:latin typeface="Arial"/>
              </a:rPr>
              <a:t>Terzo livello struttura</a:t>
            </a:r>
            <a:endParaRPr b="0" lang="it-IT" sz="149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490" spc="-1" strike="noStrike">
                <a:solidFill>
                  <a:srgbClr val="000000"/>
                </a:solidFill>
                <a:latin typeface="Arial"/>
              </a:rPr>
              <a:t>Quarto livello struttura</a:t>
            </a:r>
            <a:endParaRPr b="0" lang="it-IT" sz="149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60" spc="-1" strike="noStrike">
                <a:solidFill>
                  <a:srgbClr val="000000"/>
                </a:solidFill>
                <a:latin typeface="Arial"/>
              </a:rPr>
              <a:t>Quinto livello struttura</a:t>
            </a:r>
            <a:endParaRPr b="0" lang="it-IT" sz="166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60" spc="-1" strike="noStrike">
                <a:solidFill>
                  <a:srgbClr val="000000"/>
                </a:solidFill>
                <a:latin typeface="Arial"/>
              </a:rPr>
              <a:t>Sesto livello struttura</a:t>
            </a:r>
            <a:endParaRPr b="0" lang="it-IT" sz="166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60" spc="-1" strike="noStrike">
                <a:solidFill>
                  <a:srgbClr val="000000"/>
                </a:solidFill>
                <a:latin typeface="Arial"/>
              </a:rPr>
              <a:t>Settimo livello struttura</a:t>
            </a:r>
            <a:endParaRPr b="0" lang="it-IT" sz="166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Fai clic per modificare il formato del testo del titolo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0" y="0"/>
            <a:ext cx="3512880" cy="566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Fai clic per modificare il formato del testo della struttura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700" spc="-1" strike="noStrike">
                <a:solidFill>
                  <a:srgbClr val="000000"/>
                </a:solidFill>
                <a:latin typeface="Montserrat"/>
              </a:rPr>
              <a:t>Secondo livello struttura</a:t>
            </a:r>
            <a:endParaRPr b="0" lang="it-IT" sz="1700" spc="-1" strike="noStrike">
              <a:solidFill>
                <a:srgbClr val="000000"/>
              </a:solidFill>
              <a:latin typeface="Montserrat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490" spc="-1" strike="noStrike">
                <a:solidFill>
                  <a:srgbClr val="000000"/>
                </a:solidFill>
                <a:latin typeface="Arial"/>
              </a:rPr>
              <a:t>Terzo livello struttura</a:t>
            </a:r>
            <a:endParaRPr b="0" lang="it-IT" sz="149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490" spc="-1" strike="noStrike">
                <a:solidFill>
                  <a:srgbClr val="000000"/>
                </a:solidFill>
                <a:latin typeface="Arial"/>
              </a:rPr>
              <a:t>Quarto livello struttura</a:t>
            </a:r>
            <a:endParaRPr b="0" lang="it-IT" sz="149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60" spc="-1" strike="noStrike">
                <a:solidFill>
                  <a:srgbClr val="000000"/>
                </a:solidFill>
                <a:latin typeface="Arial"/>
              </a:rPr>
              <a:t>Quinto livello struttura</a:t>
            </a:r>
            <a:endParaRPr b="0" lang="it-IT" sz="166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60" spc="-1" strike="noStrike">
                <a:solidFill>
                  <a:srgbClr val="000000"/>
                </a:solidFill>
                <a:latin typeface="Arial"/>
              </a:rPr>
              <a:t>Sesto livello struttura</a:t>
            </a:r>
            <a:endParaRPr b="0" lang="it-IT" sz="166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660" spc="-1" strike="noStrike">
                <a:solidFill>
                  <a:srgbClr val="000000"/>
                </a:solidFill>
                <a:latin typeface="Arial"/>
              </a:rPr>
              <a:t>Settimo livello struttura</a:t>
            </a:r>
            <a:endParaRPr b="0" lang="it-IT" sz="166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"/>
          <p:cNvSpPr/>
          <p:nvPr/>
        </p:nvSpPr>
        <p:spPr>
          <a:xfrm>
            <a:off x="3571200" y="0"/>
            <a:ext cx="0" cy="5670000"/>
          </a:xfrm>
          <a:prstGeom prst="line">
            <a:avLst/>
          </a:prstGeom>
          <a:ln w="127080">
            <a:solidFill>
              <a:srgbClr val="90bcd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"/>
          <p:cNvSpPr/>
          <p:nvPr/>
        </p:nvSpPr>
        <p:spPr>
          <a:xfrm flipH="1">
            <a:off x="8332560" y="4464360"/>
            <a:ext cx="1746000" cy="1220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"/>
          <p:cNvSpPr txBox="1"/>
          <p:nvPr/>
        </p:nvSpPr>
        <p:spPr>
          <a:xfrm>
            <a:off x="9464760" y="5297760"/>
            <a:ext cx="774000" cy="261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fld id="{B005B53D-CB42-4434-A2AF-2874FDD84DE6}" type="slidenum">
              <a:rPr b="0" lang="it-IT" sz="1200" spc="-1" strike="noStrike">
                <a:latin typeface="Arial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  <p:sp>
        <p:nvSpPr>
          <p:cNvPr id="48" name=""/>
          <p:cNvSpPr txBox="1"/>
          <p:nvPr/>
        </p:nvSpPr>
        <p:spPr>
          <a:xfrm>
            <a:off x="3809520" y="5297760"/>
            <a:ext cx="952560" cy="261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200" spc="-1" strike="noStrike">
                <a:latin typeface="Arial"/>
              </a:rPr>
              <a:t>3/8/2023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49" name="" descr=""/>
          <p:cNvPicPr/>
          <p:nvPr/>
        </p:nvPicPr>
        <p:blipFill>
          <a:blip r:embed="rId2"/>
          <a:stretch/>
        </p:blipFill>
        <p:spPr>
          <a:xfrm>
            <a:off x="9532080" y="29520"/>
            <a:ext cx="500040" cy="595440"/>
          </a:xfrm>
          <a:prstGeom prst="rect">
            <a:avLst/>
          </a:prstGeom>
          <a:ln w="0">
            <a:noFill/>
          </a:ln>
        </p:spPr>
      </p:pic>
      <p:pic>
        <p:nvPicPr>
          <p:cNvPr id="50" name="" descr=""/>
          <p:cNvPicPr/>
          <p:nvPr/>
        </p:nvPicPr>
        <p:blipFill>
          <a:blip r:embed="rId3"/>
          <a:stretch/>
        </p:blipFill>
        <p:spPr>
          <a:xfrm>
            <a:off x="0" y="0"/>
            <a:ext cx="3553200" cy="567000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body"/>
          </p:nvPr>
        </p:nvSpPr>
        <p:spPr>
          <a:xfrm>
            <a:off x="245880" y="2178360"/>
            <a:ext cx="3533400" cy="215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3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Montserrat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Montserrat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Montserrat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Montserrat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Montserrat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title"/>
          </p:nvPr>
        </p:nvSpPr>
        <p:spPr>
          <a:xfrm>
            <a:off x="246240" y="1139040"/>
            <a:ext cx="3533400" cy="70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Fai clic per modificare il formato del testo del titolo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89" name="Donut 280"/>
          <p:cNvSpPr/>
          <p:nvPr/>
        </p:nvSpPr>
        <p:spPr>
          <a:xfrm>
            <a:off x="4158000" y="31320"/>
            <a:ext cx="5657760" cy="5601600"/>
          </a:xfrm>
          <a:prstGeom prst="donut">
            <a:avLst>
              <a:gd name="adj" fmla="val 22614"/>
            </a:avLst>
          </a:prstGeom>
          <a:solidFill>
            <a:srgbClr val="f2f2f2">
              <a:alpha val="87000"/>
            </a:srgbClr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0" name="" descr=""/>
          <p:cNvPicPr/>
          <p:nvPr/>
        </p:nvPicPr>
        <p:blipFill>
          <a:blip r:embed="rId2"/>
          <a:stretch/>
        </p:blipFill>
        <p:spPr>
          <a:xfrm>
            <a:off x="6865200" y="0"/>
            <a:ext cx="3553200" cy="567000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863760" y="34920"/>
            <a:ext cx="2934000" cy="5599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8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Montserrat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Montserrat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Montserrat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Montserrat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Montserrat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5573160" y="1455840"/>
            <a:ext cx="2757600" cy="275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Montserrat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Montserrat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Montserrat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Montserrat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Montserrat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Montserrat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Montserra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rame 2"/>
          <p:cNvSpPr/>
          <p:nvPr/>
        </p:nvSpPr>
        <p:spPr>
          <a:xfrm>
            <a:off x="70560" y="79560"/>
            <a:ext cx="9937800" cy="5510160"/>
          </a:xfrm>
          <a:prstGeom prst="frame">
            <a:avLst>
              <a:gd name="adj1" fmla="val 556"/>
            </a:avLst>
          </a:prstGeom>
          <a:solidFill>
            <a:srgbClr val="d154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Fai clic per modificare il formato del testo del titolo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body"/>
          </p:nvPr>
        </p:nvSpPr>
        <p:spPr>
          <a:xfrm>
            <a:off x="4986000" y="467280"/>
            <a:ext cx="4500360" cy="450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6840" y="2123640"/>
            <a:ext cx="3889800" cy="176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1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title"/>
          </p:nvPr>
        </p:nvSpPr>
        <p:spPr>
          <a:xfrm>
            <a:off x="456840" y="1078920"/>
            <a:ext cx="38829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Fai clic per modificare il formato del testo del titolo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4866120" y="4183560"/>
            <a:ext cx="1164960" cy="11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9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 type="body"/>
          </p:nvPr>
        </p:nvSpPr>
        <p:spPr>
          <a:xfrm>
            <a:off x="6760440" y="4183560"/>
            <a:ext cx="1164960" cy="11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9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73" name="PlaceHolder 6"/>
          <p:cNvSpPr>
            <a:spLocks noGrp="1"/>
          </p:cNvSpPr>
          <p:nvPr>
            <p:ph type="body"/>
          </p:nvPr>
        </p:nvSpPr>
        <p:spPr>
          <a:xfrm>
            <a:off x="8514360" y="4214520"/>
            <a:ext cx="1164960" cy="118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9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174" name="Rectangle 82"/>
          <p:cNvSpPr/>
          <p:nvPr/>
        </p:nvSpPr>
        <p:spPr>
          <a:xfrm>
            <a:off x="883800" y="4700160"/>
            <a:ext cx="3035520" cy="105840"/>
          </a:xfrm>
          <a:prstGeom prst="rect">
            <a:avLst/>
          </a:prstGeom>
          <a:solidFill>
            <a:srgbClr val="836bcc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5" name="" descr=""/>
          <p:cNvPicPr/>
          <p:nvPr/>
        </p:nvPicPr>
        <p:blipFill>
          <a:blip r:embed="rId2"/>
          <a:stretch/>
        </p:blipFill>
        <p:spPr>
          <a:xfrm>
            <a:off x="5737680" y="1219320"/>
            <a:ext cx="2996280" cy="299628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Donut 349"/>
          <p:cNvSpPr/>
          <p:nvPr/>
        </p:nvSpPr>
        <p:spPr>
          <a:xfrm>
            <a:off x="4513320" y="-918000"/>
            <a:ext cx="7435440" cy="7142400"/>
          </a:xfrm>
          <a:prstGeom prst="donut">
            <a:avLst>
              <a:gd name="adj" fmla="val 13580"/>
            </a:avLst>
          </a:prstGeom>
          <a:solidFill>
            <a:srgbClr val="f2f2f2">
              <a:alpha val="71000"/>
            </a:srgbClr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3" name="PlaceHolder 1"/>
          <p:cNvSpPr>
            <a:spLocks noGrp="1"/>
          </p:cNvSpPr>
          <p:nvPr>
            <p:ph type="body"/>
          </p:nvPr>
        </p:nvSpPr>
        <p:spPr>
          <a:xfrm>
            <a:off x="356760" y="1927800"/>
            <a:ext cx="2403000" cy="103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3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title"/>
          </p:nvPr>
        </p:nvSpPr>
        <p:spPr>
          <a:xfrm>
            <a:off x="325440" y="838440"/>
            <a:ext cx="5245920" cy="55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Fai clic per modificare il formato del testo del titolo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356760" y="3750480"/>
            <a:ext cx="2403000" cy="103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3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body"/>
          </p:nvPr>
        </p:nvSpPr>
        <p:spPr>
          <a:xfrm>
            <a:off x="3168000" y="1927800"/>
            <a:ext cx="2403000" cy="103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3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17" name="PlaceHolder 5"/>
          <p:cNvSpPr>
            <a:spLocks noGrp="1"/>
          </p:cNvSpPr>
          <p:nvPr>
            <p:ph type="body"/>
          </p:nvPr>
        </p:nvSpPr>
        <p:spPr>
          <a:xfrm>
            <a:off x="3168000" y="3750480"/>
            <a:ext cx="2403000" cy="1033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3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18" name="Oval 350"/>
          <p:cNvSpPr/>
          <p:nvPr/>
        </p:nvSpPr>
        <p:spPr>
          <a:xfrm>
            <a:off x="7737840" y="-271440"/>
            <a:ext cx="2892960" cy="2892960"/>
          </a:xfrm>
          <a:prstGeom prst="ellipse">
            <a:avLst/>
          </a:prstGeom>
          <a:solidFill>
            <a:srgbClr val="9c1133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9" name="PlaceHolder 6"/>
          <p:cNvSpPr>
            <a:spLocks noGrp="1"/>
          </p:cNvSpPr>
          <p:nvPr>
            <p:ph type="body"/>
          </p:nvPr>
        </p:nvSpPr>
        <p:spPr>
          <a:xfrm>
            <a:off x="5768280" y="246960"/>
            <a:ext cx="4862520" cy="4811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20" name="PlaceHolder 7"/>
          <p:cNvSpPr>
            <a:spLocks noGrp="1"/>
          </p:cNvSpPr>
          <p:nvPr>
            <p:ph type="body"/>
          </p:nvPr>
        </p:nvSpPr>
        <p:spPr>
          <a:xfrm>
            <a:off x="5947920" y="3488400"/>
            <a:ext cx="1936800" cy="191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50000"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Fai clic per modificare il formato del testo del titolo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1960200" y="451800"/>
            <a:ext cx="6159240" cy="60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Fai clic per modificare il formato del testo del titolo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296" name="Frame 33"/>
          <p:cNvSpPr/>
          <p:nvPr/>
        </p:nvSpPr>
        <p:spPr>
          <a:xfrm>
            <a:off x="0" y="360"/>
            <a:ext cx="10079640" cy="5669640"/>
          </a:xfrm>
          <a:prstGeom prst="frame">
            <a:avLst>
              <a:gd name="adj1" fmla="val 3333"/>
            </a:avLst>
          </a:prstGeom>
          <a:solidFill>
            <a:srgbClr val="836bcc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1960200" y="647640"/>
            <a:ext cx="6159240" cy="51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Fai clic per modificare il formato del testo del titolo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</p:txBody>
      </p:sp>
      <p:sp>
        <p:nvSpPr>
          <p:cNvPr id="335" name="Frame 2"/>
          <p:cNvSpPr/>
          <p:nvPr/>
        </p:nvSpPr>
        <p:spPr>
          <a:xfrm>
            <a:off x="0" y="360"/>
            <a:ext cx="10079640" cy="5669640"/>
          </a:xfrm>
          <a:prstGeom prst="frame">
            <a:avLst>
              <a:gd name="adj1" fmla="val 3333"/>
            </a:avLst>
          </a:prstGeom>
          <a:solidFill>
            <a:srgbClr val="d154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503640" y="132624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16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20" spc="-1" strike="noStrike">
                <a:solidFill>
                  <a:srgbClr val="000000"/>
                </a:solidFill>
                <a:latin typeface="Lora"/>
              </a:rPr>
              <a:t>Fai clic per modificare il formato del testo della struttura</a:t>
            </a:r>
            <a:endParaRPr b="0" lang="en-US" sz="2320" spc="-1" strike="noStrike">
              <a:solidFill>
                <a:srgbClr val="000000"/>
              </a:solidFill>
              <a:latin typeface="Lora"/>
            </a:endParaRPr>
          </a:p>
          <a:p>
            <a:pPr lvl="1" marL="864000" indent="-324000">
              <a:lnSpc>
                <a:spcPct val="90000"/>
              </a:lnSpc>
              <a:spcBef>
                <a:spcPts val="9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Secondo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2" marL="1296000" indent="-288000">
              <a:lnSpc>
                <a:spcPct val="90000"/>
              </a:lnSpc>
              <a:spcBef>
                <a:spcPts val="70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Terzo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3" marL="1728000" indent="-216000">
              <a:lnSpc>
                <a:spcPct val="90000"/>
              </a:lnSpc>
              <a:spcBef>
                <a:spcPts val="46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90" spc="-1" strike="noStrike">
                <a:solidFill>
                  <a:srgbClr val="000000"/>
                </a:solidFill>
                <a:latin typeface="Lora"/>
              </a:rPr>
              <a:t>Quarto livello struttura</a:t>
            </a:r>
            <a:endParaRPr b="0" lang="en-US" sz="1490" spc="-1" strike="noStrike">
              <a:solidFill>
                <a:srgbClr val="000000"/>
              </a:solidFill>
              <a:latin typeface="Lora"/>
            </a:endParaRPr>
          </a:p>
          <a:p>
            <a:pPr lvl="4" marL="2160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Quinto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5" marL="2592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Sesto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  <a:p>
            <a:pPr lvl="6" marL="3024000" indent="-216000">
              <a:lnSpc>
                <a:spcPct val="9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60" spc="-1" strike="noStrike">
                <a:solidFill>
                  <a:srgbClr val="000000"/>
                </a:solidFill>
                <a:latin typeface="Lora"/>
              </a:rPr>
              <a:t>Settimo livello struttura</a:t>
            </a:r>
            <a:endParaRPr b="0" lang="en-US" sz="1660" spc="-1" strike="noStrike">
              <a:solidFill>
                <a:srgbClr val="000000"/>
              </a:solidFill>
              <a:latin typeface="Lor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9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6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2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"/>
          <p:cNvSpPr/>
          <p:nvPr/>
        </p:nvSpPr>
        <p:spPr>
          <a:xfrm>
            <a:off x="144000" y="144000"/>
            <a:ext cx="9792000" cy="540000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In conclusione per poter </a:t>
            </a:r>
            <a:r>
              <a:rPr b="0" i="1" lang="it-IT" sz="1800" spc="-1" strike="noStrike">
                <a:solidFill>
                  <a:srgbClr val="000000"/>
                </a:solidFill>
                <a:latin typeface="Montserrat"/>
              </a:rPr>
              <a:t>imbrogliare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 il sistema bisogna cambiare le scritture in tutti i nodi della blockchain, creare delle firme valide per ogni nodo della rete e avere un accreditamente di fiducia verso ogni singolo nodo della rete.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In pratica è impossibile riuscire a fare un'alterazione anche in un solo dato di un database della blockchain.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78" name=""/>
          <p:cNvSpPr txBox="1"/>
          <p:nvPr/>
        </p:nvSpPr>
        <p:spPr>
          <a:xfrm>
            <a:off x="370188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  <p:sp>
        <p:nvSpPr>
          <p:cNvPr id="479" name=""/>
          <p:cNvSpPr txBox="1"/>
          <p:nvPr/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Panoramica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title"/>
          </p:nvPr>
        </p:nvSpPr>
        <p:spPr>
          <a:xfrm>
            <a:off x="456840" y="989280"/>
            <a:ext cx="3882960" cy="866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800" spc="-1" strike="noStrike">
                <a:solidFill>
                  <a:srgbClr val="000000"/>
                </a:solidFill>
                <a:latin typeface="Montserrat Black"/>
              </a:rPr>
              <a:t>Database distribuito</a:t>
            </a:r>
            <a:endParaRPr b="0" lang="en-US" sz="280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PlaceHolder 1"/>
          <p:cNvSpPr>
            <a:spLocks noGrp="1"/>
          </p:cNvSpPr>
          <p:nvPr>
            <p:ph/>
          </p:nvPr>
        </p:nvSpPr>
        <p:spPr>
          <a:xfrm>
            <a:off x="3809520" y="1080000"/>
            <a:ext cx="6071760" cy="410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9000"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Dalla panoramica si può capire che un aspetto fondamentale della tecnologia sta nel fatto che il database è distribuito.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Cosa vuol dire che è distribuito? Quali caratteristiche lo contraddistinguono?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Possiamo individuarle in: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70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molti nodi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70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copia dei dati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70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autoconsistenza del singolo nodo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70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verifica incrociata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70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metadati di validazione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7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700" spc="-1" strike="noStrike">
                <a:solidFill>
                  <a:srgbClr val="000000"/>
                </a:solidFill>
                <a:latin typeface="Montserrat"/>
              </a:rPr>
              <a:t>della rete</a:t>
            </a:r>
            <a:endParaRPr b="0" lang="it-IT" sz="170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7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700" spc="-1" strike="noStrike">
                <a:solidFill>
                  <a:srgbClr val="000000"/>
                </a:solidFill>
                <a:latin typeface="Montserrat"/>
              </a:rPr>
              <a:t>di ciascun nodo</a:t>
            </a:r>
            <a:endParaRPr b="0" lang="it-IT" sz="170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7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700" spc="-1" strike="noStrike">
                <a:solidFill>
                  <a:srgbClr val="000000"/>
                </a:solidFill>
                <a:latin typeface="Montserrat"/>
              </a:rPr>
              <a:t>del singolo dato</a:t>
            </a:r>
            <a:endParaRPr b="0" lang="it-IT" sz="17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70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resilienza.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82" name=""/>
          <p:cNvSpPr txBox="1"/>
          <p:nvPr/>
        </p:nvSpPr>
        <p:spPr>
          <a:xfrm>
            <a:off x="370188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  <p:sp>
        <p:nvSpPr>
          <p:cNvPr id="483" name=""/>
          <p:cNvSpPr txBox="1"/>
          <p:nvPr/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Database distribuito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/>
          </p:nvPr>
        </p:nvSpPr>
        <p:spPr>
          <a:xfrm>
            <a:off x="3809520" y="1547640"/>
            <a:ext cx="5838480" cy="363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Procediamo scoprendo cosa sono queste caratteristiche.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Molti nodi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il database della blockchain è in realtà molti database, uno per ciascun nodo, in prima approssimazione;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Copia dei dati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le informazioni sono duplicati su tutti i database;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Autoconsistenza del singolo nodo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ciascun database è consistente in se stesso. Questo significa che funziona ed è </a:t>
            </a:r>
            <a:r>
              <a:rPr b="0" i="1" lang="it-IT" sz="1800" spc="-1" strike="noStrike">
                <a:solidFill>
                  <a:srgbClr val="000000"/>
                </a:solidFill>
                <a:latin typeface="Montserrat"/>
              </a:rPr>
              <a:t>usabile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 anche se scollegato dalla blockchain;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Verifica incrociata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l'attendibilità e la veridicità di ogni dato contenuto in un database è data dalla verifica incrociata sugli altri database;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85" name="PlaceHolder 2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Database distribuito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86" name=""/>
          <p:cNvSpPr txBox="1"/>
          <p:nvPr/>
        </p:nvSpPr>
        <p:spPr>
          <a:xfrm>
            <a:off x="370224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PlaceHolder 1"/>
          <p:cNvSpPr>
            <a:spLocks noGrp="1"/>
          </p:cNvSpPr>
          <p:nvPr>
            <p:ph/>
          </p:nvPr>
        </p:nvSpPr>
        <p:spPr>
          <a:xfrm>
            <a:off x="3809520" y="1296000"/>
            <a:ext cx="5838480" cy="388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marL="432000" indent="-324000">
              <a:lnSpc>
                <a:spcPct val="80000"/>
              </a:lnSpc>
              <a:buClr>
                <a:srgbClr val="000000"/>
              </a:buClr>
              <a:buAutoNum type="arabicParenR" startAt="5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Metadati di validazione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ogni scrittura è completata da dati che sono usati dalla blockchain e, normalmente, non sono accessibili dagli utenti. Questi metadati sono: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80000"/>
              </a:lnSpc>
              <a:spcBef>
                <a:spcPts val="283"/>
              </a:spcBef>
              <a:buClr>
                <a:srgbClr val="000000"/>
              </a:buClr>
              <a:buAutoNum type="arabicParenR"/>
            </a:pPr>
            <a:r>
              <a:rPr b="1" lang="it-IT" sz="1700" spc="-1" strike="noStrike">
                <a:solidFill>
                  <a:srgbClr val="000000"/>
                </a:solidFill>
                <a:latin typeface="Montserrat"/>
              </a:rPr>
              <a:t>della rete</a:t>
            </a:r>
            <a:r>
              <a:rPr b="0" lang="it-IT" sz="1700" spc="-1" strike="noStrike">
                <a:solidFill>
                  <a:srgbClr val="000000"/>
                </a:solidFill>
                <a:latin typeface="Montserrat"/>
              </a:rPr>
              <a:t>: ciascun nodo conosce la </a:t>
            </a:r>
            <a:r>
              <a:rPr b="0" i="1" lang="it-IT" sz="1700" spc="-1" strike="noStrike">
                <a:solidFill>
                  <a:srgbClr val="000000"/>
                </a:solidFill>
                <a:latin typeface="Montserrat"/>
              </a:rPr>
              <a:t>posizione</a:t>
            </a:r>
            <a:r>
              <a:rPr b="0" lang="it-IT" sz="1700" spc="-1" strike="noStrike">
                <a:solidFill>
                  <a:srgbClr val="000000"/>
                </a:solidFill>
                <a:latin typeface="Montserrat"/>
              </a:rPr>
              <a:t> in rete degli altri nodi. Ogni nodo diffida di connessioni non mappate;</a:t>
            </a:r>
            <a:endParaRPr b="0" lang="it-IT" sz="170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80000"/>
              </a:lnSpc>
              <a:spcBef>
                <a:spcPts val="283"/>
              </a:spcBef>
              <a:buClr>
                <a:srgbClr val="000000"/>
              </a:buClr>
              <a:buAutoNum type="arabicParenR"/>
            </a:pPr>
            <a:r>
              <a:rPr b="1" lang="it-IT" sz="1700" spc="-1" strike="noStrike">
                <a:solidFill>
                  <a:srgbClr val="000000"/>
                </a:solidFill>
                <a:latin typeface="Montserrat"/>
              </a:rPr>
              <a:t>di ciascun nodo</a:t>
            </a:r>
            <a:r>
              <a:rPr b="0" lang="it-IT" sz="1700" spc="-1" strike="noStrike">
                <a:solidFill>
                  <a:srgbClr val="000000"/>
                </a:solidFill>
                <a:latin typeface="Montserrat"/>
              </a:rPr>
              <a:t>: ogni nodo ha delle chiavi segrete con cui dimostra ai nodi con cui si connette di essere se stesso. Questi metadati vengono anche usati per criptare le connessioni;</a:t>
            </a:r>
            <a:endParaRPr b="0" lang="it-IT" sz="1700" spc="-1" strike="noStrike">
              <a:solidFill>
                <a:srgbClr val="000000"/>
              </a:solidFill>
              <a:latin typeface="Montserrat"/>
            </a:endParaRPr>
          </a:p>
          <a:p>
            <a:pPr lvl="1" marL="864000" indent="-324000">
              <a:lnSpc>
                <a:spcPct val="80000"/>
              </a:lnSpc>
              <a:spcBef>
                <a:spcPts val="369"/>
              </a:spcBef>
              <a:buClr>
                <a:srgbClr val="000000"/>
              </a:buClr>
              <a:buAutoNum type="arabicParenR"/>
            </a:pPr>
            <a:r>
              <a:rPr b="1" lang="it-IT" sz="1700" spc="-1" strike="noStrike">
                <a:solidFill>
                  <a:srgbClr val="000000"/>
                </a:solidFill>
                <a:latin typeface="Montserrat"/>
              </a:rPr>
              <a:t>del singolo dato</a:t>
            </a:r>
            <a:r>
              <a:rPr b="0" lang="it-IT" sz="1700" spc="-1" strike="noStrike">
                <a:solidFill>
                  <a:srgbClr val="000000"/>
                </a:solidFill>
                <a:latin typeface="Montserrat"/>
              </a:rPr>
              <a:t>: altri metadati vengano usati per meccanismi di verifica interna nel singolo nodo. Questo permette il funzionamento anche se sconnesso dalla rete e permette di dimostra la coerenza dei dati;</a:t>
            </a:r>
            <a:endParaRPr b="0" lang="it-IT" sz="17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80000"/>
              </a:lnSpc>
              <a:spcBef>
                <a:spcPts val="340"/>
              </a:spcBef>
              <a:buClr>
                <a:srgbClr val="000000"/>
              </a:buClr>
              <a:buAutoNum type="arabicParenR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Resilienza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gli accorgimenti sopra descritti, insieme ad alcuni altri, permette al database della blockchain di funzionare anche in situazioni particolarmente penalizzate.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88" name="PlaceHolder 2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Database distribuito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89" name=""/>
          <p:cNvSpPr txBox="1"/>
          <p:nvPr/>
        </p:nvSpPr>
        <p:spPr>
          <a:xfrm>
            <a:off x="370224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PlaceHolder 1"/>
          <p:cNvSpPr>
            <a:spLocks noGrp="1"/>
          </p:cNvSpPr>
          <p:nvPr>
            <p:ph type="title"/>
          </p:nvPr>
        </p:nvSpPr>
        <p:spPr>
          <a:xfrm>
            <a:off x="456840" y="1078920"/>
            <a:ext cx="38829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800" spc="-1" strike="noStrike">
                <a:solidFill>
                  <a:srgbClr val="000000"/>
                </a:solidFill>
                <a:latin typeface="Montserrat Black"/>
              </a:rPr>
              <a:t>Trust</a:t>
            </a:r>
            <a:endParaRPr b="0" lang="en-US" sz="280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PlaceHolder 1"/>
          <p:cNvSpPr>
            <a:spLocks noGrp="1"/>
          </p:cNvSpPr>
          <p:nvPr>
            <p:ph/>
          </p:nvPr>
        </p:nvSpPr>
        <p:spPr>
          <a:xfrm>
            <a:off x="3809520" y="1547640"/>
            <a:ext cx="583848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Il database presente in un nodo della blockchain non accetta in modo acritico ogni connessione, ogni dato.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Come sopra accennato ci sono dei meccanismi di verifica e protezione: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in primo luogo, normalmente, ogni database diffida delle richieste di connessione;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l'insieme dei metadati, delle chiavi di connessione e la tecnica di mappatura degli altri nodi permette al singolo database-nodo di verificare identità e permessi.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92" name="PlaceHolder 2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Trust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93" name=""/>
          <p:cNvSpPr txBox="1"/>
          <p:nvPr/>
        </p:nvSpPr>
        <p:spPr>
          <a:xfrm>
            <a:off x="370224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PlaceHolder 1"/>
          <p:cNvSpPr>
            <a:spLocks noGrp="1"/>
          </p:cNvSpPr>
          <p:nvPr>
            <p:ph/>
          </p:nvPr>
        </p:nvSpPr>
        <p:spPr>
          <a:xfrm>
            <a:off x="3809520" y="1547640"/>
            <a:ext cx="583848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La relazione di trust (ovvero la "relazione di fiducia") tra i nodi è il meccanismo che autorizza la connessione e lo scambio di dati.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Il trust è una relazione complessa costruita da diverse informazioni.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Il trust non avviene anche quando un solo dato non collima.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95" name="PlaceHolder 2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Trust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96" name=""/>
          <p:cNvSpPr txBox="1"/>
          <p:nvPr/>
        </p:nvSpPr>
        <p:spPr>
          <a:xfrm>
            <a:off x="370224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PlaceHolder 1"/>
          <p:cNvSpPr>
            <a:spLocks noGrp="1"/>
          </p:cNvSpPr>
          <p:nvPr>
            <p:ph/>
          </p:nvPr>
        </p:nvSpPr>
        <p:spPr>
          <a:xfrm>
            <a:off x="3809520" y="1547640"/>
            <a:ext cx="583848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Da aggiungere, per completezza, che il sistema di resilienza del database non </a:t>
            </a:r>
            <a:r>
              <a:rPr b="0" i="1" lang="it-IT" sz="1800" spc="-1" strike="noStrike">
                <a:solidFill>
                  <a:srgbClr val="000000"/>
                </a:solidFill>
                <a:latin typeface="Montserrat"/>
              </a:rPr>
              <a:t>rompe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 il trust.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A seconda del livello di sicurezza e confidenzialità che viene adottato: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Il singolo database sconnesso dalla rete della blockchain mantiene consistenza ed usabilità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Accesso e manipolazione delle informazione è possibili se i metadati di sicurezza vengono confermati.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Pertanto se uno sconnette un database dalla sua blockchain, normalmente non può leggere e/o manipolare le informazioni.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98" name="PlaceHolder 2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Trust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99" name=""/>
          <p:cNvSpPr txBox="1"/>
          <p:nvPr/>
        </p:nvSpPr>
        <p:spPr>
          <a:xfrm>
            <a:off x="370224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PlaceHolder 1"/>
          <p:cNvSpPr>
            <a:spLocks noGrp="1"/>
          </p:cNvSpPr>
          <p:nvPr>
            <p:ph type="title"/>
          </p:nvPr>
        </p:nvSpPr>
        <p:spPr>
          <a:xfrm>
            <a:off x="456840" y="1078920"/>
            <a:ext cx="38829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en-US" sz="2800" spc="-1" strike="noStrike">
                <a:solidFill>
                  <a:srgbClr val="000000"/>
                </a:solidFill>
                <a:latin typeface="Montserrat Black"/>
              </a:rPr>
              <a:t>Firma</a:t>
            </a:r>
            <a:endParaRPr b="1" lang="en-US" sz="2800" spc="-1" strike="noStrike">
              <a:solidFill>
                <a:srgbClr val="000000"/>
              </a:solidFill>
              <a:latin typeface="Montserrat Black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Title 2"/>
          <p:cNvSpPr/>
          <p:nvPr/>
        </p:nvSpPr>
        <p:spPr>
          <a:xfrm>
            <a:off x="3564000" y="1184040"/>
            <a:ext cx="6084000" cy="107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it-IT" sz="4400" spc="299" strike="noStrike">
                <a:solidFill>
                  <a:srgbClr val="000000"/>
                </a:solidFill>
                <a:latin typeface="Poppins"/>
                <a:ea typeface="Roboto Medium"/>
              </a:rPr>
              <a:t>Blockchain</a:t>
            </a:r>
            <a:endParaRPr b="1" lang="it-IT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5" name="Rectangle 8"/>
          <p:cNvSpPr/>
          <p:nvPr/>
        </p:nvSpPr>
        <p:spPr>
          <a:xfrm>
            <a:off x="3637800" y="4932000"/>
            <a:ext cx="19278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it-IT" sz="1800" spc="-1" strike="noStrike">
                <a:solidFill>
                  <a:srgbClr val="ffff00"/>
                </a:solidFill>
                <a:latin typeface="Roboto"/>
                <a:ea typeface="Roboto"/>
              </a:rPr>
              <a:t>Roma 3/8/2023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456" name="Title 2"/>
          <p:cNvSpPr/>
          <p:nvPr/>
        </p:nvSpPr>
        <p:spPr>
          <a:xfrm>
            <a:off x="3564720" y="644040"/>
            <a:ext cx="4991040" cy="59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it-IT" sz="3200" spc="-1" strike="noStrike">
                <a:solidFill>
                  <a:srgbClr val="ffffff"/>
                </a:solidFill>
                <a:latin typeface="Poppins"/>
                <a:ea typeface="Roboto Medium"/>
              </a:rPr>
              <a:t>Informatica</a:t>
            </a:r>
            <a:endParaRPr b="0" lang="it-IT" sz="3200" spc="-1" strike="noStrike">
              <a:latin typeface="Arial"/>
            </a:endParaRPr>
          </a:p>
        </p:txBody>
      </p:sp>
      <p:sp>
        <p:nvSpPr>
          <p:cNvPr id="457" name="Title 2_0"/>
          <p:cNvSpPr/>
          <p:nvPr/>
        </p:nvSpPr>
        <p:spPr>
          <a:xfrm>
            <a:off x="3564720" y="2262960"/>
            <a:ext cx="3779280" cy="248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it-IT" sz="3200" spc="-1" strike="noStrike">
                <a:solidFill>
                  <a:srgbClr val="ffffff"/>
                </a:solidFill>
                <a:latin typeface="Poppins"/>
                <a:ea typeface="Roboto Medium"/>
              </a:rPr>
              <a:t>DB speciali </a:t>
            </a:r>
            <a:br>
              <a:rPr sz="3200"/>
            </a:br>
            <a:r>
              <a:rPr b="1" lang="it-IT" sz="3200" spc="-1" strike="noStrike">
                <a:solidFill>
                  <a:srgbClr val="ffffff"/>
                </a:solidFill>
                <a:latin typeface="Poppins"/>
                <a:ea typeface="Roboto Medium"/>
              </a:rPr>
              <a:t>e di sciurezza</a:t>
            </a:r>
            <a:endParaRPr b="0" lang="it-IT" sz="3200" spc="-1" strike="noStrike">
              <a:latin typeface="Arial"/>
            </a:endParaRPr>
          </a:p>
        </p:txBody>
      </p:sp>
      <p:sp>
        <p:nvSpPr>
          <p:cNvPr id="458" name="Rectangle 8_1"/>
          <p:cNvSpPr/>
          <p:nvPr/>
        </p:nvSpPr>
        <p:spPr>
          <a:xfrm>
            <a:off x="3564720" y="60480"/>
            <a:ext cx="21898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Roboto"/>
                <a:ea typeface="Roboto"/>
              </a:rPr>
              <a:t>Stefano Bortolato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9" name="" descr=""/>
          <p:cNvPicPr/>
          <p:nvPr/>
        </p:nvPicPr>
        <p:blipFill>
          <a:blip r:embed="rId1"/>
          <a:stretch/>
        </p:blipFill>
        <p:spPr>
          <a:xfrm>
            <a:off x="7488720" y="4151520"/>
            <a:ext cx="999000" cy="1190520"/>
          </a:xfrm>
          <a:prstGeom prst="rect">
            <a:avLst/>
          </a:prstGeom>
          <a:ln w="0">
            <a:noFill/>
          </a:ln>
        </p:spPr>
      </p:pic>
      <p:sp>
        <p:nvSpPr>
          <p:cNvPr id="460" name="Title 5"/>
          <p:cNvSpPr/>
          <p:nvPr/>
        </p:nvSpPr>
        <p:spPr>
          <a:xfrm>
            <a:off x="8703000" y="2441160"/>
            <a:ext cx="792000" cy="107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it-IT" sz="11620" spc="299" strike="noStrike">
                <a:solidFill>
                  <a:srgbClr val="000000"/>
                </a:solidFill>
                <a:latin typeface="Poppins"/>
                <a:ea typeface="Roboto Medium"/>
              </a:rPr>
              <a:t>4</a:t>
            </a:r>
            <a:endParaRPr b="1" lang="it-IT" sz="1162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1" name=""/>
          <p:cNvSpPr txBox="1"/>
          <p:nvPr/>
        </p:nvSpPr>
        <p:spPr>
          <a:xfrm>
            <a:off x="8568000" y="500040"/>
            <a:ext cx="860400" cy="30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00" spc="-1" strike="noStrike">
                <a:latin typeface="Montserrat"/>
              </a:rPr>
              <a:t>dsb005</a:t>
            </a:r>
            <a:endParaRPr b="0" lang="it-IT" sz="1400" spc="-1" strike="noStrike">
              <a:latin typeface="Arial"/>
            </a:endParaRPr>
          </a:p>
        </p:txBody>
      </p:sp>
      <p:pic>
        <p:nvPicPr>
          <p:cNvPr id="462" name="" descr=""/>
          <p:cNvPicPr/>
          <p:nvPr/>
        </p:nvPicPr>
        <p:blipFill>
          <a:blip r:embed="rId2"/>
          <a:stretch/>
        </p:blipFill>
        <p:spPr>
          <a:xfrm>
            <a:off x="0" y="0"/>
            <a:ext cx="3553200" cy="5669640"/>
          </a:xfrm>
          <a:prstGeom prst="rect">
            <a:avLst/>
          </a:prstGeom>
          <a:ln w="0">
            <a:noFill/>
          </a:ln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PlaceHolder 1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Firma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02" name="PlaceHolder 2"/>
          <p:cNvSpPr>
            <a:spLocks noGrp="1"/>
          </p:cNvSpPr>
          <p:nvPr>
            <p:ph/>
          </p:nvPr>
        </p:nvSpPr>
        <p:spPr>
          <a:xfrm>
            <a:off x="3809520" y="1262520"/>
            <a:ext cx="6071760" cy="3849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9000"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Il concetto "firma" è equivoco anche nel campo informatico.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In questo caso non è la firma digitale che conosciamo, ma usa le tecnologie adottate dalla firma digitale.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Quando viene scritta un'informazione (o modificata, o cancellata) viene applicato un procedimento matematico che da, come risultato, un'informazione che è la </a:t>
            </a:r>
            <a:r>
              <a:rPr b="0" i="1" lang="it-IT" sz="1800" spc="-1" strike="noStrike">
                <a:solidFill>
                  <a:srgbClr val="000000"/>
                </a:solidFill>
                <a:latin typeface="Montserrat"/>
              </a:rPr>
              <a:t>firma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 prodotta da quell'informazione.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In qualsiasi situazione applicando questo processo matematica sulla firma ci darà come risultato una conferma o una smentita circa l'autenticità dell'informazione. Anche l'alterazione di un solo bit darà un risultato di falsità. Nelle situazioni di implementazione forte anche il cambio delle marche temporali e/o la presenza di un timestamp di copia darà un risultato di falsità se anche un solo bit non collima.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03" name=""/>
          <p:cNvSpPr txBox="1"/>
          <p:nvPr/>
        </p:nvSpPr>
        <p:spPr>
          <a:xfrm>
            <a:off x="370260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PlaceHolder 1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Firma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05" name="PlaceHolder 2"/>
          <p:cNvSpPr>
            <a:spLocks noGrp="1"/>
          </p:cNvSpPr>
          <p:nvPr>
            <p:ph/>
          </p:nvPr>
        </p:nvSpPr>
        <p:spPr>
          <a:xfrm>
            <a:off x="3809520" y="1440000"/>
            <a:ext cx="6071760" cy="36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Quindi ogni azione sui dati e ogni duplicazione o spostamento deve essere ri-firmato per essere valido.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Come accennato precedentemente esistono molte diverse blockchain.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Anche i database dei nodi delle blockchain possono implementare tutte le potenzialità o solo alcune.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Questa discrezionalità è guidata da diverse ragioni, tra cui il costo (banda di rete necessaria, tempo di calcolo, RAM necessaria, tempo necessario, corrente necessaria, ecc...).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06" name=""/>
          <p:cNvSpPr txBox="1"/>
          <p:nvPr/>
        </p:nvSpPr>
        <p:spPr>
          <a:xfrm>
            <a:off x="370260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PlaceHolder 1"/>
          <p:cNvSpPr>
            <a:spLocks noGrp="1"/>
          </p:cNvSpPr>
          <p:nvPr>
            <p:ph type="title"/>
          </p:nvPr>
        </p:nvSpPr>
        <p:spPr>
          <a:xfrm>
            <a:off x="246240" y="839880"/>
            <a:ext cx="3533400" cy="129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800" spc="-1" strike="noStrike">
                <a:solidFill>
                  <a:srgbClr val="000000"/>
                </a:solidFill>
                <a:latin typeface="Montserrat Black"/>
              </a:rPr>
              <a:t>Dove usare i database delle blockchain</a:t>
            </a:r>
            <a:endParaRPr b="0" lang="en-US" sz="280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laceHolder 1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Dove usare i database delle blockchain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09" name="PlaceHolder 2"/>
          <p:cNvSpPr>
            <a:spLocks noGrp="1"/>
          </p:cNvSpPr>
          <p:nvPr>
            <p:ph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Questi particolari database impiegati dalle blockchain offrono svariate opportunità, insieme a limiti da tener ben presenti.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Caratteristica comune a tutti i database delle blockchain è un elevatissimo livello di sicurezza a tutto campo.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Questa caratteristica è la motivazione principale per casi d'uso esterni alle blockchain. Anche le altre caratteristiche entrano nel bilancio di scelta per impieghi esterni alle blockchain.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10" name=""/>
          <p:cNvSpPr txBox="1"/>
          <p:nvPr/>
        </p:nvSpPr>
        <p:spPr>
          <a:xfrm>
            <a:off x="370296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PlaceHolder 1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Dove usare i database delle blockchain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12" name="PlaceHolder 2"/>
          <p:cNvSpPr>
            <a:spLocks noGrp="1"/>
          </p:cNvSpPr>
          <p:nvPr>
            <p:ph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Dove vengono usati? Alcuni esempi: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database bancari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database delle borse di scambio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database delle finanziarie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database forensi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alcuni database scientifici.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L'elenco è solamente esemplificativo per dare consapevolezza che troviamo impiegate queste tecnologie delle blockchain anche in servizi </a:t>
            </a:r>
            <a:r>
              <a:rPr b="0" i="1" lang="it-IT" sz="1800" spc="-1" strike="noStrike">
                <a:solidFill>
                  <a:srgbClr val="000000"/>
                </a:solidFill>
                <a:latin typeface="Montserrat"/>
              </a:rPr>
              <a:t>ordinari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13" name=""/>
          <p:cNvSpPr txBox="1"/>
          <p:nvPr/>
        </p:nvSpPr>
        <p:spPr>
          <a:xfrm>
            <a:off x="370296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laceHolder 1"/>
          <p:cNvSpPr>
            <a:spLocks noGrp="1"/>
          </p:cNvSpPr>
          <p:nvPr>
            <p:ph type="title"/>
          </p:nvPr>
        </p:nvSpPr>
        <p:spPr>
          <a:xfrm>
            <a:off x="246240" y="1139040"/>
            <a:ext cx="3533400" cy="70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800" spc="-1" strike="noStrike">
                <a:solidFill>
                  <a:srgbClr val="000000"/>
                </a:solidFill>
                <a:latin typeface="Montserrat Black"/>
              </a:rPr>
              <a:t>Limiti e Difficoltà</a:t>
            </a:r>
            <a:endParaRPr b="0" lang="en-US" sz="280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PlaceHolder 1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Limiti e Difficoltà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16" name="PlaceHolder 2"/>
          <p:cNvSpPr>
            <a:spLocks noGrp="1"/>
          </p:cNvSpPr>
          <p:nvPr>
            <p:ph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Prima abbiamo visto gli aspetti affascinanti di queste tecnologie, ma abbiamo fatto anche qualche insinuazione circa limiti e difficoltà.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Per riflettere: se ci sono tutti i benefici prima narrati, come mai non c'è un uso diffuso e capillare?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Vediamo le principali criticità che affliggono queste tecnologie: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17" name=""/>
          <p:cNvSpPr txBox="1"/>
          <p:nvPr/>
        </p:nvSpPr>
        <p:spPr>
          <a:xfrm>
            <a:off x="370296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PlaceHolder 1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Limiti e Difficoltà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19" name="PlaceHolder 2"/>
          <p:cNvSpPr>
            <a:spLocks noGrp="1"/>
          </p:cNvSpPr>
          <p:nvPr>
            <p:ph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9000"/>
          </a:bodyPr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Lentezza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già esposto l'applicazione di queste tecnologie rende lento il sistema a tal punto che non è adatto ad impieghi diffusi e capillari come, ad esempio, il denaro elettronico;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Calcolo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queste tecnologie sono molto esose in termini di calcolo. L'avanzamento delle capacità dei microprocessori non compensa la grande richiesta di calcolo fino a rendere insignificanti i ritardi introdotti;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Energivoro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la richiesta di molto calcolo, RAM, spostamenti dei dati significa corrente. Allo stato attuale queste tecnologie consumano tanta corrente e messe in rete nella loro fisionomia completa diventano tra i primi consumatori mondiali di corrente elettrica;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20" name=""/>
          <p:cNvSpPr txBox="1"/>
          <p:nvPr/>
        </p:nvSpPr>
        <p:spPr>
          <a:xfrm>
            <a:off x="370296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PlaceHolder 1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Limiti e Difficoltà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22" name="PlaceHolder 2"/>
          <p:cNvSpPr>
            <a:spLocks noGrp="1"/>
          </p:cNvSpPr>
          <p:nvPr>
            <p:ph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AutoNum type="arabicParenR" startAt="4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Grandi quantità di dati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la duplicazione delle informazione, la costante aggiunta di metadati, ecc... da, come risultato finito, un'enorme quantità di informazione. I dispositivi di memoria di massa sono diventati molto capienti ed i costi si sono contratti. Resta il problema della dimensione totale (da moltiplicare per tutti i casi d'uso) e il problema della conservazione a lungo temine di tutti i dati;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AutoNum type="arabicParenR"/>
            </a:pPr>
            <a:r>
              <a:rPr b="1" lang="it-IT" sz="1800" spc="-1" strike="noStrike">
                <a:solidFill>
                  <a:srgbClr val="000000"/>
                </a:solidFill>
                <a:latin typeface="Montserrat"/>
              </a:rPr>
              <a:t>Grande traffico di rete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: direttamente connesso al punto precedente è l'enorme quantità di traffico che viene generato sulla rete. Questo significa un problema di saturazione della capacità di rete ed un progressivo rallentamento della ricezione dei dati.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23" name=""/>
          <p:cNvSpPr txBox="1"/>
          <p:nvPr/>
        </p:nvSpPr>
        <p:spPr>
          <a:xfrm>
            <a:off x="370296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PlaceHolder 1"/>
          <p:cNvSpPr>
            <a:spLocks noGrp="1"/>
          </p:cNvSpPr>
          <p:nvPr>
            <p:ph type="title"/>
          </p:nvPr>
        </p:nvSpPr>
        <p:spPr>
          <a:xfrm>
            <a:off x="246240" y="1139040"/>
            <a:ext cx="3533400" cy="70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800" spc="-1" strike="noStrike">
                <a:solidFill>
                  <a:srgbClr val="000000"/>
                </a:solidFill>
                <a:latin typeface="Montserrat Black"/>
              </a:rPr>
              <a:t>Conclusione</a:t>
            </a:r>
            <a:endParaRPr b="0" lang="en-US" sz="280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PlaceHolder 1"/>
          <p:cNvSpPr>
            <a:spLocks noGrp="1"/>
          </p:cNvSpPr>
          <p:nvPr>
            <p:ph/>
          </p:nvPr>
        </p:nvSpPr>
        <p:spPr>
          <a:xfrm>
            <a:off x="3809520" y="1547640"/>
            <a:ext cx="583848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9000"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Nella 1° lezione abbiamo visto cosa sono le blockchain.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Nella 2° lezione abbiamo visto cosa sono le 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criptomonete.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Nella 3° lezione abbiamo visto le reti ad alta sicurezza.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Le blockchain sono un insieme di tecnologie che 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possiamo trovare impiegate in altri settori come nel 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caso delle reti sicure.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Una delle tecnologie impiegate sono i database.</a:t>
            </a:r>
            <a:br>
              <a:rPr sz="1800"/>
            </a:b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A differenza di quelli di pubblico dominio i database 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delle blockchain sono </a:t>
            </a:r>
            <a:r>
              <a:rPr b="0" i="1" lang="it-IT" sz="1800" spc="-1" strike="noStrike">
                <a:solidFill>
                  <a:srgbClr val="000000"/>
                </a:solidFill>
                <a:latin typeface="Montserrat"/>
              </a:rPr>
              <a:t>particolari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Vediamo cosa hanno di particolare e unico e se 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possiamo impiegarlo anche fuori delle blockchain.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64" name=""/>
          <p:cNvSpPr txBox="1"/>
          <p:nvPr/>
        </p:nvSpPr>
        <p:spPr>
          <a:xfrm>
            <a:off x="370152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</a:t>
            </a:r>
            <a:r>
              <a:rPr b="0" lang="it-IT" sz="1490" spc="-1" strike="noStrike">
                <a:latin typeface="Montserrat SemiBold"/>
              </a:rPr>
              <a:t>speci</a:t>
            </a:r>
            <a:r>
              <a:rPr b="0" lang="it-IT" sz="1490" spc="-1" strike="noStrike">
                <a:latin typeface="Montserrat SemiBold"/>
              </a:rPr>
              <a:t>ali e </a:t>
            </a:r>
            <a:r>
              <a:rPr b="0" lang="it-IT" sz="1490" spc="-1" strike="noStrike">
                <a:latin typeface="Montserrat SemiBold"/>
              </a:rPr>
              <a:t>di </a:t>
            </a:r>
            <a:r>
              <a:rPr b="0" lang="it-IT" sz="1490" spc="-1" strike="noStrike">
                <a:latin typeface="Montserrat SemiBold"/>
              </a:rPr>
              <a:t>Sicur</a:t>
            </a:r>
            <a:r>
              <a:rPr b="0" lang="it-IT" sz="1490" spc="-1" strike="noStrike">
                <a:latin typeface="Montserrat SemiBold"/>
              </a:rPr>
              <a:t>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PlaceHolder 1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Conclusione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26" name="PlaceHolder 2"/>
          <p:cNvSpPr>
            <a:spLocks noGrp="1"/>
          </p:cNvSpPr>
          <p:nvPr>
            <p:ph/>
          </p:nvPr>
        </p:nvSpPr>
        <p:spPr>
          <a:xfrm>
            <a:off x="3809520" y="1152000"/>
            <a:ext cx="607176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 database li usiamo tutti quotidianamente, ma non né abbiamo consapevolezza.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Anche l'uso della rete non ci restituisce una consapevolezza del livello di saturazione della sua capacità.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Pertanto questa lezione porta un sapore dominante di teoria perché ha esposto elementi che non restituiscono subito una percezione consapevole.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Quanto abbiamo visto in questa lezione racconta di una tecnologia molto potente, che offre altissimi livelli di sicurezza e molti casi d'uso possono essere interessati a impiegarla.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27" name=""/>
          <p:cNvSpPr txBox="1"/>
          <p:nvPr/>
        </p:nvSpPr>
        <p:spPr>
          <a:xfrm>
            <a:off x="370296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PlaceHolder 1"/>
          <p:cNvSpPr>
            <a:spLocks noGrp="1"/>
          </p:cNvSpPr>
          <p:nvPr>
            <p:ph type="title"/>
          </p:nvPr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Conclusione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29" name="PlaceHolder 2"/>
          <p:cNvSpPr>
            <a:spLocks noGrp="1"/>
          </p:cNvSpPr>
          <p:nvPr>
            <p:ph/>
          </p:nvPr>
        </p:nvSpPr>
        <p:spPr>
          <a:xfrm>
            <a:off x="3809520" y="1440000"/>
            <a:ext cx="6071760" cy="367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Dall'altra parte ha delle limitazioni molto importanti per essere impiegata in modo diffuso e capillare.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Ultimo, ma non ultimo, consuma grandi quantità di corrente.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Nella prossima lezione vedremo gli impieghi delle blockchain.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530" name=""/>
          <p:cNvSpPr txBox="1"/>
          <p:nvPr/>
        </p:nvSpPr>
        <p:spPr>
          <a:xfrm>
            <a:off x="370296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PlaceHolder 1"/>
          <p:cNvSpPr>
            <a:spLocks noGrp="1"/>
          </p:cNvSpPr>
          <p:nvPr>
            <p:ph type="title"/>
          </p:nvPr>
        </p:nvSpPr>
        <p:spPr>
          <a:xfrm>
            <a:off x="3780000" y="1368000"/>
            <a:ext cx="6048000" cy="1315800"/>
          </a:xfrm>
          <a:prstGeom prst="rect">
            <a:avLst/>
          </a:prstGeom>
          <a:noFill/>
          <a:ln w="76320">
            <a:solidFill>
              <a:srgbClr val="000000"/>
            </a:solidFill>
            <a:round/>
          </a:ln>
        </p:spPr>
        <p:txBody>
          <a:bodyPr lIns="38160" rIns="38160" tIns="38160" bIns="38160" anchor="ctr">
            <a:noAutofit/>
          </a:bodyPr>
          <a:p>
            <a:pPr algn="ctr">
              <a:buNone/>
            </a:pPr>
            <a:r>
              <a:rPr b="1" lang="it-IT" sz="8000" spc="-1" strike="noStrike">
                <a:solidFill>
                  <a:srgbClr val="000000"/>
                </a:solidFill>
                <a:latin typeface="Montserrat"/>
              </a:rPr>
              <a:t>Domande?</a:t>
            </a:r>
            <a:endParaRPr b="1" lang="it-IT" sz="8000" spc="-1" strike="noStrike">
              <a:solidFill>
                <a:srgbClr val="000000"/>
              </a:solidFill>
              <a:latin typeface="Montserrat"/>
            </a:endParaRPr>
          </a:p>
        </p:txBody>
      </p:sp>
      <p:pic>
        <p:nvPicPr>
          <p:cNvPr id="532" name="" descr=""/>
          <p:cNvPicPr/>
          <p:nvPr/>
        </p:nvPicPr>
        <p:blipFill>
          <a:blip r:embed="rId1"/>
          <a:stretch/>
        </p:blipFill>
        <p:spPr>
          <a:xfrm>
            <a:off x="-133560" y="360"/>
            <a:ext cx="3690000" cy="5720400"/>
          </a:xfrm>
          <a:prstGeom prst="rect">
            <a:avLst/>
          </a:prstGeom>
          <a:ln w="0">
            <a:noFill/>
          </a:ln>
        </p:spPr>
      </p:pic>
      <p:sp>
        <p:nvSpPr>
          <p:cNvPr id="533" name="PlaceHolder 2"/>
          <p:cNvSpPr>
            <a:spLocks noGrp="1"/>
          </p:cNvSpPr>
          <p:nvPr>
            <p:ph type="title"/>
          </p:nvPr>
        </p:nvSpPr>
        <p:spPr>
          <a:xfrm rot="10800000">
            <a:off x="3742560" y="2680920"/>
            <a:ext cx="6123600" cy="155916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1" lang="it-IT" sz="8000" spc="-1" strike="noStrike">
                <a:solidFill>
                  <a:srgbClr val="ffffff"/>
                </a:solidFill>
                <a:latin typeface="Montserrat"/>
              </a:rPr>
              <a:t>Questions?</a:t>
            </a:r>
            <a:endParaRPr b="1" lang="it-IT" sz="8000" spc="-1" strike="noStrike">
              <a:solidFill>
                <a:srgbClr val="000000"/>
              </a:solidFill>
              <a:latin typeface="Montserrat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Title 1"/>
          <p:cNvSpPr/>
          <p:nvPr/>
        </p:nvSpPr>
        <p:spPr>
          <a:xfrm>
            <a:off x="3564000" y="1184040"/>
            <a:ext cx="6084000" cy="107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it-IT" sz="4400" spc="299" strike="noStrike">
                <a:solidFill>
                  <a:srgbClr val="000000"/>
                </a:solidFill>
                <a:latin typeface="Poppins"/>
                <a:ea typeface="Roboto Medium"/>
              </a:rPr>
              <a:t>Blockchain</a:t>
            </a:r>
            <a:endParaRPr b="1" lang="it-IT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5" name="Rectangle 2"/>
          <p:cNvSpPr/>
          <p:nvPr/>
        </p:nvSpPr>
        <p:spPr>
          <a:xfrm>
            <a:off x="3637800" y="4932000"/>
            <a:ext cx="19278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it-IT" sz="1800" spc="-1" strike="noStrike">
                <a:solidFill>
                  <a:srgbClr val="ffff00"/>
                </a:solidFill>
                <a:latin typeface="Roboto"/>
                <a:ea typeface="Roboto"/>
              </a:rPr>
              <a:t>Roma 3/8/2023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536" name="Title 6"/>
          <p:cNvSpPr/>
          <p:nvPr/>
        </p:nvSpPr>
        <p:spPr>
          <a:xfrm>
            <a:off x="3564720" y="644040"/>
            <a:ext cx="4991040" cy="59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it-IT" sz="3200" spc="-1" strike="noStrike">
                <a:solidFill>
                  <a:srgbClr val="ffffff"/>
                </a:solidFill>
                <a:latin typeface="Poppins"/>
                <a:ea typeface="Roboto Medium"/>
              </a:rPr>
              <a:t>Informatica</a:t>
            </a:r>
            <a:endParaRPr b="0" lang="it-IT" sz="3200" spc="-1" strike="noStrike">
              <a:latin typeface="Arial"/>
            </a:endParaRPr>
          </a:p>
        </p:txBody>
      </p:sp>
      <p:sp>
        <p:nvSpPr>
          <p:cNvPr id="537" name="Title 2_ 2"/>
          <p:cNvSpPr/>
          <p:nvPr/>
        </p:nvSpPr>
        <p:spPr>
          <a:xfrm>
            <a:off x="3564720" y="2262960"/>
            <a:ext cx="3779280" cy="2489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it-IT" sz="3200" spc="-1" strike="noStrike">
                <a:solidFill>
                  <a:srgbClr val="ffffff"/>
                </a:solidFill>
                <a:latin typeface="Poppins"/>
                <a:ea typeface="Roboto Medium"/>
              </a:rPr>
              <a:t>DB speciali </a:t>
            </a:r>
            <a:br>
              <a:rPr sz="3200"/>
            </a:br>
            <a:r>
              <a:rPr b="1" lang="it-IT" sz="3200" spc="-1" strike="noStrike">
                <a:solidFill>
                  <a:srgbClr val="ffffff"/>
                </a:solidFill>
                <a:latin typeface="Poppins"/>
                <a:ea typeface="Roboto Medium"/>
              </a:rPr>
              <a:t>e di sciurezza</a:t>
            </a:r>
            <a:endParaRPr b="0" lang="it-IT" sz="3200" spc="-1" strike="noStrike">
              <a:latin typeface="Arial"/>
            </a:endParaRPr>
          </a:p>
        </p:txBody>
      </p:sp>
      <p:sp>
        <p:nvSpPr>
          <p:cNvPr id="538" name="Rectangle 8_ 2"/>
          <p:cNvSpPr/>
          <p:nvPr/>
        </p:nvSpPr>
        <p:spPr>
          <a:xfrm>
            <a:off x="3564720" y="60480"/>
            <a:ext cx="21898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Roboto"/>
                <a:ea typeface="Roboto"/>
              </a:rPr>
              <a:t>Stefano Bortolato</a:t>
            </a:r>
            <a:endParaRPr b="0" lang="it-IT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9" name="" descr=""/>
          <p:cNvPicPr/>
          <p:nvPr/>
        </p:nvPicPr>
        <p:blipFill>
          <a:blip r:embed="rId1"/>
          <a:stretch/>
        </p:blipFill>
        <p:spPr>
          <a:xfrm>
            <a:off x="7488720" y="4151520"/>
            <a:ext cx="999000" cy="1190520"/>
          </a:xfrm>
          <a:prstGeom prst="rect">
            <a:avLst/>
          </a:prstGeom>
          <a:ln w="0">
            <a:noFill/>
          </a:ln>
        </p:spPr>
      </p:pic>
      <p:sp>
        <p:nvSpPr>
          <p:cNvPr id="540" name="Title 7"/>
          <p:cNvSpPr/>
          <p:nvPr/>
        </p:nvSpPr>
        <p:spPr>
          <a:xfrm>
            <a:off x="8703000" y="2441160"/>
            <a:ext cx="792000" cy="107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it-IT" sz="11620" spc="299" strike="noStrike">
                <a:solidFill>
                  <a:srgbClr val="000000"/>
                </a:solidFill>
                <a:latin typeface="Poppins"/>
                <a:ea typeface="Roboto Medium"/>
              </a:rPr>
              <a:t>4</a:t>
            </a:r>
            <a:endParaRPr b="1" lang="it-IT" sz="1162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1" name=""/>
          <p:cNvSpPr txBox="1"/>
          <p:nvPr/>
        </p:nvSpPr>
        <p:spPr>
          <a:xfrm>
            <a:off x="8568000" y="500040"/>
            <a:ext cx="860400" cy="30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00" spc="-1" strike="noStrike">
                <a:latin typeface="Montserrat"/>
              </a:rPr>
              <a:t>dsb005</a:t>
            </a:r>
            <a:endParaRPr b="0" lang="it-IT" sz="1400" spc="-1" strike="noStrike">
              <a:latin typeface="Arial"/>
            </a:endParaRPr>
          </a:p>
        </p:txBody>
      </p:sp>
      <p:pic>
        <p:nvPicPr>
          <p:cNvPr id="542" name="" descr=""/>
          <p:cNvPicPr/>
          <p:nvPr/>
        </p:nvPicPr>
        <p:blipFill>
          <a:blip r:embed="rId2"/>
          <a:stretch/>
        </p:blipFill>
        <p:spPr>
          <a:xfrm>
            <a:off x="0" y="0"/>
            <a:ext cx="3553200" cy="5669640"/>
          </a:xfrm>
          <a:prstGeom prst="rect">
            <a:avLst/>
          </a:prstGeom>
          <a:ln w="0">
            <a:noFill/>
          </a:ln>
        </p:spPr>
      </p:pic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"/>
          <p:cNvSpPr/>
          <p:nvPr/>
        </p:nvSpPr>
        <p:spPr>
          <a:xfrm>
            <a:off x="144000" y="144000"/>
            <a:ext cx="9792000" cy="540000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PlaceHolder 1"/>
          <p:cNvSpPr>
            <a:spLocks noGrp="1"/>
          </p:cNvSpPr>
          <p:nvPr>
            <p:ph type="title"/>
          </p:nvPr>
        </p:nvSpPr>
        <p:spPr>
          <a:xfrm>
            <a:off x="246240" y="839880"/>
            <a:ext cx="3533400" cy="129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800" spc="-1" strike="noStrike">
                <a:solidFill>
                  <a:srgbClr val="000000"/>
                </a:solidFill>
                <a:latin typeface="Montserrat Black"/>
              </a:rPr>
              <a:t>Utilità del database nelle blockchain</a:t>
            </a:r>
            <a:endParaRPr b="0" lang="en-US" sz="280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PlaceHolder 1"/>
          <p:cNvSpPr>
            <a:spLocks noGrp="1"/>
          </p:cNvSpPr>
          <p:nvPr>
            <p:ph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Le tecnologie delle blockchain necessitano di tener traccia di tutte le operazioni.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Tutte queste informazioni vengono scritte in un database.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Questa soluzione permette uno stoccaggio efficiente delle informazioni e un reperimento delle stesse in modo molto efficace.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67" name=""/>
          <p:cNvSpPr txBox="1"/>
          <p:nvPr/>
        </p:nvSpPr>
        <p:spPr>
          <a:xfrm>
            <a:off x="370188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Questa soluzione è adottata da diverse applicazione, ma le blockchain hanno aggiunto dei particolari innovativi: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il database è distribuito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 database sono reciprocamente trustati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 marL="432000" indent="-324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le scritture sono firmate.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vediamo cosa significano queste specificità partendo da una panoramica che ci permetta di capire l'innovazione nel suo complesso.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69" name=""/>
          <p:cNvSpPr txBox="1"/>
          <p:nvPr/>
        </p:nvSpPr>
        <p:spPr>
          <a:xfrm>
            <a:off x="370188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title"/>
          </p:nvPr>
        </p:nvSpPr>
        <p:spPr>
          <a:xfrm>
            <a:off x="456840" y="1078920"/>
            <a:ext cx="38829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1" lang="it-IT" sz="2800" spc="-1" strike="noStrike">
                <a:solidFill>
                  <a:srgbClr val="000000"/>
                </a:solidFill>
                <a:latin typeface="Montserrat Black"/>
              </a:rPr>
              <a:t>Panoramica</a:t>
            </a:r>
            <a:endParaRPr b="0" lang="en-US" sz="2800" spc="-1" strike="noStrike">
              <a:solidFill>
                <a:srgbClr val="000000"/>
              </a:solidFill>
              <a:latin typeface="Lora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PlaceHolder 1"/>
          <p:cNvSpPr>
            <a:spLocks noGrp="1"/>
          </p:cNvSpPr>
          <p:nvPr>
            <p:ph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9000"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Immaginiamo che in una blockchain viene, a un certo punto, assegnato 1 criptovaluta al signor Mario Rossi.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L'operazione viene scritta nel database del nodo dove avviene l'assegnazione. L'informazione, successivamente, viene propagata a tutti i database dei nodi della rete della blockchain. Ogni singola scrittura viene </a:t>
            </a:r>
            <a:r>
              <a:rPr b="0" i="1" lang="it-IT" sz="1800" spc="-1" strike="noStrike">
                <a:solidFill>
                  <a:srgbClr val="000000"/>
                </a:solidFill>
                <a:latin typeface="Montserrat"/>
              </a:rPr>
              <a:t>firmata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 in modo che sia unica e verificata.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Immaginiamo ora che un ladro provi ad assegnare a se stesso la criptovaluta data al signor Mari Rossi. Il ladro è un esperto informatico che conosce molto bene il funzionamento delle blockchain e pensa di poter assegnare a se stesso la criptovaluta semplicemente scrivendo nel database il suo nome al posto di quello di Mario Rossi.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72" name=""/>
          <p:cNvSpPr txBox="1"/>
          <p:nvPr/>
        </p:nvSpPr>
        <p:spPr>
          <a:xfrm>
            <a:off x="370188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  <p:sp>
        <p:nvSpPr>
          <p:cNvPr id="473" name=""/>
          <p:cNvSpPr txBox="1"/>
          <p:nvPr/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Panoramica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PlaceHolder 1"/>
          <p:cNvSpPr>
            <a:spLocks noGrp="1"/>
          </p:cNvSpPr>
          <p:nvPr>
            <p:ph/>
          </p:nvPr>
        </p:nvSpPr>
        <p:spPr>
          <a:xfrm>
            <a:off x="3809520" y="1547640"/>
            <a:ext cx="6071760" cy="3147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7000"/>
          </a:bodyPr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In primo luogo intervine la firma della scrittura nel database: sarà subito evidente (ai computer) che la scrittura è stata manomessa.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In secondo luogo intervengono le copie negli altri database presenti nei vari nodi della blockchain che diranno che è falsa la scrittura manomessa e diranno che il proprietario di quella criptovaluta è il signor Mario Rossi.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  <a:p>
            <a:pPr>
              <a:lnSpc>
                <a:spcPct val="90000"/>
              </a:lnSpc>
              <a:spcBef>
                <a:spcPts val="901"/>
              </a:spcBef>
              <a:buNone/>
            </a:pP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In fine (in realtà è il primissimo passo) per poter accedere, scrive, leggere, modificare bisogna avere un "trust", ovvero un </a:t>
            </a:r>
            <a:r>
              <a:rPr b="0" i="1" lang="it-IT" sz="1800" spc="-1" strike="noStrike">
                <a:solidFill>
                  <a:srgbClr val="000000"/>
                </a:solidFill>
                <a:latin typeface="Montserrat"/>
              </a:rPr>
              <a:t>accreditamento di fiducia</a:t>
            </a:r>
            <a:r>
              <a:rPr b="0" lang="it-IT" sz="1800" spc="-1" strike="noStrike">
                <a:solidFill>
                  <a:srgbClr val="000000"/>
                </a:solidFill>
                <a:latin typeface="Montserrat"/>
              </a:rPr>
              <a:t> presso tutti i nodi della blockchain.</a:t>
            </a:r>
            <a:endParaRPr b="0" lang="it-IT" sz="1800" spc="-1" strike="noStrike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75" name=""/>
          <p:cNvSpPr txBox="1"/>
          <p:nvPr/>
        </p:nvSpPr>
        <p:spPr>
          <a:xfrm>
            <a:off x="3701880" y="59400"/>
            <a:ext cx="4464360" cy="32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it-IT" sz="1490" spc="-1" strike="noStrike">
                <a:latin typeface="Montserrat SemiBold"/>
              </a:rPr>
              <a:t>DB speciali e di Sicurezza</a:t>
            </a:r>
            <a:endParaRPr b="0" lang="it-IT" sz="1490" spc="-1" strike="noStrike">
              <a:latin typeface="Arial"/>
            </a:endParaRPr>
          </a:p>
        </p:txBody>
      </p:sp>
      <p:sp>
        <p:nvSpPr>
          <p:cNvPr id="476" name=""/>
          <p:cNvSpPr txBox="1"/>
          <p:nvPr/>
        </p:nvSpPr>
        <p:spPr>
          <a:xfrm>
            <a:off x="3809520" y="575640"/>
            <a:ext cx="6071760" cy="68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it-IT" sz="2200" spc="-1" strike="noStrike">
                <a:solidFill>
                  <a:srgbClr val="000000"/>
                </a:solidFill>
                <a:latin typeface="Montserrat"/>
              </a:rPr>
              <a:t>Panoramica</a:t>
            </a:r>
            <a:endParaRPr b="1" lang="it-IT" sz="2200" spc="-1" strike="noStrike">
              <a:solidFill>
                <a:srgbClr val="000000"/>
              </a:solidFill>
              <a:latin typeface="Montserrat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4879</TotalTime>
  <Application>LibreOffice/7.3.7.2$Linux_X86_64 LibreOffice_project/30$Build-2</Application>
  <AppVersion>15.0000</AppVersion>
  <Company>Slidehood.com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2017-08-02T20:41:11Z</dcterms:created>
  <dc:creator>Slidehood.com</dc:creator>
  <dc:description>DB speciali e di sciurezza (nazionali, bancari, fatture anti ransmoware)</dc:description>
  <cp:keywords>blockchain criptomonete criptovalute</cp:keywords>
  <dc:language>it-IT</dc:language>
  <cp:lastModifiedBy/>
  <cp:lastPrinted>2023-06-22T21:31:35Z</cp:lastPrinted>
  <dcterms:modified xsi:type="dcterms:W3CDTF">2023-08-05T12:13:14Z</dcterms:modified>
  <cp:revision>517</cp:revision>
  <dc:subject>Informatica</dc:subject>
  <dc:title>Blockchain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rollato da">
    <vt:lpwstr>Widescreen</vt:lpwstr>
  </property>
  <property fmtid="{D5CDD505-2E9C-101B-9397-08002B2CF9AE}" pid="3" name="HiddenSlides">
    <vt:r8>0</vt:r8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r8>0</vt:r8>
  </property>
  <property fmtid="{D5CDD505-2E9C-101B-9397-08002B2CF9AE}" pid="7" name="Notes">
    <vt:r8>0</vt:r8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r8>15</vt:r8>
  </property>
</Properties>
</file>