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_rels/presentation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70.xml.rels" ContentType="application/vnd.openxmlformats-package.relationships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media/image49.jpeg" ContentType="image/jpeg"/>
  <Override PartName="/ppt/media/image28.png" ContentType="image/png"/>
  <Override PartName="/ppt/media/image44.png" ContentType="image/png"/>
  <Override PartName="/ppt/media/image13.jpeg" ContentType="image/jpeg"/>
  <Override PartName="/ppt/media/image34.png" ContentType="image/png"/>
  <Override PartName="/ppt/media/image16.png" ContentType="image/png"/>
  <Override PartName="/ppt/media/image7.jpeg" ContentType="image/jpeg"/>
  <Override PartName="/ppt/media/image4.png" ContentType="image/png"/>
  <Override PartName="/ppt/media/image27.png" ContentType="image/png"/>
  <Override PartName="/ppt/media/image33.png" ContentType="image/png"/>
  <Override PartName="/ppt/media/image3.png" ContentType="image/png"/>
  <Override PartName="/ppt/media/image15.png" ContentType="image/png"/>
  <Override PartName="/ppt/media/image20.png" ContentType="image/png"/>
  <Override PartName="/ppt/media/image57.png" ContentType="image/png"/>
  <Override PartName="/ppt/media/image14.png" ContentType="image/png"/>
  <Override PartName="/ppt/media/image25.png" ContentType="image/png"/>
  <Override PartName="/ppt/media/image26.jpeg" ContentType="image/jpeg"/>
  <Override PartName="/ppt/media/image42.png" ContentType="image/png"/>
  <Override PartName="/ppt/media/image22.png" ContentType="image/png"/>
  <Override PartName="/ppt/media/image23.png" ContentType="image/png"/>
  <Override PartName="/ppt/media/image60.png" ContentType="image/png"/>
  <Override PartName="/ppt/media/image58.png" ContentType="image/png"/>
  <Override PartName="/ppt/media/image21.png" ContentType="image/png"/>
  <Override PartName="/ppt/media/image19.png" ContentType="image/png"/>
  <Override PartName="/ppt/media/image61.png" ContentType="image/png"/>
  <Override PartName="/ppt/media/image24.png" ContentType="image/png"/>
  <Override PartName="/ppt/media/image2.jpeg" ContentType="image/jpeg"/>
  <Override PartName="/ppt/media/image31.png" ContentType="image/png"/>
  <Override PartName="/ppt/media/image17.png" ContentType="image/png"/>
  <Override PartName="/ppt/media/image5.png" ContentType="image/png"/>
  <Override PartName="/ppt/media/image35.png" ContentType="image/png"/>
  <Override PartName="/ppt/media/image10.png" ContentType="image/png"/>
  <Override PartName="/ppt/media/image47.png" ContentType="image/png"/>
  <Override PartName="/ppt/media/image29.png" ContentType="image/png"/>
  <Override PartName="/ppt/media/image11.png" ContentType="image/png"/>
  <Override PartName="/ppt/media/image48.png" ContentType="image/png"/>
  <Override PartName="/ppt/media/image9.jpeg" ContentType="image/jpeg"/>
  <Override PartName="/ppt/media/image36.png" ContentType="image/png"/>
  <Override PartName="/ppt/media/image59.jpeg" ContentType="image/jpeg"/>
  <Override PartName="/ppt/media/image18.png" ContentType="image/png"/>
  <Override PartName="/ppt/media/image6.png" ContentType="image/png"/>
  <Override PartName="/ppt/media/image8.png" ContentType="image/png"/>
  <Override PartName="/ppt/media/image38.png" ContentType="image/png"/>
  <Override PartName="/ppt/media/image12.png" ContentType="image/png"/>
  <Override PartName="/ppt/media/image30.jpeg" ContentType="image/jpeg"/>
  <Override PartName="/ppt/media/image32.png" ContentType="image/png"/>
  <Override PartName="/ppt/media/image37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3.png" ContentType="image/png"/>
  <Override PartName="/ppt/media/image45.png" ContentType="image/png"/>
  <Override PartName="/ppt/media/image46.png" ContentType="image/png"/>
  <Override PartName="/ppt/media/image50.png" ContentType="image/png"/>
  <Override PartName="/ppt/media/image51.png" ContentType="image/png"/>
  <Override PartName="/ppt/media/image1.png" ContentType="image/png"/>
  <Override PartName="/ppt/media/image52.jpeg" ContentType="image/jpeg"/>
  <Override PartName="/ppt/media/image53.png" ContentType="image/png"/>
  <Override PartName="/ppt/media/image54.png" ContentType="image/png"/>
  <Override PartName="/ppt/media/image55.png" ContentType="image/png"/>
  <Override PartName="/ppt/media/image56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4.xml.rels" ContentType="application/vnd.openxmlformats-package.relationships+xml"/>
  <Override PartName="/ppt/slides/_rels/slide47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41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0.xml.rels" ContentType="application/vnd.openxmlformats-package.relationships+xml"/>
  <Override PartName="/ppt/slides/_rels/slide10.xml.rels" ContentType="application/vnd.openxmlformats-package.relationships+xml"/>
  <Override PartName="/ppt/slides/_rels/slide32.xml.rels" ContentType="application/vnd.openxmlformats-package.relationships+xml"/>
  <Override PartName="/ppt/slides/_rels/slide16.xml.rels" ContentType="application/vnd.openxmlformats-package.relationships+xml"/>
  <Override PartName="/ppt/slides/_rels/slide25.xml.rels" ContentType="application/vnd.openxmlformats-package.relationships+xml"/>
  <Override PartName="/ppt/slides/_rels/slide46.xml.rels" ContentType="application/vnd.openxmlformats-package.relationships+xml"/>
  <Override PartName="/ppt/slides/_rels/slide30.xml.rels" ContentType="application/vnd.openxmlformats-package.relationships+xml"/>
  <Override PartName="/ppt/slides/_rels/slide45.xml.rels" ContentType="application/vnd.openxmlformats-package.relationships+xml"/>
  <Override PartName="/ppt/slides/_rels/slide14.xml.rels" ContentType="application/vnd.openxmlformats-package.relationships+xml"/>
  <Override PartName="/ppt/slides/_rels/slide29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15.xml.rels" ContentType="application/vnd.openxmlformats-package.relationships+xml"/>
  <Override PartName="/ppt/slides/_rels/slide31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28.xml.rels" ContentType="application/vnd.openxmlformats-package.relationships+xml"/>
  <Override PartName="/ppt/slides/_rels/slide44.xml.rels" ContentType="application/vnd.openxmlformats-package.relationships+xml"/>
  <Override PartName="/ppt/slides/_rels/slide2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8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43.xml.rels" ContentType="application/vnd.openxmlformats-package.relationships+xml"/>
  <Override PartName="/ppt/slides/_rels/slide2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34.xml" ContentType="application/vnd.openxmlformats-officedocument.presentationml.slide+xml"/>
  <Override PartName="/ppt/slides/slide4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47.xml" ContentType="application/vnd.openxmlformats-officedocument.presentationml.slide+xml"/>
  <Override PartName="/ppt/slides/slide9.xml" ContentType="application/vnd.openxmlformats-officedocument.presentationml.slide+xml"/>
  <Override PartName="/ppt/slides/slide44.xml" ContentType="application/vnd.openxmlformats-officedocument.presentationml.slide+xml"/>
  <Override PartName="/ppt/slides/slide4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43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2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<Relationship Id="rId45" Type="http://schemas.openxmlformats.org/officeDocument/2006/relationships/slide" Target="slides/slide37.xml"/><Relationship Id="rId46" Type="http://schemas.openxmlformats.org/officeDocument/2006/relationships/slide" Target="slides/slide38.xml"/><Relationship Id="rId47" Type="http://schemas.openxmlformats.org/officeDocument/2006/relationships/slide" Target="slides/slide39.xml"/><Relationship Id="rId48" Type="http://schemas.openxmlformats.org/officeDocument/2006/relationships/slide" Target="slides/slide40.xml"/><Relationship Id="rId49" Type="http://schemas.openxmlformats.org/officeDocument/2006/relationships/slide" Target="slides/slide41.xml"/><Relationship Id="rId50" Type="http://schemas.openxmlformats.org/officeDocument/2006/relationships/slide" Target="slides/slide42.xml"/><Relationship Id="rId51" Type="http://schemas.openxmlformats.org/officeDocument/2006/relationships/slide" Target="slides/slide43.xml"/><Relationship Id="rId52" Type="http://schemas.openxmlformats.org/officeDocument/2006/relationships/slide" Target="slides/slide44.xml"/><Relationship Id="rId53" Type="http://schemas.openxmlformats.org/officeDocument/2006/relationships/slide" Target="slides/slide45.xml"/><Relationship Id="rId54" Type="http://schemas.openxmlformats.org/officeDocument/2006/relationships/slide" Target="slides/slide46.xml"/><Relationship Id="rId55" Type="http://schemas.openxmlformats.org/officeDocument/2006/relationships/slide" Target="slides/slide47.xml"/><Relationship Id="rId5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8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19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FC1A389-B2D9-4E09-A3A5-FC4C6424F93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44F9044-160A-42E7-8350-D61AD2070AC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7BA6812-3CDD-4D59-9B38-0C10C95F467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7781250-598B-42F0-B0DB-3D800038E6E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EC66034-3C69-4CD4-9945-9893DD64C03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6F1A036-0ED8-45C6-BB77-EFD25994B2A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DEF6936-302D-4A65-863B-37261CF13CF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8462B45-4035-42DB-AE2A-7E864B409C2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8760DF1-E190-40A5-97E6-3AF1639E676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A6669CB-A674-4E6B-9B20-C6E77A0996C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77DE426-51FD-48F8-97F6-FF14DE007C7B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B27AB26-82B7-45FC-A95A-6C434DD897D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0289A05-CC38-41FC-BA19-459F2AB1C02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21E6591-C112-4B1F-90EE-A6F41D0EE63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292B3C2-A06C-487A-9CAB-E6A6E0938E9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85182E5-2872-4DA9-BCB4-6D96FFAC3C0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FC8115D-6288-49B9-AEA7-7C3C024E475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7D2F2C3-DF55-4137-9861-A39BE74D42E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57290CE-2782-49E3-82D1-97C37C070AC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E2029FD-B286-455C-902A-DC7EC4BE3B0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9D0A5B5-1551-4E43-8EA3-E05CD8D33E0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76260A2-6408-4792-AC2A-662E7C1C772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1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DB3790F-E0EB-4ABE-AA86-89F65782970D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7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08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4C69464-A79C-4CEF-B072-E6FF643E6B3B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1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24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28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0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4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5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6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47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 type="subTitle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subTitle"/>
          </p:nvPr>
        </p:nvSpPr>
        <p:spPr>
          <a:xfrm>
            <a:off x="684000" y="622080"/>
            <a:ext cx="871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67" name="PlaceHolder 4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7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8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79" name="PlaceHolder 5"/>
          <p:cNvSpPr>
            <a:spLocks noGrp="1"/>
          </p:cNvSpPr>
          <p:nvPr>
            <p:ph/>
          </p:nvPr>
        </p:nvSpPr>
        <p:spPr>
          <a:xfrm>
            <a:off x="5148360" y="352476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/>
          </p:nvPr>
        </p:nvSpPr>
        <p:spPr>
          <a:xfrm>
            <a:off x="362988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3" name="PlaceHolder 4"/>
          <p:cNvSpPr>
            <a:spLocks noGrp="1"/>
          </p:cNvSpPr>
          <p:nvPr>
            <p:ph/>
          </p:nvPr>
        </p:nvSpPr>
        <p:spPr>
          <a:xfrm>
            <a:off x="6575400" y="183240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4" name="PlaceHolder 5"/>
          <p:cNvSpPr>
            <a:spLocks noGrp="1"/>
          </p:cNvSpPr>
          <p:nvPr>
            <p:ph/>
          </p:nvPr>
        </p:nvSpPr>
        <p:spPr>
          <a:xfrm>
            <a:off x="6840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5" name="PlaceHolder 6"/>
          <p:cNvSpPr>
            <a:spLocks noGrp="1"/>
          </p:cNvSpPr>
          <p:nvPr>
            <p:ph/>
          </p:nvPr>
        </p:nvSpPr>
        <p:spPr>
          <a:xfrm>
            <a:off x="362988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86" name="PlaceHolder 7"/>
          <p:cNvSpPr>
            <a:spLocks noGrp="1"/>
          </p:cNvSpPr>
          <p:nvPr>
            <p:ph/>
          </p:nvPr>
        </p:nvSpPr>
        <p:spPr>
          <a:xfrm>
            <a:off x="6575400" y="3524760"/>
            <a:ext cx="280512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1" lang="it-IT" sz="2400" spc="-1" strike="noStrike">
              <a:latin typeface="Montserrat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8400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148360" y="1832400"/>
            <a:ext cx="425124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84000" y="3524760"/>
            <a:ext cx="8712000" cy="1545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it-IT" sz="2400" spc="-1" strike="noStrike">
              <a:latin typeface="Montserra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body"/>
          </p:nvPr>
        </p:nvSpPr>
        <p:spPr>
          <a:xfrm>
            <a:off x="324360" y="540000"/>
            <a:ext cx="3995640" cy="23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9000"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Montserrat"/>
              </a:rPr>
              <a:t>Fai clic per modificare il formato del testo della struttura</a:t>
            </a:r>
            <a:endParaRPr b="0" lang="it-IT" sz="32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Montserrat"/>
              </a:rPr>
              <a:t>Secondo livello struttura</a:t>
            </a:r>
            <a:endParaRPr b="0" lang="it-IT" sz="28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6660000" y="2437560"/>
            <a:ext cx="2880000" cy="166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2400" spc="-1" strike="noStrike">
                <a:latin typeface="Montserrat"/>
              </a:rPr>
              <a:t>Fai </a:t>
            </a:r>
            <a:r>
              <a:rPr b="1" lang="it-IT" sz="2400" spc="-1" strike="noStrike">
                <a:latin typeface="Montserrat"/>
              </a:rPr>
              <a:t>clic </a:t>
            </a:r>
            <a:r>
              <a:rPr b="1" lang="it-IT" sz="2400" spc="-1" strike="noStrike">
                <a:latin typeface="Montserrat"/>
              </a:rPr>
              <a:t>per </a:t>
            </a:r>
            <a:r>
              <a:rPr b="1" lang="it-IT" sz="2400" spc="-1" strike="noStrike">
                <a:latin typeface="Montserrat"/>
              </a:rPr>
              <a:t>mo</a:t>
            </a:r>
            <a:r>
              <a:rPr b="1" lang="it-IT" sz="2400" spc="-1" strike="noStrike">
                <a:latin typeface="Montserrat"/>
              </a:rPr>
              <a:t>difi</a:t>
            </a:r>
            <a:r>
              <a:rPr b="1" lang="it-IT" sz="2400" spc="-1" strike="noStrike">
                <a:latin typeface="Montserrat"/>
              </a:rPr>
              <a:t>car</a:t>
            </a:r>
            <a:r>
              <a:rPr b="1" lang="it-IT" sz="2400" spc="-1" strike="noStrike">
                <a:latin typeface="Montserrat"/>
              </a:rPr>
              <a:t>e il </a:t>
            </a:r>
            <a:r>
              <a:rPr b="1" lang="it-IT" sz="2400" spc="-1" strike="noStrike">
                <a:latin typeface="Montserrat"/>
              </a:rPr>
              <a:t>for</a:t>
            </a:r>
            <a:r>
              <a:rPr b="1" lang="it-IT" sz="2400" spc="-1" strike="noStrike">
                <a:latin typeface="Montserrat"/>
              </a:rPr>
              <a:t>mat</a:t>
            </a:r>
            <a:r>
              <a:rPr b="1" lang="it-IT" sz="2400" spc="-1" strike="noStrike">
                <a:latin typeface="Montserrat"/>
              </a:rPr>
              <a:t>o </a:t>
            </a:r>
            <a:r>
              <a:rPr b="1" lang="it-IT" sz="2400" spc="-1" strike="noStrike">
                <a:latin typeface="Montserrat"/>
              </a:rPr>
              <a:t>del </a:t>
            </a:r>
            <a:r>
              <a:rPr b="1" lang="it-IT" sz="2400" spc="-1" strike="noStrike">
                <a:latin typeface="Montserrat"/>
              </a:rPr>
              <a:t>test</a:t>
            </a:r>
            <a:r>
              <a:rPr b="1" lang="it-IT" sz="2400" spc="-1" strike="noStrike">
                <a:latin typeface="Montserrat"/>
              </a:rPr>
              <a:t>o </a:t>
            </a:r>
            <a:r>
              <a:rPr b="1" lang="it-IT" sz="2400" spc="-1" strike="noStrike">
                <a:latin typeface="Montserrat"/>
              </a:rPr>
              <a:t>del </a:t>
            </a:r>
            <a:r>
              <a:rPr b="1" lang="it-IT" sz="2400" spc="-1" strike="noStrike">
                <a:latin typeface="Montserrat"/>
              </a:rPr>
              <a:t>titol</a:t>
            </a:r>
            <a:r>
              <a:rPr b="1" lang="it-IT" sz="2400" spc="-1" strike="noStrike">
                <a:latin typeface="Montserrat"/>
              </a:rPr>
              <a:t>o</a:t>
            </a:r>
            <a:endParaRPr b="1" lang="it-IT" sz="2400" spc="-1" strike="noStrike">
              <a:latin typeface="Montserra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374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Fai clic per modificare il formato del testo del titolo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938600"/>
            <a:ext cx="903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97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Montserrat"/>
              </a:rPr>
              <a:t>Fai clic per modificare il formato del testo della struttura</a:t>
            </a:r>
            <a:endParaRPr b="0" lang="it-IT" sz="22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200" spc="-1" strike="noStrike">
                <a:latin typeface="Montserrat"/>
              </a:rPr>
              <a:t>Secondo livello struttura</a:t>
            </a:r>
            <a:endParaRPr b="0" lang="it-IT" sz="22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Montserrat"/>
              </a:rPr>
              <a:t>Terzo livello struttura</a:t>
            </a:r>
            <a:endParaRPr b="0" lang="it-IT" sz="22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41" name=""/>
          <p:cNvSpPr txBox="1"/>
          <p:nvPr/>
        </p:nvSpPr>
        <p:spPr>
          <a:xfrm>
            <a:off x="180000" y="180000"/>
            <a:ext cx="3600000" cy="27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Montserrat"/>
              </a:rPr>
              <a:t>Sistema Paterno Cristiano</a:t>
            </a:r>
            <a:endParaRPr b="0" lang="it-IT" sz="1200" spc="-1" strike="noStrike">
              <a:latin typeface="Montserrat"/>
            </a:endParaRPr>
          </a:p>
        </p:txBody>
      </p:sp>
      <p:pic>
        <p:nvPicPr>
          <p:cNvPr id="42" name="" descr=""/>
          <p:cNvPicPr/>
          <p:nvPr/>
        </p:nvPicPr>
        <p:blipFill>
          <a:blip r:embed="rId3"/>
          <a:stretch/>
        </p:blipFill>
        <p:spPr>
          <a:xfrm>
            <a:off x="504720" y="1938600"/>
            <a:ext cx="9034560" cy="274140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6840000" cy="43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it-IT" sz="2400" spc="-1" strike="noStrike">
                <a:latin typeface="Montserrat"/>
              </a:rPr>
              <a:t>Fai clic per modificare il formato del testo del titolo</a:t>
            </a:r>
            <a:endParaRPr b="0" lang="it-IT" sz="2400" spc="-1" strike="noStrike">
              <a:latin typeface="Montserra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1620000" y="2766600"/>
            <a:ext cx="7920000" cy="19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3000"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Montserrat"/>
              </a:rPr>
              <a:t>Fai clic per modificare il formato del testo della struttura</a:t>
            </a:r>
            <a:endParaRPr b="0" lang="it-IT" sz="32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Montserrat"/>
              </a:rPr>
              <a:t>Secondo livello struttura</a:t>
            </a:r>
            <a:endParaRPr b="0" lang="it-IT" sz="28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81" name=""/>
          <p:cNvSpPr/>
          <p:nvPr/>
        </p:nvSpPr>
        <p:spPr>
          <a:xfrm>
            <a:off x="504000" y="1620000"/>
            <a:ext cx="720000" cy="3060000"/>
          </a:xfrm>
          <a:prstGeom prst="rect">
            <a:avLst/>
          </a:prstGeom>
          <a:solidFill>
            <a:srgbClr val="a1887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2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83" name=""/>
          <p:cNvSpPr txBox="1"/>
          <p:nvPr/>
        </p:nvSpPr>
        <p:spPr>
          <a:xfrm>
            <a:off x="180000" y="180000"/>
            <a:ext cx="3600000" cy="27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Montserrat"/>
              </a:rPr>
              <a:t>Sistema Paterno Cristiano</a:t>
            </a:r>
            <a:endParaRPr b="0" lang="it-IT" sz="1200" spc="-1" strike="noStrike">
              <a:latin typeface="Montserra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Fai clic per modificare il formato del testo del titolo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Fai clic per modificare il formato del testo della struttura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Secondo livello struttura</a:t>
            </a:r>
            <a:endParaRPr b="0" lang="it-IT" sz="24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dt" idx="1"/>
          </p:nvPr>
        </p:nvSpPr>
        <p:spPr>
          <a:xfrm>
            <a:off x="2520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it-IT" sz="1400" spc="-1" strike="noStrike">
                <a:latin typeface="Times New Roman"/>
              </a:defRPr>
            </a:lvl1pPr>
          </a:lstStyle>
          <a:p>
            <a:r>
              <a:rPr b="0" lang="it-IT" sz="1400" spc="-1" strike="noStrike">
                <a:latin typeface="Times New Roman"/>
              </a:rPr>
              <a:t>&lt;data/ora&gt;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ftr" idx="2"/>
          </p:nvPr>
        </p:nvSpPr>
        <p:spPr>
          <a:xfrm>
            <a:off x="4995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it-IT" sz="1400" spc="-1" strike="noStrike">
                <a:latin typeface="Times New Roman"/>
              </a:rPr>
              <a:t>&lt;piè di pagina&gt;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sldNum" idx="3"/>
          </p:nvPr>
        </p:nvSpPr>
        <p:spPr>
          <a:xfrm>
            <a:off x="8307360" y="5165280"/>
            <a:ext cx="1260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8E1AE815-FEDA-4D2E-8437-9C4768A2D2DD}" type="slidenum">
              <a:rPr b="0" lang="it-IT" sz="1400" spc="-1" strike="noStrike">
                <a:latin typeface="Times New Roman"/>
              </a:rPr>
              <a:t>&lt;numero&gt;</a:t>
            </a:fld>
            <a:endParaRPr b="0" lang="it-IT" sz="1400" spc="-1" strike="noStrike">
              <a:latin typeface="Times New Roman"/>
            </a:endParaRPr>
          </a:p>
        </p:txBody>
      </p:sp>
      <p:pic>
        <p:nvPicPr>
          <p:cNvPr id="125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126" name=""/>
          <p:cNvSpPr txBox="1"/>
          <p:nvPr/>
        </p:nvSpPr>
        <p:spPr>
          <a:xfrm>
            <a:off x="180000" y="180000"/>
            <a:ext cx="3600000" cy="27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Montserrat"/>
              </a:rPr>
              <a:t>Sistema Paterno Cristiano</a:t>
            </a:r>
            <a:endParaRPr b="0" lang="it-IT" sz="1200" spc="-1" strike="noStrike">
              <a:latin typeface="Montserrat"/>
            </a:endParaRPr>
          </a:p>
        </p:txBody>
      </p:sp>
      <p:sp>
        <p:nvSpPr>
          <p:cNvPr id="127" name=""/>
          <p:cNvSpPr txBox="1"/>
          <p:nvPr/>
        </p:nvSpPr>
        <p:spPr>
          <a:xfrm>
            <a:off x="8532000" y="5148000"/>
            <a:ext cx="1080000" cy="3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r">
              <a:buNone/>
            </a:pPr>
            <a:fld id="{EB62DA2D-81AC-4BAE-A836-B9360A20B5D6}" type="slidenum">
              <a:rPr b="0" lang="it-IT" sz="1200" spc="-1" strike="noStrike">
                <a:latin typeface="Montserrat"/>
              </a:rPr>
              <a:t>&lt;numero&gt;</a:t>
            </a:fld>
            <a:endParaRPr b="0" lang="it-IT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Fai clic per modificare il formato del testo del titolo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1620000" y="1326600"/>
            <a:ext cx="7955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Fai clic per modificare il formato del testo della struttura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Secondo livello struttura</a:t>
            </a:r>
            <a:endParaRPr b="0" lang="it-IT" sz="24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dt" idx="4"/>
          </p:nvPr>
        </p:nvSpPr>
        <p:spPr>
          <a:xfrm>
            <a:off x="2520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it-IT" sz="1400" spc="-1" strike="noStrike">
                <a:latin typeface="Times New Roman"/>
              </a:defRPr>
            </a:lvl1pPr>
          </a:lstStyle>
          <a:p>
            <a:r>
              <a:rPr b="0" lang="it-IT" sz="1400" spc="-1" strike="noStrike">
                <a:latin typeface="Times New Roman"/>
              </a:rPr>
              <a:t>&lt;data/ora&gt;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ftr" idx="5"/>
          </p:nvPr>
        </p:nvSpPr>
        <p:spPr>
          <a:xfrm>
            <a:off x="4995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it-IT" sz="1400" spc="-1" strike="noStrike">
                <a:latin typeface="Times New Roman"/>
              </a:rPr>
              <a:t>&lt;piè di pagina&gt;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sldNum" idx="6"/>
          </p:nvPr>
        </p:nvSpPr>
        <p:spPr>
          <a:xfrm>
            <a:off x="8308800" y="5165280"/>
            <a:ext cx="1260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it-IT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26D5F769-F23A-467E-8154-47BF3592314A}" type="slidenum">
              <a:rPr b="0" lang="it-IT" sz="1400" spc="-1" strike="noStrike">
                <a:latin typeface="Times New Roman"/>
              </a:rPr>
              <a:t>&lt;numero&gt;</a:t>
            </a:fld>
            <a:endParaRPr b="0" lang="it-IT" sz="1400" spc="-1" strike="noStrike">
              <a:latin typeface="Times New Roman"/>
            </a:endParaRPr>
          </a:p>
        </p:txBody>
      </p:sp>
      <p:sp>
        <p:nvSpPr>
          <p:cNvPr id="169" name=""/>
          <p:cNvSpPr/>
          <p:nvPr/>
        </p:nvSpPr>
        <p:spPr>
          <a:xfrm>
            <a:off x="504000" y="1620360"/>
            <a:ext cx="720000" cy="3060000"/>
          </a:xfrm>
          <a:prstGeom prst="rect">
            <a:avLst/>
          </a:prstGeom>
          <a:solidFill>
            <a:srgbClr val="a1887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0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171" name=""/>
          <p:cNvSpPr txBox="1"/>
          <p:nvPr/>
        </p:nvSpPr>
        <p:spPr>
          <a:xfrm>
            <a:off x="8532000" y="5148000"/>
            <a:ext cx="1080000" cy="3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r">
              <a:buNone/>
            </a:pPr>
            <a:fld id="{C802F524-21F7-4012-84C5-E86B5D9D8B0A}" type="slidenum">
              <a:rPr b="0" lang="it-IT" sz="1200" spc="-1" strike="noStrike">
                <a:latin typeface="Montserrat"/>
              </a:rPr>
              <a:t>&lt;numero&gt;</a:t>
            </a:fld>
            <a:endParaRPr b="0" lang="it-IT" sz="1200" spc="-1" strike="noStrike">
              <a:latin typeface="Times New Roman"/>
            </a:endParaRPr>
          </a:p>
        </p:txBody>
      </p:sp>
      <p:sp>
        <p:nvSpPr>
          <p:cNvPr id="172" name=""/>
          <p:cNvSpPr txBox="1"/>
          <p:nvPr/>
        </p:nvSpPr>
        <p:spPr>
          <a:xfrm>
            <a:off x="180000" y="180000"/>
            <a:ext cx="3600000" cy="27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Montserrat"/>
              </a:rPr>
              <a:t>Sistema Paterno Cristiano</a:t>
            </a:r>
            <a:endParaRPr b="0" lang="it-IT" sz="1200" spc="-1" strike="noStrike">
              <a:latin typeface="Montserra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Fai clic per modificare il formato del testo del titolo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84000" y="18306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6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Fai clic per modificare il formato del testo della struttura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Secondo livello struttura</a:t>
            </a:r>
            <a:endParaRPr b="0" lang="it-IT" sz="24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211" name=""/>
          <p:cNvSpPr/>
          <p:nvPr/>
        </p:nvSpPr>
        <p:spPr>
          <a:xfrm>
            <a:off x="360000" y="360000"/>
            <a:ext cx="9360000" cy="4950000"/>
          </a:xfrm>
          <a:prstGeom prst="rect">
            <a:avLst/>
          </a:prstGeom>
          <a:noFill/>
          <a:ln w="180000">
            <a:solidFill>
              <a:srgbClr val="fdd835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84000" y="622080"/>
            <a:ext cx="871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2400" spc="-1" strike="noStrike">
                <a:latin typeface="Montserrat"/>
              </a:rPr>
              <a:t>Fai clic per modificare il formato del testo del titolo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684000" y="1832400"/>
            <a:ext cx="8712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6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Fai clic per modificare il formato del testo della struttura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Secondo livello struttura</a:t>
            </a:r>
            <a:endParaRPr b="0" lang="it-IT" sz="2400" spc="-1" strike="noStrike">
              <a:latin typeface="Montserra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Terzo livello struttura</a:t>
            </a:r>
            <a:endParaRPr b="0" lang="it-IT" sz="2400" spc="-1" strike="noStrike">
              <a:latin typeface="Montserra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Quarto livello struttura</a:t>
            </a:r>
            <a:endParaRPr b="0" lang="it-IT" sz="2000" spc="-1" strike="noStrike">
              <a:latin typeface="Montserra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Quinto livello struttura</a:t>
            </a:r>
            <a:endParaRPr b="0" lang="it-IT" sz="2000" spc="-1" strike="noStrike">
              <a:latin typeface="Montserra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Sesto livello struttura</a:t>
            </a:r>
            <a:endParaRPr b="0" lang="it-IT" sz="2000" spc="-1" strike="noStrike">
              <a:latin typeface="Montserra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Settimo livello struttura</a:t>
            </a:r>
            <a:endParaRPr b="0" lang="it-IT" sz="2000" spc="-1" strike="noStrike">
              <a:latin typeface="Montserrat"/>
            </a:endParaRPr>
          </a:p>
        </p:txBody>
      </p:sp>
      <p:sp>
        <p:nvSpPr>
          <p:cNvPr id="250" name=""/>
          <p:cNvSpPr/>
          <p:nvPr/>
        </p:nvSpPr>
        <p:spPr>
          <a:xfrm>
            <a:off x="360000" y="360000"/>
            <a:ext cx="9360000" cy="4950000"/>
          </a:xfrm>
          <a:prstGeom prst="rect">
            <a:avLst/>
          </a:prstGeom>
          <a:solidFill>
            <a:srgbClr val="000000"/>
          </a:solidFill>
          <a:ln w="180000">
            <a:solidFill>
              <a:srgbClr val="fdd835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3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3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3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3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3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3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3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3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40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39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39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3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6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slideLayout" Target="../slideLayouts/slideLayout4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3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39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slideLayout" Target="../slideLayouts/slideLayout40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39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3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39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39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39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39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slideLayout" Target="../slideLayouts/slideLayout4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6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39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39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16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3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6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39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39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image" Target="../media/image57.png"/><Relationship Id="rId3" Type="http://schemas.openxmlformats.org/officeDocument/2006/relationships/slideLayout" Target="../slideLayouts/slideLayout40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39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9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png"/><Relationship Id="rId3" Type="http://schemas.openxmlformats.org/officeDocument/2006/relationships/slideLayout" Target="../slideLayouts/slideLayout2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7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3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6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3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"/>
          <p:cNvGrpSpPr/>
          <p:nvPr/>
        </p:nvGrpSpPr>
        <p:grpSpPr>
          <a:xfrm>
            <a:off x="1204200" y="2135880"/>
            <a:ext cx="7693560" cy="1398240"/>
            <a:chOff x="1204200" y="2135880"/>
            <a:chExt cx="7693560" cy="1398240"/>
          </a:xfrm>
        </p:grpSpPr>
        <p:pic>
          <p:nvPicPr>
            <p:cNvPr id="288" name="" descr=""/>
            <p:cNvPicPr/>
            <p:nvPr/>
          </p:nvPicPr>
          <p:blipFill>
            <a:blip r:embed="rId1"/>
            <a:stretch/>
          </p:blipFill>
          <p:spPr>
            <a:xfrm>
              <a:off x="1204200" y="2135880"/>
              <a:ext cx="1214640" cy="13982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89" name=""/>
            <p:cNvSpPr txBox="1"/>
            <p:nvPr/>
          </p:nvSpPr>
          <p:spPr>
            <a:xfrm>
              <a:off x="2331360" y="2365560"/>
              <a:ext cx="6566400" cy="9421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pPr>
                <a:lnSpc>
                  <a:spcPct val="86000"/>
                </a:lnSpc>
                <a:buNone/>
              </a:pPr>
              <a:r>
                <a:rPr b="0" lang="it-IT" sz="3200" spc="-1" strike="noStrike">
                  <a:solidFill>
                    <a:srgbClr val="c51a1b"/>
                  </a:solidFill>
                  <a:latin typeface="Montserrat"/>
                </a:rPr>
                <a:t>Piccola Opera</a:t>
              </a:r>
              <a:br>
                <a:rPr sz="3200"/>
              </a:br>
              <a:r>
                <a:rPr b="0" lang="it-IT" sz="3200" spc="-1" strike="noStrike">
                  <a:solidFill>
                    <a:srgbClr val="c51a1b"/>
                  </a:solidFill>
                  <a:latin typeface="Montserrat"/>
                </a:rPr>
                <a:t>della Divina Provvidenza</a:t>
              </a:r>
              <a:endParaRPr b="0" lang="it-IT" sz="32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2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Conoscenza della Pedagogia come scienza;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Possedere i concetti base;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Conoscere il pensiero di S. Luigi Orione;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Conoscere il metodo Preventivo di Don Bosco.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29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30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31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Questa incontro prevede: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	</a:t>
            </a:r>
            <a:r>
              <a:rPr b="1" lang="it-IT" sz="2400" spc="-1" strike="noStrike">
                <a:latin typeface="Montserrat"/>
              </a:rPr>
              <a:t>1.</a:t>
            </a:r>
            <a:r>
              <a:rPr b="0" lang="it-IT" sz="2400" spc="-1" strike="noStrike">
                <a:latin typeface="Montserrat"/>
              </a:rPr>
              <a:t> I concetti base della pedagia (alcuni);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	</a:t>
            </a:r>
            <a:r>
              <a:rPr b="1" lang="it-IT" sz="2400" spc="-1" strike="noStrike">
                <a:latin typeface="Montserrat"/>
              </a:rPr>
              <a:t>2.</a:t>
            </a:r>
            <a:r>
              <a:rPr b="0" lang="it-IT" sz="2400" spc="-1" strike="noStrike">
                <a:latin typeface="Montserrat"/>
              </a:rPr>
              <a:t> Il SPC (panormaca rapida);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	</a:t>
            </a:r>
            <a:r>
              <a:rPr b="1" lang="it-IT" sz="2400" spc="-1" strike="noStrike">
                <a:latin typeface="Montserrat"/>
              </a:rPr>
              <a:t>3.</a:t>
            </a:r>
            <a:r>
              <a:rPr b="0" lang="it-IT" sz="2400" spc="-1" strike="noStrike">
                <a:latin typeface="Montserrat"/>
              </a:rPr>
              <a:t> Case (pratiche umane, pratiche educative).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In questa prima parte vediamo i concetti base necessari (</a:t>
            </a:r>
            <a:r>
              <a:rPr b="0" i="1" lang="it-IT" sz="2400" spc="-1" strike="noStrike">
                <a:latin typeface="Montserrat"/>
              </a:rPr>
              <a:t>educational litteracy</a:t>
            </a:r>
            <a:r>
              <a:rPr b="0" lang="it-IT" sz="2400" spc="-1" strike="noStrike">
                <a:latin typeface="Montserrat"/>
              </a:rPr>
              <a:t>). La metodologia è </a:t>
            </a:r>
            <a:r>
              <a:rPr b="0" lang="it-IT" sz="2400" spc="-1" strike="noStrike" u="sng">
                <a:uFillTx/>
                <a:latin typeface="Montserrat"/>
              </a:rPr>
              <a:t>para-scientifica</a:t>
            </a:r>
            <a:r>
              <a:rPr b="0" lang="it-IT" sz="2400" spc="-1" strike="noStrike">
                <a:latin typeface="Montserrat"/>
              </a:rPr>
              <a:t> e la didattica è finalizzata all’</a:t>
            </a:r>
            <a:r>
              <a:rPr b="0" lang="it-IT" sz="2400" spc="-1" strike="noStrike" u="sng">
                <a:uFillTx/>
                <a:latin typeface="Montserrat"/>
              </a:rPr>
              <a:t>engagement</a:t>
            </a:r>
            <a:r>
              <a:rPr b="0" lang="it-IT" sz="2400" spc="-1" strike="noStrike">
                <a:latin typeface="Montserrat"/>
              </a:rPr>
              <a:t>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34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35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36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4000"/>
          </a:bodyPr>
          <a:p>
            <a:r>
              <a:rPr b="0" lang="it-IT" sz="2400" spc="-1" strike="noStrike">
                <a:latin typeface="Montserrat"/>
              </a:rPr>
              <a:t>Cos’è la pedagogia: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Una scienza delle scienze artistica;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Disciplina che studia i processi dell’educazione e della formazione umana;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Si divide in pedagogia e andragogia.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Cos’è un sistema educativo: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Un’astrazione di un insieme coerente di teorie educative;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Come astrazione è neutro rispetto all’intervento e serve a progettare l’intervento e a interpretare indicatori e dati.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39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40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41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4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7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Disambiguiamo Educare-Formare-Istruire: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Problema </a:t>
            </a:r>
            <a:r>
              <a:rPr b="0" lang="it-IT" sz="2400" spc="-1" strike="noStrike" u="sng">
                <a:uFillTx/>
                <a:latin typeface="Montserrat"/>
              </a:rPr>
              <a:t>Costituzione</a:t>
            </a:r>
            <a:r>
              <a:rPr b="0" lang="it-IT" sz="2400" spc="-1" strike="noStrike">
                <a:latin typeface="Montserrat"/>
              </a:rPr>
              <a:t> e di </a:t>
            </a:r>
            <a:r>
              <a:rPr b="0" lang="it-IT" sz="2400" spc="-1" strike="noStrike" u="sng">
                <a:uFillTx/>
                <a:latin typeface="Montserrat"/>
              </a:rPr>
              <a:t>dizionario italiano</a:t>
            </a:r>
            <a:r>
              <a:rPr b="0" lang="it-IT" sz="2400" spc="-1" strike="noStrike">
                <a:latin typeface="Montserrat"/>
              </a:rPr>
              <a:t>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 u="sng">
                <a:uFillTx/>
                <a:latin typeface="Montserrat"/>
              </a:rPr>
              <a:t>Educare</a:t>
            </a:r>
            <a:r>
              <a:rPr b="0" lang="it-IT" sz="2400" spc="-1" strike="noStrike">
                <a:latin typeface="Montserrat"/>
              </a:rPr>
              <a:t>: curare e sostene l’agio e l’edeguatezza psico-fisica della persona con finalità adattante;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 u="sng">
                <a:uFillTx/>
                <a:latin typeface="Montserrat"/>
              </a:rPr>
              <a:t>Formare</a:t>
            </a:r>
            <a:r>
              <a:rPr b="0" lang="it-IT" sz="2400" spc="-1" strike="noStrike">
                <a:latin typeface="Montserrat"/>
              </a:rPr>
              <a:t>: curare l’apprendimento di abilità operative-esecutive (=skill);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 u="sng">
                <a:uFillTx/>
                <a:latin typeface="Montserrat"/>
              </a:rPr>
              <a:t>Istruire</a:t>
            </a:r>
            <a:r>
              <a:rPr b="0" lang="it-IT" sz="2400" spc="-1" strike="noStrike">
                <a:latin typeface="Montserrat"/>
              </a:rPr>
              <a:t>: curare l’apprendimento di conoscenze e lo sviluppo di competenze alte.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44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45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46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4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47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Fasi di sviluppo psico-fisico della persona: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49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50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51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  <p:pic>
        <p:nvPicPr>
          <p:cNvPr id="352" name="" descr=""/>
          <p:cNvPicPr/>
          <p:nvPr/>
        </p:nvPicPr>
        <p:blipFill>
          <a:blip r:embed="rId2"/>
          <a:stretch/>
        </p:blipFill>
        <p:spPr>
          <a:xfrm>
            <a:off x="657000" y="1818000"/>
            <a:ext cx="8766000" cy="36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47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Fasi di sviluppo psico-fisico della persona: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55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56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57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  <p:pic>
        <p:nvPicPr>
          <p:cNvPr id="358" name="" descr=""/>
          <p:cNvPicPr/>
          <p:nvPr/>
        </p:nvPicPr>
        <p:blipFill>
          <a:blip r:embed="rId2"/>
          <a:stretch/>
        </p:blipFill>
        <p:spPr>
          <a:xfrm>
            <a:off x="657000" y="1818000"/>
            <a:ext cx="8766000" cy="36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Indicatori di adeguata maturità: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Argomento complesso (=composto da molti elementi);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Esistono elenchi con trigger </a:t>
            </a:r>
            <a:r>
              <a:rPr b="0" i="1" lang="it-IT" sz="2400" spc="-1" strike="noStrike">
                <a:latin typeface="Montserrat"/>
              </a:rPr>
              <a:t>oggettivi</a:t>
            </a:r>
            <a:r>
              <a:rPr b="0" lang="it-IT" sz="2400" spc="-1" strike="noStrike">
                <a:latin typeface="Montserrat"/>
              </a:rPr>
              <a:t>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Pedagogia come scienza di regia di </a:t>
            </a:r>
            <a:r>
              <a:rPr b="0" lang="it-IT" sz="2400" spc="-1" strike="noStrike" u="sng">
                <a:uFillTx/>
                <a:latin typeface="Montserrat"/>
              </a:rPr>
              <a:t>pratiche umane</a:t>
            </a:r>
            <a:r>
              <a:rPr b="0" lang="it-IT" sz="2400" spc="-1" strike="noStrike">
                <a:latin typeface="Montserrat"/>
              </a:rPr>
              <a:t>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metodologia strutturata;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processo validato;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intervento sempre virato (cultura, valori, ecc...);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intervento sempre progettato scientificamente;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processo </a:t>
            </a:r>
            <a:r>
              <a:rPr b="0" i="1" lang="it-IT" sz="2400" spc="-1" strike="noStrike">
                <a:latin typeface="Montserrat"/>
              </a:rPr>
              <a:t>artistico</a:t>
            </a:r>
            <a:r>
              <a:rPr b="0" lang="it-IT" sz="2400" spc="-1" strike="noStrike">
                <a:latin typeface="Montserrat"/>
              </a:rPr>
              <a:t>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6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6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6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7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Fasi principali di progettazione educativa: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Prima osservazione;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Identificazione e quantificazione del/la domanda/bisogno educativo;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Stesura del progetto;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Intervento con checkpoint;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Valutazione finale quantitativa e qualitativa;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Riprogettazione: ricalibrazione o conclusione.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6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6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6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 fontScale="97000"/>
          </a:bodyPr>
          <a:p>
            <a:r>
              <a:rPr b="0" lang="it-IT" sz="3200" spc="-1" strike="noStrike">
                <a:latin typeface="Montserrat"/>
              </a:rPr>
              <a:t>«Per insegnare l’inglese a John è necessario amare l’inglese, amare insegnare l’inglese e amare John»</a:t>
            </a:r>
            <a:endParaRPr b="0" lang="it-IT" sz="3200" spc="-1" strike="noStrike">
              <a:latin typeface="Montserrat"/>
            </a:endParaRPr>
          </a:p>
          <a:p>
            <a:pPr algn="r">
              <a:spcBef>
                <a:spcPts val="1057"/>
              </a:spcBef>
              <a:buNone/>
            </a:pPr>
            <a:r>
              <a:rPr b="0" i="1" lang="it-IT" sz="1600" spc="-1" strike="noStrike">
                <a:latin typeface="Montserrat"/>
              </a:rPr>
              <a:t>John Dewey</a:t>
            </a:r>
            <a:endParaRPr b="0" lang="it-IT" sz="1600" spc="-1" strike="noStrike">
              <a:latin typeface="Montserrat"/>
            </a:endParaRPr>
          </a:p>
        </p:txBody>
      </p:sp>
      <p:grpSp>
        <p:nvGrpSpPr>
          <p:cNvPr id="37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7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  <p:sp>
        <p:nvSpPr>
          <p:cNvPr id="37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 fontScale="97000"/>
          </a:bodyPr>
          <a:p>
            <a:r>
              <a:rPr b="0" lang="it-IT" sz="3200" spc="-1" strike="noStrike">
                <a:latin typeface="Montserrat"/>
              </a:rPr>
              <a:t>«Bisogna soprattutto cercare la corda sensibile del cuore, e prenderli dal lato del cuore. Dio poi farà il resto»</a:t>
            </a:r>
            <a:endParaRPr b="0" lang="it-IT" sz="3200" spc="-1" strike="noStrike">
              <a:latin typeface="Montserrat"/>
            </a:endParaRPr>
          </a:p>
          <a:p>
            <a:pPr algn="r">
              <a:spcBef>
                <a:spcPts val="1057"/>
              </a:spcBef>
              <a:buNone/>
            </a:pPr>
            <a:r>
              <a:rPr b="0" i="1" lang="it-IT" sz="1600" spc="-1" strike="noStrike">
                <a:latin typeface="Montserrat"/>
              </a:rPr>
              <a:t>San Luigi Orione</a:t>
            </a:r>
            <a:endParaRPr b="0" lang="it-IT" sz="16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71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2.A. SPC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La scuola dev’essere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una famiglia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377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" descr=""/>
          <p:cNvPicPr/>
          <p:nvPr/>
        </p:nvPicPr>
        <p:blipFill>
          <a:blip r:embed="rId1"/>
          <a:stretch/>
        </p:blipFill>
        <p:spPr>
          <a:xfrm>
            <a:off x="360" y="4320"/>
            <a:ext cx="10079640" cy="5661360"/>
          </a:xfrm>
          <a:prstGeom prst="rect">
            <a:avLst/>
          </a:prstGeom>
          <a:ln w="0">
            <a:noFill/>
          </a:ln>
        </p:spPr>
      </p:pic>
      <p:sp>
        <p:nvSpPr>
          <p:cNvPr id="291" name=""/>
          <p:cNvSpPr/>
          <p:nvPr/>
        </p:nvSpPr>
        <p:spPr>
          <a:xfrm>
            <a:off x="6660000" y="1620000"/>
            <a:ext cx="2880000" cy="3060000"/>
          </a:xfrm>
          <a:prstGeom prst="rect">
            <a:avLst/>
          </a:prstGeom>
          <a:solidFill>
            <a:srgbClr val="a1887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"/>
          <p:cNvSpPr/>
          <p:nvPr/>
        </p:nvSpPr>
        <p:spPr>
          <a:xfrm>
            <a:off x="6660000" y="1980000"/>
            <a:ext cx="2880000" cy="360000"/>
          </a:xfrm>
          <a:prstGeom prst="rect">
            <a:avLst/>
          </a:prstGeom>
          <a:solidFill>
            <a:srgbClr val="3e272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1" lang="it-IT" sz="2000" spc="-1" strike="noStrike">
                <a:latin typeface="Montserrat"/>
              </a:rPr>
              <a:t>Pedagogia</a:t>
            </a:r>
            <a:endParaRPr b="1" lang="it-IT" sz="2000" spc="-1" strike="noStrike">
              <a:latin typeface="Montserrat"/>
            </a:endParaRPr>
          </a:p>
        </p:txBody>
      </p:sp>
      <p:sp>
        <p:nvSpPr>
          <p:cNvPr id="293" name=""/>
          <p:cNvSpPr txBox="1"/>
          <p:nvPr/>
        </p:nvSpPr>
        <p:spPr>
          <a:xfrm>
            <a:off x="6660000" y="4284000"/>
            <a:ext cx="2880000" cy="33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600" spc="-1" strike="noStrike">
                <a:latin typeface="Montserrat Light"/>
              </a:rPr>
              <a:t>Stefano Bortolato</a:t>
            </a:r>
            <a:endParaRPr b="0" lang="it-IT" sz="1600" spc="-1" strike="noStrike">
              <a:latin typeface="Montserrat"/>
            </a:endParaRPr>
          </a:p>
        </p:txBody>
      </p:sp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6660000" y="2437920"/>
            <a:ext cx="2880000" cy="166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80000"/>
              </a:lnSpc>
              <a:buNone/>
            </a:pPr>
            <a:r>
              <a:rPr b="1" lang="it-IT" sz="4400" spc="-1" strike="noStrike">
                <a:latin typeface="Montserrat"/>
              </a:rPr>
              <a:t>Sistema</a:t>
            </a:r>
            <a:br>
              <a:rPr sz="4400"/>
            </a:br>
            <a:r>
              <a:rPr b="1" lang="it-IT" sz="4400" spc="-1" strike="noStrike">
                <a:latin typeface="Montserrat"/>
              </a:rPr>
              <a:t>Paterno</a:t>
            </a:r>
            <a:br>
              <a:rPr sz="4400"/>
            </a:br>
            <a:r>
              <a:rPr b="1" lang="it-IT" sz="4400" spc="-1" strike="noStrike">
                <a:latin typeface="Montserrat"/>
              </a:rPr>
              <a:t>Cristiano</a:t>
            </a:r>
            <a:endParaRPr b="1" lang="it-IT" sz="4400" spc="-1" strike="noStrike">
              <a:latin typeface="Montserrat"/>
            </a:endParaRPr>
          </a:p>
        </p:txBody>
      </p:sp>
      <p:sp>
        <p:nvSpPr>
          <p:cNvPr id="295" name=""/>
          <p:cNvSpPr/>
          <p:nvPr/>
        </p:nvSpPr>
        <p:spPr>
          <a:xfrm>
            <a:off x="4680000" y="3010680"/>
            <a:ext cx="1620000" cy="1620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Roma</a:t>
            </a: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Teologico</a:t>
            </a: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18/5/2024</a:t>
            </a:r>
            <a:endParaRPr b="0" lang="it-IT" sz="1800" spc="-1" strike="noStrike">
              <a:latin typeface="Montserrat"/>
            </a:endParaRPr>
          </a:p>
        </p:txBody>
      </p:sp>
      <p:sp>
        <p:nvSpPr>
          <p:cNvPr id="296" name=""/>
          <p:cNvSpPr/>
          <p:nvPr/>
        </p:nvSpPr>
        <p:spPr>
          <a:xfrm>
            <a:off x="4680000" y="2523600"/>
            <a:ext cx="1620000" cy="4906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0" lang="it-IT" sz="1200" spc="-1" strike="noStrike">
                <a:latin typeface="Montserrat"/>
              </a:rPr>
              <a:t>F-2024-001</a:t>
            </a:r>
            <a:endParaRPr b="0" lang="it-IT" sz="1200" spc="-1" strike="noStrike">
              <a:latin typeface="Montserrat"/>
            </a:endParaRPr>
          </a:p>
        </p:txBody>
      </p:sp>
      <p:pic>
        <p:nvPicPr>
          <p:cNvPr id="297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298" name=""/>
          <p:cNvSpPr txBox="1"/>
          <p:nvPr/>
        </p:nvSpPr>
        <p:spPr>
          <a:xfrm>
            <a:off x="576000" y="4964760"/>
            <a:ext cx="2974320" cy="461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86000"/>
              </a:lnSpc>
              <a:buNone/>
            </a:pPr>
            <a:r>
              <a:rPr b="0" lang="it-IT" sz="1400" spc="-1" strike="noStrike">
                <a:solidFill>
                  <a:srgbClr val="c51a1b"/>
                </a:solidFill>
                <a:latin typeface="Montserrat"/>
              </a:rPr>
              <a:t>Piccola Opera</a:t>
            </a:r>
            <a:br>
              <a:rPr sz="1400"/>
            </a:br>
            <a:r>
              <a:rPr b="0" lang="it-IT" sz="1400" spc="-1" strike="noStrike">
                <a:solidFill>
                  <a:srgbClr val="c51a1b"/>
                </a:solidFill>
                <a:latin typeface="Montserrat"/>
              </a:rPr>
              <a:t>della Divina Provvidenza</a:t>
            </a:r>
            <a:endParaRPr b="0" lang="it-IT" sz="14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2.A. SPC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r>
              <a:rPr b="1" lang="it-IT" sz="2400" spc="-1" strike="noStrike">
                <a:latin typeface="Montserrat"/>
              </a:rPr>
              <a:t>Fase 2</a:t>
            </a:r>
            <a:r>
              <a:rPr b="0" lang="it-IT" sz="2400" spc="-1" strike="noStrike">
                <a:latin typeface="Montserrat"/>
              </a:rPr>
              <a:t>. Un assesment per l’SPC: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domande a risposte chiuse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60 secondi per domanda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gruppi di lavoro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Assesment ad accumulo punti</a:t>
            </a:r>
            <a:endParaRPr b="0" lang="it-IT" sz="2400" spc="-1" strike="noStrike">
              <a:latin typeface="Montserrat"/>
            </a:endParaRPr>
          </a:p>
          <a:p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Pronti? Via alla challenge!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80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81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82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2.A.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2.A. SPC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8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1) Quale infografica rappresenta l'SPC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2) Quando Don Orione ha scritto l'SPC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3) L'SPC per chi è (destinatari)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4) L'SPC cosa contiene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85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86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87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2.A.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2.A. SPC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1) Quale infografica rappresenta l'SPC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A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2) Quando Don Orione ha scritto l'SPC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C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3) L'SPC per chi è (destinatari)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D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4) L'SPC cosa contiene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B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90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91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92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2.A.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71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Un Istituto di educazione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è sempre una grande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opera di carità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395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grpSp>
        <p:nvGrpSpPr>
          <p:cNvPr id="397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98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99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  <p:pic>
        <p:nvPicPr>
          <p:cNvPr id="400" name="" descr=""/>
          <p:cNvPicPr/>
          <p:nvPr/>
        </p:nvPicPr>
        <p:blipFill>
          <a:blip r:embed="rId2"/>
          <a:stretch/>
        </p:blipFill>
        <p:spPr>
          <a:xfrm>
            <a:off x="721800" y="966600"/>
            <a:ext cx="3736800" cy="4320000"/>
          </a:xfrm>
          <a:prstGeom prst="rect">
            <a:avLst/>
          </a:prstGeom>
          <a:ln w="0">
            <a:noFill/>
          </a:ln>
        </p:spPr>
      </p:pic>
      <p:pic>
        <p:nvPicPr>
          <p:cNvPr id="401" name="" descr=""/>
          <p:cNvPicPr/>
          <p:nvPr/>
        </p:nvPicPr>
        <p:blipFill>
          <a:blip r:embed="rId3"/>
          <a:stretch/>
        </p:blipFill>
        <p:spPr>
          <a:xfrm>
            <a:off x="4914360" y="968400"/>
            <a:ext cx="3780000" cy="2055600"/>
          </a:xfrm>
          <a:prstGeom prst="rect">
            <a:avLst/>
          </a:prstGeom>
          <a:ln w="0">
            <a:noFill/>
          </a:ln>
        </p:spPr>
      </p:pic>
      <p:pic>
        <p:nvPicPr>
          <p:cNvPr id="402" name="" descr=""/>
          <p:cNvPicPr/>
          <p:nvPr/>
        </p:nvPicPr>
        <p:blipFill>
          <a:blip r:embed="rId4"/>
          <a:stretch/>
        </p:blipFill>
        <p:spPr>
          <a:xfrm>
            <a:off x="5022360" y="3116160"/>
            <a:ext cx="3492000" cy="2160000"/>
          </a:xfrm>
          <a:prstGeom prst="rect">
            <a:avLst/>
          </a:prstGeom>
          <a:ln w="0">
            <a:noFill/>
          </a:ln>
        </p:spPr>
      </p:pic>
      <p:sp>
        <p:nvSpPr>
          <p:cNvPr id="403" name=""/>
          <p:cNvSpPr/>
          <p:nvPr/>
        </p:nvSpPr>
        <p:spPr>
          <a:xfrm>
            <a:off x="4752000" y="900000"/>
            <a:ext cx="4140000" cy="2216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4" name=""/>
          <p:cNvSpPr/>
          <p:nvPr/>
        </p:nvSpPr>
        <p:spPr>
          <a:xfrm>
            <a:off x="4752000" y="3132000"/>
            <a:ext cx="4140000" cy="2144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5" name=""/>
          <p:cNvSpPr/>
          <p:nvPr/>
        </p:nvSpPr>
        <p:spPr>
          <a:xfrm>
            <a:off x="720000" y="900000"/>
            <a:ext cx="4032000" cy="4376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6" name=""/>
          <p:cNvSpPr/>
          <p:nvPr/>
        </p:nvSpPr>
        <p:spPr>
          <a:xfrm>
            <a:off x="4098600" y="1044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1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407" name=""/>
          <p:cNvSpPr/>
          <p:nvPr/>
        </p:nvSpPr>
        <p:spPr>
          <a:xfrm>
            <a:off x="8460000" y="2664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2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408" name=""/>
          <p:cNvSpPr/>
          <p:nvPr/>
        </p:nvSpPr>
        <p:spPr>
          <a:xfrm>
            <a:off x="8460000" y="4860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3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Le 3 infografiche: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Rappresentazione del SPC;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Rappresentazione del processo di intervento;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Rappresentazione dello staff di operatori.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Correttivo 1: l’educatore è l’educando.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1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1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premesse</a:t>
            </a:r>
            <a:endParaRPr b="0" lang="it-IT" sz="2400" spc="-1" strike="noStrike">
              <a:latin typeface="Montserrat"/>
            </a:endParaRPr>
          </a:p>
          <a:p>
            <a:pPr marL="216000" indent="-216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Don Orione non ha mai scritto il SPC;</a:t>
            </a:r>
            <a:endParaRPr b="0" lang="it-IT" sz="2400" spc="-1" strike="noStrike">
              <a:latin typeface="Montserrat"/>
            </a:endParaRPr>
          </a:p>
          <a:p>
            <a:pPr marL="216000" indent="-216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Ha disseminato il suo pensiero nei vari scritti, nei discorsi (giunti) in molte pratiche fatte;</a:t>
            </a:r>
            <a:endParaRPr b="0" lang="it-IT" sz="2400" spc="-1" strike="noStrike">
              <a:latin typeface="Montserrat"/>
            </a:endParaRPr>
          </a:p>
          <a:p>
            <a:pPr marL="216000" indent="-216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Il testo più rappresentativo è la lettera del 21 febbraio 1922, inviata da Victoria;</a:t>
            </a:r>
            <a:endParaRPr b="0" lang="it-IT" sz="2400" spc="-1" strike="noStrike">
              <a:latin typeface="Montserrat"/>
            </a:endParaRPr>
          </a:p>
          <a:p>
            <a:pPr marL="216000" indent="-216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Nasce dalla pratica del sistema Preventivo di Don Bosco e dai valori di Rosmini (</a:t>
            </a:r>
            <a:r>
              <a:rPr b="0" lang="it-IT" sz="1400" spc="-1" strike="noStrike">
                <a:latin typeface="Montserrat"/>
              </a:rPr>
              <a:t>cf.: Fornerod Fernando, </a:t>
            </a:r>
            <a:r>
              <a:rPr b="0" i="1" lang="it-IT" sz="1400" spc="-1" strike="noStrike">
                <a:latin typeface="Montserrat"/>
              </a:rPr>
              <a:t>L’educazione cristiana della gioventù</a:t>
            </a:r>
            <a:r>
              <a:rPr b="0" lang="it-IT" sz="1400" spc="-1" strike="noStrike">
                <a:latin typeface="Montserrat"/>
              </a:rPr>
              <a:t>, Velar, Roma 2022</a:t>
            </a:r>
            <a:r>
              <a:rPr b="0" lang="it-IT" sz="2400" spc="-1" strike="noStrike">
                <a:latin typeface="Montserrat"/>
              </a:rPr>
              <a:t>)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1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1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grpSp>
        <p:nvGrpSpPr>
          <p:cNvPr id="420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21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22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  <p:pic>
        <p:nvPicPr>
          <p:cNvPr id="423" name="" descr=""/>
          <p:cNvPicPr/>
          <p:nvPr/>
        </p:nvPicPr>
        <p:blipFill>
          <a:blip r:embed="rId2"/>
          <a:stretch/>
        </p:blipFill>
        <p:spPr>
          <a:xfrm>
            <a:off x="504000" y="1326600"/>
            <a:ext cx="2838960" cy="3288240"/>
          </a:xfrm>
          <a:prstGeom prst="rect">
            <a:avLst/>
          </a:prstGeom>
          <a:ln w="0">
            <a:noFill/>
          </a:ln>
        </p:spPr>
      </p:pic>
      <p:sp>
        <p:nvSpPr>
          <p:cNvPr id="424" name="PlaceHolder 2"/>
          <p:cNvSpPr>
            <a:spLocks noGrp="1"/>
          </p:cNvSpPr>
          <p:nvPr>
            <p:ph/>
          </p:nvPr>
        </p:nvSpPr>
        <p:spPr>
          <a:xfrm>
            <a:off x="3600000" y="1326600"/>
            <a:ext cx="597960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descrizione</a:t>
            </a:r>
            <a:endParaRPr b="0" lang="it-IT" sz="20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Assunti teorici. </a:t>
            </a:r>
            <a:r>
              <a:rPr b="0" lang="it-IT" sz="2000" spc="-1" strike="noStrike">
                <a:latin typeface="Montserrat"/>
              </a:rPr>
              <a:t>Si organizzano su due livelli:</a:t>
            </a:r>
            <a:endParaRPr b="0" lang="it-IT" sz="2000" spc="-1" strike="noStrike">
              <a:latin typeface="Montserrat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Livello base: natura teologica del sistema: «</a:t>
            </a:r>
            <a:r>
              <a:rPr b="0" i="1" lang="it-IT" sz="2000" spc="-1" strike="noStrike">
                <a:latin typeface="Montserrat"/>
              </a:rPr>
              <a:t>Nel più misero degli uomini brilla l'immagine di Dio</a:t>
            </a:r>
            <a:r>
              <a:rPr b="0" lang="it-IT" sz="2000" spc="-1" strike="noStrike">
                <a:latin typeface="Montserrat"/>
              </a:rPr>
              <a:t>» </a:t>
            </a:r>
            <a:r>
              <a:rPr b="0" lang="it-IT" sz="1200" spc="-1" strike="noStrike">
                <a:latin typeface="Montserrat"/>
              </a:rPr>
              <a:t>V080 T103 P170</a:t>
            </a:r>
            <a:endParaRPr b="0" lang="it-IT" sz="1200" spc="-1" strike="noStrike">
              <a:latin typeface="Montserrat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Montserrat"/>
              </a:rPr>
              <a:t>Livello articolato: i valori di riferimento: «</a:t>
            </a:r>
            <a:r>
              <a:rPr b="0" i="1" lang="it-IT" sz="2000" spc="-1" strike="noStrike">
                <a:latin typeface="Montserrat"/>
              </a:rPr>
              <a:t>Fondamento del sistema non solo deve essere la ragione e l’amorevolezza, ma la Fede e la religione cattolica praticata</a:t>
            </a:r>
            <a:r>
              <a:rPr b="0" lang="it-IT" sz="2000" spc="-1" strike="noStrike">
                <a:latin typeface="Montserrat"/>
              </a:rPr>
              <a:t>» </a:t>
            </a:r>
            <a:r>
              <a:rPr b="0" lang="it-IT" sz="1200" spc="-1" strike="noStrike">
                <a:latin typeface="Montserrat"/>
              </a:rPr>
              <a:t>V051 T013 P023</a:t>
            </a:r>
            <a:endParaRPr b="0" lang="it-IT" sz="12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Montserrat"/>
              </a:rPr>
              <a:t>Cf. “Sistema preventivo”.</a:t>
            </a:r>
            <a:endParaRPr b="0" lang="it-IT" sz="20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2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descrizione</a:t>
            </a:r>
            <a:endParaRPr b="0" lang="it-IT" sz="20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 SemiBold"/>
              </a:rPr>
              <a:t>Livello base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“</a:t>
            </a:r>
            <a:r>
              <a:rPr b="0" lang="it-IT" sz="2400" spc="-1" strike="noStrike">
                <a:latin typeface="Montserrat"/>
              </a:rPr>
              <a:t>Amore-Affettività”: è la radice profonda motivazionale-valoriale; nucleo teologico-antropologico (A-A, a-a);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“</a:t>
            </a:r>
            <a:r>
              <a:rPr b="0" lang="it-IT" sz="2400" spc="-1" strike="noStrike">
                <a:latin typeface="Montserrat"/>
              </a:rPr>
              <a:t>Paterno-Cristiano”: prima elaborazione dialogica del nucleo; da motivazione a valore orientante.</a:t>
            </a:r>
            <a:endParaRPr b="0" lang="it-IT" sz="2400" spc="-1" strike="noStrike">
              <a:latin typeface="Montserrat"/>
            </a:endParaRPr>
          </a:p>
          <a:p>
            <a:r>
              <a:rPr b="1" lang="it-IT" sz="2400" spc="-1" strike="noStrike">
                <a:latin typeface="Montserrat"/>
              </a:rPr>
              <a:t>NB</a:t>
            </a:r>
            <a:r>
              <a:rPr b="0" lang="it-IT" sz="2400" spc="-1" strike="noStrike">
                <a:latin typeface="Montserrat"/>
              </a:rPr>
              <a:t>: “Paterno-Cristiano” è un artificio linguistico.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27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28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29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3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407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descrizione</a:t>
            </a:r>
            <a:endParaRPr b="0" lang="it-IT" sz="20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 SemiBold"/>
              </a:rPr>
              <a:t>Livello articolato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Montserrat"/>
              </a:rPr>
              <a:t>Religione</a:t>
            </a:r>
            <a:r>
              <a:rPr b="0" lang="it-IT" sz="2400" spc="-1" strike="noStrike">
                <a:latin typeface="Montserrat"/>
              </a:rPr>
              <a:t>: valori guida trascendentali, motivazione domiante all’agire, presa in carico della domanda umana (religione naturale), offerta di un quadro di riferimento (bisogno di comprensione);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Montserrat"/>
              </a:rPr>
              <a:t>(Spirito di) Famiglia</a:t>
            </a:r>
            <a:r>
              <a:rPr b="0" lang="it-IT" sz="2400" spc="-1" strike="noStrike">
                <a:latin typeface="Montserrat"/>
              </a:rPr>
              <a:t>: comunità naturale, comunità di ominizzazione, comunità di socializzazione (teoria della porta-aerei), in comunità-luogo sintetico;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32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33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34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903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Il Sistema Paterno-Cristiano: un token di pedagogia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/>
          </p:nvPr>
        </p:nvSpPr>
        <p:spPr>
          <a:xfrm>
            <a:off x="504000" y="1938600"/>
            <a:ext cx="903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1.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	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Concetti base</a:t>
            </a:r>
            <a:endParaRPr b="0" lang="it-IT" sz="2200" spc="-1" strike="noStrike">
              <a:latin typeface="Montserrat"/>
            </a:endParaRPr>
          </a:p>
          <a:p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2.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	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Il Sistema Paterno-Cristiano</a:t>
            </a:r>
            <a:endParaRPr b="0" lang="it-IT" sz="2200" spc="-1" strike="noStrike">
              <a:latin typeface="Montserrat"/>
            </a:endParaRPr>
          </a:p>
          <a:p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3.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	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Conclusione</a:t>
            </a:r>
            <a:endParaRPr b="0" lang="it-IT" sz="22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descrizione</a:t>
            </a:r>
            <a:endParaRPr b="0" lang="it-IT" sz="20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 SemiBold"/>
              </a:rPr>
              <a:t>Livello articolato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Montserrat"/>
              </a:rPr>
              <a:t>Ragione</a:t>
            </a:r>
            <a:r>
              <a:rPr b="0" lang="it-IT" sz="2400" spc="-1" strike="noStrike">
                <a:latin typeface="Montserrat"/>
              </a:rPr>
              <a:t>: come ragionevolezza, competenza, persuasione (ragionevole), conoscenza, tecnologia educativa;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Montserrat"/>
              </a:rPr>
              <a:t>Affettività</a:t>
            </a:r>
            <a:r>
              <a:rPr b="0" lang="it-IT" sz="2400" spc="-1" strike="noStrike">
                <a:latin typeface="Montserrat"/>
              </a:rPr>
              <a:t>: maturità individuale, capacità di riconoscere, strumento per intervenire, funzione vicaria dell’educatore.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37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38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39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4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intervento</a:t>
            </a:r>
            <a:endParaRPr b="0" lang="it-IT" sz="20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Riguarda il “fare” e il “come”: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Intervento strutturato, non spontaneo;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Intervento professionale, non amatoriale;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L’intervento ha un luogo. Lo spazio è: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Un attante educante;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Uno strumento educativo-educante.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42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43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44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4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intervento</a:t>
            </a:r>
            <a:endParaRPr b="0" lang="it-IT" sz="20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Il metodo presuppone un’equipe: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Più competenze complementari;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Membri che sanno lavorare insieme;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Ciascuno conosce;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L’equipe richiedere organizzazione e coordinamento.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47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48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49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5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 SemiBold"/>
                <a:ea typeface="Noto Sans CJK SC"/>
              </a:rPr>
              <a:t>1) </a:t>
            </a:r>
            <a:r>
              <a:rPr b="0" lang="it-IT" sz="2400" spc="-1" strike="noStrike">
                <a:latin typeface="Montserrat SemiBold"/>
              </a:rPr>
              <a:t>Rappresentazione del SPC</a:t>
            </a:r>
            <a:r>
              <a:rPr b="0" lang="it-IT" sz="2400" spc="-1" strike="noStrike">
                <a:latin typeface="Montserrat"/>
              </a:rPr>
              <a:t>: </a:t>
            </a:r>
            <a:r>
              <a:rPr b="0" lang="it-IT" sz="2000" spc="-1" strike="noStrike">
                <a:latin typeface="Montserrat"/>
              </a:rPr>
              <a:t>staff</a:t>
            </a:r>
            <a:endParaRPr b="0" lang="it-IT" sz="20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L’equipe è organizzata in staff </a:t>
            </a:r>
            <a:r>
              <a:rPr b="0" i="1" lang="it-IT" sz="2400" spc="-1" strike="noStrike">
                <a:latin typeface="Montserrat"/>
              </a:rPr>
              <a:t>specializzati</a:t>
            </a:r>
            <a:r>
              <a:rPr b="0" lang="it-IT" sz="2400" spc="-1" strike="noStrike">
                <a:latin typeface="Montserrat"/>
              </a:rPr>
              <a:t>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Staff di supervisione: supporto specialistico esterno (operato non in situazione);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Staff d’intervento: operatori in situazione. Possono essere anche animatori;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Staff di studio: chi fa l’osservezione partecipata o non partecipate, crea l’astrazione, la validazione o la falsificazione.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52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53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54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2.B. Il SPC</a:t>
            </a:r>
            <a:endParaRPr b="1" lang="it-IT" sz="2400" spc="-1" strike="noStrike">
              <a:latin typeface="Montserrat"/>
            </a:endParaRPr>
          </a:p>
        </p:txBody>
      </p:sp>
      <p:grpSp>
        <p:nvGrpSpPr>
          <p:cNvPr id="45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5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5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2.B.</a:t>
              </a:r>
              <a:endParaRPr b="0" lang="it-IT" sz="2600" spc="-1" strike="noStrike">
                <a:latin typeface="Montserrat"/>
              </a:endParaRPr>
            </a:p>
          </p:txBody>
        </p:sp>
      </p:grpSp>
      <p:pic>
        <p:nvPicPr>
          <p:cNvPr id="459" name="" descr=""/>
          <p:cNvPicPr/>
          <p:nvPr/>
        </p:nvPicPr>
        <p:blipFill>
          <a:blip r:embed="rId2"/>
          <a:stretch/>
        </p:blipFill>
        <p:spPr>
          <a:xfrm>
            <a:off x="721800" y="966600"/>
            <a:ext cx="3736800" cy="4320000"/>
          </a:xfrm>
          <a:prstGeom prst="rect">
            <a:avLst/>
          </a:prstGeom>
          <a:ln w="0">
            <a:noFill/>
          </a:ln>
        </p:spPr>
      </p:pic>
      <p:pic>
        <p:nvPicPr>
          <p:cNvPr id="460" name="" descr=""/>
          <p:cNvPicPr/>
          <p:nvPr/>
        </p:nvPicPr>
        <p:blipFill>
          <a:blip r:embed="rId3"/>
          <a:stretch/>
        </p:blipFill>
        <p:spPr>
          <a:xfrm>
            <a:off x="4914360" y="968400"/>
            <a:ext cx="3780000" cy="2055600"/>
          </a:xfrm>
          <a:prstGeom prst="rect">
            <a:avLst/>
          </a:prstGeom>
          <a:ln w="0">
            <a:noFill/>
          </a:ln>
        </p:spPr>
      </p:pic>
      <p:pic>
        <p:nvPicPr>
          <p:cNvPr id="461" name="" descr=""/>
          <p:cNvPicPr/>
          <p:nvPr/>
        </p:nvPicPr>
        <p:blipFill>
          <a:blip r:embed="rId4"/>
          <a:stretch/>
        </p:blipFill>
        <p:spPr>
          <a:xfrm>
            <a:off x="5022360" y="3116160"/>
            <a:ext cx="3492000" cy="2160000"/>
          </a:xfrm>
          <a:prstGeom prst="rect">
            <a:avLst/>
          </a:prstGeom>
          <a:ln w="0">
            <a:noFill/>
          </a:ln>
        </p:spPr>
      </p:pic>
      <p:sp>
        <p:nvSpPr>
          <p:cNvPr id="462" name=""/>
          <p:cNvSpPr/>
          <p:nvPr/>
        </p:nvSpPr>
        <p:spPr>
          <a:xfrm>
            <a:off x="4752000" y="900000"/>
            <a:ext cx="4140000" cy="2216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3" name=""/>
          <p:cNvSpPr/>
          <p:nvPr/>
        </p:nvSpPr>
        <p:spPr>
          <a:xfrm>
            <a:off x="4752000" y="3132000"/>
            <a:ext cx="4140000" cy="2144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4" name=""/>
          <p:cNvSpPr/>
          <p:nvPr/>
        </p:nvSpPr>
        <p:spPr>
          <a:xfrm>
            <a:off x="720000" y="900000"/>
            <a:ext cx="4032000" cy="4376160"/>
          </a:xfrm>
          <a:prstGeom prst="rect">
            <a:avLst/>
          </a:prstGeom>
          <a:noFill/>
          <a:ln w="29160">
            <a:solidFill>
              <a:srgbClr val="ff572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5" name=""/>
          <p:cNvSpPr/>
          <p:nvPr/>
        </p:nvSpPr>
        <p:spPr>
          <a:xfrm>
            <a:off x="4098600" y="1044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1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466" name=""/>
          <p:cNvSpPr/>
          <p:nvPr/>
        </p:nvSpPr>
        <p:spPr>
          <a:xfrm>
            <a:off x="8460000" y="2664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2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467" name=""/>
          <p:cNvSpPr/>
          <p:nvPr/>
        </p:nvSpPr>
        <p:spPr>
          <a:xfrm>
            <a:off x="8460000" y="4860000"/>
            <a:ext cx="360000" cy="360000"/>
          </a:xfrm>
          <a:prstGeom prst="ellipse">
            <a:avLst/>
          </a:prstGeom>
          <a:solidFill>
            <a:srgbClr val="ff572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buNone/>
            </a:pPr>
            <a:r>
              <a:rPr b="1" lang="it-IT" sz="1800" spc="-1" strike="noStrike">
                <a:solidFill>
                  <a:srgbClr val="ffffff"/>
                </a:solidFill>
                <a:latin typeface="Montserrat"/>
              </a:rPr>
              <a:t>3</a:t>
            </a:r>
            <a:endParaRPr b="1" lang="it-IT" sz="1800" spc="-1" strike="noStrike">
              <a:solidFill>
                <a:srgbClr val="ffffff"/>
              </a:solidFill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71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3.A. Case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69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La scuola sarà tempio di vera educazione cristiana e civile e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di soda istruzione,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irradiata dalla fede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470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3.A. Case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7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r>
              <a:rPr b="0" lang="it-IT" sz="2400" spc="-1" strike="noStrike">
                <a:latin typeface="Montserrat"/>
              </a:rPr>
              <a:t>Un cases assesment: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situazioni a scelta chiusa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60 secondi per caso (dopo la lettura)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gruppi di lavoro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Assesment ad accumulo punti</a:t>
            </a:r>
            <a:endParaRPr b="0" lang="it-IT" sz="2400" spc="-1" strike="noStrike">
              <a:latin typeface="Montserrat"/>
            </a:endParaRPr>
          </a:p>
          <a:p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Pronti? Via alla challenge!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73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74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75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3.A. Case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7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Case 1: parrocchia, scuola, cottolengo o comunità educativa di strada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Case 2: Direttore, Economo, Insegnante, Consulente psico-pedagogico-spirituale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Case 3: accettare le richieste di iscrizione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Case 4: Teologia Pastorale, Gestione d'Impresa, Scienze dell'Educazione, Ingegneria Informatica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78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79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80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71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Conclusione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82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Noi dobbiamo avere e formarci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ad un sistema tutto nostro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di educare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483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End Case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8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Il “Case question”: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È una metologia di studio, formazione e conduzione comune nel campo applicato (cf.: case study, best pratices, ITIL, ecc…);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Il </a:t>
            </a:r>
            <a:r>
              <a:rPr b="0" i="1" lang="it-IT" sz="2400" spc="-1" strike="noStrike">
                <a:latin typeface="Montserrat"/>
              </a:rPr>
              <a:t>questionario</a:t>
            </a:r>
            <a:r>
              <a:rPr b="0" lang="it-IT" sz="2400" spc="-1" strike="noStrike">
                <a:latin typeface="Montserrat"/>
              </a:rPr>
              <a:t> era intenzionalmente provocatorio: provocare l’elaborazione: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8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8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8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716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1.A. Engagement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Studiate i vostri ragazzi, </a:t>
            </a:r>
            <a:r>
              <a:rPr b="0" i="1" lang="it-IT" sz="2200" spc="-1" strike="noStrike">
                <a:solidFill>
                  <a:srgbClr val="ffffff"/>
                </a:solidFill>
                <a:latin typeface="Montserrat SemiBold"/>
              </a:rPr>
              <a:t>osservateli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, </a:t>
            </a:r>
            <a:r>
              <a:rPr b="0" i="1" lang="it-IT" sz="2200" spc="-1" strike="noStrike">
                <a:solidFill>
                  <a:srgbClr val="ffffff"/>
                </a:solidFill>
                <a:latin typeface="Montserrat SemiBold"/>
              </a:rPr>
              <a:t>meditateli</a:t>
            </a: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!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303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End Case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La pedagogia e l’SPC sono un framework per professionisti, non un handbooks di to do/how to;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Lavoriamo con persone e situazioni sociali: va compresa la situazione;</a:t>
            </a:r>
            <a:endParaRPr b="0" lang="it-IT" sz="2400" spc="-1" strike="noStrike">
              <a:latin typeface="Montserra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400" spc="-1" strike="noStrike">
                <a:latin typeface="Montserrat"/>
              </a:rPr>
              <a:t>Lavoriamo in situazioni applicate: cultura condivisa, cognizione distribuita, contrattazione della verità, valori condivisi, precognizione, ecc… interagiscono significativamente.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9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9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9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End Case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49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Dopo questa conferenza sull’SPC: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Non sapete ancora nulla sul SPC (e pedagogia…);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Il corso su cui si basa la conferenza è di 15 ore ed è ligth;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È fruttuoso solo se si possegono già una cornice di conoscenze-competenze.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Questa conferenza è una sorta di </a:t>
            </a:r>
            <a:r>
              <a:rPr b="0" lang="it-IT" sz="2400" spc="-1" strike="noStrike">
                <a:latin typeface="Montserrat SemiBold"/>
              </a:rPr>
              <a:t>degustazione</a:t>
            </a:r>
            <a:r>
              <a:rPr b="0" lang="it-IT" sz="2400" spc="-1" strike="noStrike">
                <a:latin typeface="Montserrat"/>
              </a:rPr>
              <a:t>. Per imparare qualcosa sarà in futuro.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49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49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9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End Case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500" name="PlaceHolder 2"/>
          <p:cNvSpPr>
            <a:spLocks noGrp="1"/>
          </p:cNvSpPr>
          <p:nvPr>
            <p:ph/>
          </p:nvPr>
        </p:nvSpPr>
        <p:spPr>
          <a:xfrm>
            <a:off x="504000" y="1980000"/>
            <a:ext cx="4426920" cy="2634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Su www.digitaldsb.it/moodle (cf. QR);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Attestati di frequenza in fondo;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50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50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0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  <p:pic>
        <p:nvPicPr>
          <p:cNvPr id="504" name="" descr=""/>
          <p:cNvPicPr/>
          <p:nvPr/>
        </p:nvPicPr>
        <p:blipFill>
          <a:blip r:embed="rId2"/>
          <a:stretch/>
        </p:blipFill>
        <p:spPr>
          <a:xfrm>
            <a:off x="6048360" y="1979640"/>
            <a:ext cx="2634840" cy="2634840"/>
          </a:xfrm>
          <a:prstGeom prst="rect">
            <a:avLst/>
          </a:prstGeom>
          <a:ln w="0">
            <a:noFill/>
          </a:ln>
        </p:spPr>
      </p:pic>
      <p:sp>
        <p:nvSpPr>
          <p:cNvPr id="505" name=""/>
          <p:cNvSpPr txBox="1"/>
          <p:nvPr/>
        </p:nvSpPr>
        <p:spPr>
          <a:xfrm>
            <a:off x="540000" y="1332000"/>
            <a:ext cx="9039600" cy="462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spcBef>
                <a:spcPts val="1057"/>
              </a:spcBef>
              <a:buNone/>
            </a:pPr>
            <a:r>
              <a:rPr b="0" lang="it-IT" sz="2400" spc="-1" strike="noStrike">
                <a:latin typeface="Montserrat"/>
              </a:rPr>
              <a:t>Materiali (della conferenza e per l’autoformazione):</a:t>
            </a:r>
            <a:endParaRPr b="0" lang="it-IT" sz="24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3.B. End Case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50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L’SPC per essere </a:t>
            </a:r>
            <a:r>
              <a:rPr b="0" i="1" lang="it-IT" sz="2400" spc="-1" strike="noStrike">
                <a:latin typeface="Montserrat"/>
              </a:rPr>
              <a:t>reale</a:t>
            </a:r>
            <a:r>
              <a:rPr b="0" lang="it-IT" sz="2400" spc="-1" strike="noStrike">
                <a:latin typeface="Montserrat"/>
              </a:rPr>
              <a:t>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Va completata l’indagine scientifica;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Va studiato nelle scienze dell’educazione;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Bisogna conoscere il metodo preventivo di Don Bosco;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Va integrato con pedagogie meno note (cf.: pedagogia degli opressi);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Va fatto un training di addestramento (scienza teorico-pratica; know how + skill).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508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509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10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600" spc="-1" strike="noStrike">
                  <a:solidFill>
                    <a:srgbClr val="ffffff"/>
                  </a:solidFill>
                  <a:latin typeface="Montserrat"/>
                </a:rPr>
                <a:t>3.B.</a:t>
              </a:r>
              <a:endParaRPr b="0" lang="it-IT" sz="26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PlaceHolder 1"/>
          <p:cNvSpPr>
            <a:spLocks noGrp="1"/>
          </p:cNvSpPr>
          <p:nvPr>
            <p:ph/>
          </p:nvPr>
        </p:nvSpPr>
        <p:spPr>
          <a:xfrm>
            <a:off x="68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 fontScale="97000"/>
          </a:bodyPr>
          <a:p>
            <a:r>
              <a:rPr b="0" lang="it-IT" sz="3200" spc="-1" strike="noStrike">
                <a:latin typeface="Montserrat"/>
              </a:rPr>
              <a:t>«Per insegnare l’inglese a John è necessario amare l’inglese, amare insegnare l’inglese e amare John»</a:t>
            </a:r>
            <a:endParaRPr b="0" lang="it-IT" sz="3200" spc="-1" strike="noStrike">
              <a:latin typeface="Montserrat"/>
            </a:endParaRPr>
          </a:p>
          <a:p>
            <a:pPr algn="r">
              <a:spcBef>
                <a:spcPts val="1060"/>
              </a:spcBef>
              <a:buNone/>
            </a:pPr>
            <a:r>
              <a:rPr b="0" i="1" lang="it-IT" sz="1600" spc="-1" strike="noStrike">
                <a:latin typeface="Montserrat"/>
              </a:rPr>
              <a:t>John Dewey</a:t>
            </a:r>
            <a:endParaRPr b="0" lang="it-IT" sz="1600" spc="-1" strike="noStrike">
              <a:latin typeface="Montserrat"/>
            </a:endParaRPr>
          </a:p>
        </p:txBody>
      </p:sp>
      <p:sp>
        <p:nvSpPr>
          <p:cNvPr id="512" name="PlaceHolder 2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 fontScale="97000"/>
          </a:bodyPr>
          <a:p>
            <a:r>
              <a:rPr b="0" lang="it-IT" sz="3200" spc="-1" strike="noStrike">
                <a:latin typeface="Montserrat"/>
              </a:rPr>
              <a:t>«Bisogna soprattutto cercare la corda sensibile del cuore, e prenderli dal lato del cuore. Dio poi farà il resto»</a:t>
            </a:r>
            <a:endParaRPr b="0" lang="it-IT" sz="3200" spc="-1" strike="noStrike">
              <a:latin typeface="Montserrat"/>
            </a:endParaRPr>
          </a:p>
          <a:p>
            <a:pPr algn="r">
              <a:spcBef>
                <a:spcPts val="1060"/>
              </a:spcBef>
              <a:buNone/>
            </a:pPr>
            <a:r>
              <a:rPr b="0" i="1" lang="it-IT" sz="1600" spc="-1" strike="noStrike">
                <a:latin typeface="Montserrat"/>
              </a:rPr>
              <a:t>San Luigi Orione</a:t>
            </a:r>
            <a:endParaRPr b="0" lang="it-IT" sz="16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" name=""/>
          <p:cNvGrpSpPr/>
          <p:nvPr/>
        </p:nvGrpSpPr>
        <p:grpSpPr>
          <a:xfrm>
            <a:off x="1712520" y="1278000"/>
            <a:ext cx="6654960" cy="2862360"/>
            <a:chOff x="1712520" y="1278000"/>
            <a:chExt cx="6654960" cy="2862360"/>
          </a:xfrm>
        </p:grpSpPr>
        <p:sp>
          <p:nvSpPr>
            <p:cNvPr id="514" name=""/>
            <p:cNvSpPr txBox="1"/>
            <p:nvPr/>
          </p:nvSpPr>
          <p:spPr>
            <a:xfrm>
              <a:off x="1752120" y="1278000"/>
              <a:ext cx="6575760" cy="2862360"/>
            </a:xfrm>
            <a:prstGeom prst="rect">
              <a:avLst/>
            </a:prstGeom>
            <a:noFill/>
            <a:ln w="76320">
              <a:solidFill>
                <a:srgbClr val="000000"/>
              </a:solidFill>
              <a:round/>
            </a:ln>
          </p:spPr>
          <p:txBody>
            <a:bodyPr lIns="38160" rIns="38160" tIns="38160" bIns="38160" anchor="ctr">
              <a:noAutofit/>
            </a:bodyPr>
            <a:p>
              <a:pPr algn="ctr">
                <a:buNone/>
              </a:pPr>
              <a:r>
                <a:rPr b="1" lang="it-IT" sz="9000" spc="-1" strike="noStrike">
                  <a:latin typeface="Montserrat"/>
                </a:rPr>
                <a:t>Domande?</a:t>
              </a:r>
              <a:endParaRPr b="1" lang="it-IT" sz="9000" spc="-1" strike="noStrike">
                <a:latin typeface="Montserrat"/>
              </a:endParaRPr>
            </a:p>
          </p:txBody>
        </p:sp>
        <p:sp>
          <p:nvSpPr>
            <p:cNvPr id="515" name=""/>
            <p:cNvSpPr txBox="1"/>
            <p:nvPr/>
          </p:nvSpPr>
          <p:spPr>
            <a:xfrm rot="10800000">
              <a:off x="1712520" y="2591640"/>
              <a:ext cx="6654960" cy="1534320"/>
            </a:xfrm>
            <a:prstGeom prst="rect">
              <a:avLst/>
            </a:prstGeom>
            <a:solidFill>
              <a:srgbClr val="000000"/>
            </a:solidFill>
            <a:ln w="0">
              <a:noFill/>
            </a:ln>
          </p:spPr>
          <p:txBody>
            <a:bodyPr lIns="0" rIns="0" tIns="0" bIns="0" anchor="ctr">
              <a:noAutofit/>
            </a:bodyPr>
            <a:p>
              <a:pPr algn="ctr">
                <a:buNone/>
              </a:pPr>
              <a:r>
                <a:rPr b="1" lang="it-IT" sz="8500" spc="-1" strike="noStrike">
                  <a:solidFill>
                    <a:srgbClr val="ffffff"/>
                  </a:solidFill>
                  <a:latin typeface="Montserrat"/>
                </a:rPr>
                <a:t>Questions?</a:t>
              </a:r>
              <a:endParaRPr b="1" lang="it-IT" sz="85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" descr=""/>
          <p:cNvPicPr/>
          <p:nvPr/>
        </p:nvPicPr>
        <p:blipFill>
          <a:blip r:embed="rId1"/>
          <a:stretch/>
        </p:blipFill>
        <p:spPr>
          <a:xfrm>
            <a:off x="360" y="4320"/>
            <a:ext cx="10079640" cy="5661360"/>
          </a:xfrm>
          <a:prstGeom prst="rect">
            <a:avLst/>
          </a:prstGeom>
          <a:ln w="0">
            <a:noFill/>
          </a:ln>
        </p:spPr>
      </p:pic>
      <p:sp>
        <p:nvSpPr>
          <p:cNvPr id="517" name=""/>
          <p:cNvSpPr/>
          <p:nvPr/>
        </p:nvSpPr>
        <p:spPr>
          <a:xfrm>
            <a:off x="6660000" y="1620000"/>
            <a:ext cx="2880000" cy="3060000"/>
          </a:xfrm>
          <a:prstGeom prst="rect">
            <a:avLst/>
          </a:prstGeom>
          <a:solidFill>
            <a:srgbClr val="a1887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8" name=""/>
          <p:cNvSpPr/>
          <p:nvPr/>
        </p:nvSpPr>
        <p:spPr>
          <a:xfrm>
            <a:off x="6660000" y="1980000"/>
            <a:ext cx="2880000" cy="360000"/>
          </a:xfrm>
          <a:prstGeom prst="rect">
            <a:avLst/>
          </a:prstGeom>
          <a:solidFill>
            <a:srgbClr val="3e272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1" lang="it-IT" sz="2000" spc="-1" strike="noStrike">
                <a:latin typeface="Montserrat"/>
              </a:rPr>
              <a:t>Pedagogia</a:t>
            </a:r>
            <a:endParaRPr b="1" lang="it-IT" sz="2000" spc="-1" strike="noStrike">
              <a:latin typeface="Montserrat"/>
            </a:endParaRPr>
          </a:p>
        </p:txBody>
      </p:sp>
      <p:sp>
        <p:nvSpPr>
          <p:cNvPr id="519" name=""/>
          <p:cNvSpPr txBox="1"/>
          <p:nvPr/>
        </p:nvSpPr>
        <p:spPr>
          <a:xfrm>
            <a:off x="6660000" y="4284000"/>
            <a:ext cx="2880000" cy="33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600" spc="-1" strike="noStrike">
                <a:latin typeface="Montserrat Light"/>
              </a:rPr>
              <a:t>Stefano Bortolato</a:t>
            </a:r>
            <a:endParaRPr b="0" lang="it-IT" sz="1600" spc="-1" strike="noStrike">
              <a:latin typeface="Montserrat"/>
            </a:endParaRPr>
          </a:p>
        </p:txBody>
      </p:sp>
      <p:sp>
        <p:nvSpPr>
          <p:cNvPr id="520" name="PlaceHolder 1"/>
          <p:cNvSpPr>
            <a:spLocks noGrp="1"/>
          </p:cNvSpPr>
          <p:nvPr>
            <p:ph type="title"/>
          </p:nvPr>
        </p:nvSpPr>
        <p:spPr>
          <a:xfrm>
            <a:off x="6660000" y="2437920"/>
            <a:ext cx="2880000" cy="166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80000"/>
              </a:lnSpc>
              <a:buNone/>
            </a:pPr>
            <a:r>
              <a:rPr b="1" lang="it-IT" sz="4400" spc="-1" strike="noStrike">
                <a:latin typeface="Montserrat"/>
              </a:rPr>
              <a:t>Sistema</a:t>
            </a:r>
            <a:br>
              <a:rPr sz="4400"/>
            </a:br>
            <a:r>
              <a:rPr b="1" lang="it-IT" sz="4400" spc="-1" strike="noStrike">
                <a:latin typeface="Montserrat"/>
              </a:rPr>
              <a:t>Paterno</a:t>
            </a:r>
            <a:br>
              <a:rPr sz="4400"/>
            </a:br>
            <a:r>
              <a:rPr b="1" lang="it-IT" sz="4400" spc="-1" strike="noStrike">
                <a:latin typeface="Montserrat"/>
              </a:rPr>
              <a:t>Cristiano</a:t>
            </a:r>
            <a:endParaRPr b="1" lang="it-IT" sz="4400" spc="-1" strike="noStrike">
              <a:latin typeface="Montserrat"/>
            </a:endParaRPr>
          </a:p>
        </p:txBody>
      </p:sp>
      <p:sp>
        <p:nvSpPr>
          <p:cNvPr id="521" name=""/>
          <p:cNvSpPr/>
          <p:nvPr/>
        </p:nvSpPr>
        <p:spPr>
          <a:xfrm>
            <a:off x="4680000" y="3010680"/>
            <a:ext cx="1620000" cy="1620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Roma</a:t>
            </a: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Teologico</a:t>
            </a: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endParaRPr b="0" lang="it-IT" sz="1800" spc="-1" strike="noStrike">
              <a:latin typeface="Montserrat"/>
            </a:endParaRPr>
          </a:p>
          <a:p>
            <a:pPr algn="ctr">
              <a:buNone/>
            </a:pPr>
            <a:r>
              <a:rPr b="0" lang="it-IT" sz="1800" spc="-1" strike="noStrike">
                <a:latin typeface="Montserrat"/>
              </a:rPr>
              <a:t>18/5/2024</a:t>
            </a:r>
            <a:endParaRPr b="0" lang="it-IT" sz="1800" spc="-1" strike="noStrike">
              <a:latin typeface="Montserrat"/>
            </a:endParaRPr>
          </a:p>
        </p:txBody>
      </p:sp>
      <p:sp>
        <p:nvSpPr>
          <p:cNvPr id="522" name=""/>
          <p:cNvSpPr/>
          <p:nvPr/>
        </p:nvSpPr>
        <p:spPr>
          <a:xfrm>
            <a:off x="4680000" y="2523600"/>
            <a:ext cx="1620000" cy="4906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buNone/>
            </a:pPr>
            <a:r>
              <a:rPr b="0" lang="it-IT" sz="1200" spc="-1" strike="noStrike">
                <a:latin typeface="Montserrat"/>
              </a:rPr>
              <a:t>F-2024-001</a:t>
            </a:r>
            <a:endParaRPr b="0" lang="it-IT" sz="1200" spc="-1" strike="noStrike">
              <a:latin typeface="Montserrat"/>
            </a:endParaRPr>
          </a:p>
        </p:txBody>
      </p:sp>
      <p:pic>
        <p:nvPicPr>
          <p:cNvPr id="523" name="" descr=""/>
          <p:cNvPicPr/>
          <p:nvPr/>
        </p:nvPicPr>
        <p:blipFill>
          <a:blip r:embed="rId2"/>
          <a:stretch/>
        </p:blipFill>
        <p:spPr>
          <a:xfrm>
            <a:off x="180000" y="4896000"/>
            <a:ext cx="486000" cy="561600"/>
          </a:xfrm>
          <a:prstGeom prst="rect">
            <a:avLst/>
          </a:prstGeom>
          <a:ln w="0">
            <a:noFill/>
          </a:ln>
        </p:spPr>
      </p:pic>
      <p:sp>
        <p:nvSpPr>
          <p:cNvPr id="524" name=""/>
          <p:cNvSpPr txBox="1"/>
          <p:nvPr/>
        </p:nvSpPr>
        <p:spPr>
          <a:xfrm>
            <a:off x="576000" y="4964760"/>
            <a:ext cx="2974320" cy="461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86000"/>
              </a:lnSpc>
              <a:buNone/>
            </a:pPr>
            <a:r>
              <a:rPr b="0" lang="it-IT" sz="1400" spc="-1" strike="noStrike">
                <a:solidFill>
                  <a:srgbClr val="c51a1b"/>
                </a:solidFill>
                <a:latin typeface="Montserrat"/>
              </a:rPr>
              <a:t>Piccola Opera</a:t>
            </a:r>
            <a:br>
              <a:rPr sz="1400"/>
            </a:br>
            <a:r>
              <a:rPr b="0" lang="it-IT" sz="1400" spc="-1" strike="noStrike">
                <a:solidFill>
                  <a:srgbClr val="c51a1b"/>
                </a:solidFill>
                <a:latin typeface="Montserrat"/>
              </a:rPr>
              <a:t>della Divina Provvidenza</a:t>
            </a:r>
            <a:endParaRPr b="0" lang="it-IT" sz="1400" spc="-1" strike="noStrike">
              <a:latin typeface="Montserra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"/>
          <p:cNvGrpSpPr/>
          <p:nvPr/>
        </p:nvGrpSpPr>
        <p:grpSpPr>
          <a:xfrm>
            <a:off x="1204200" y="2135880"/>
            <a:ext cx="7693560" cy="1398240"/>
            <a:chOff x="1204200" y="2135880"/>
            <a:chExt cx="7693560" cy="1398240"/>
          </a:xfrm>
        </p:grpSpPr>
        <p:pic>
          <p:nvPicPr>
            <p:cNvPr id="526" name="" descr=""/>
            <p:cNvPicPr/>
            <p:nvPr/>
          </p:nvPicPr>
          <p:blipFill>
            <a:blip r:embed="rId1"/>
            <a:stretch/>
          </p:blipFill>
          <p:spPr>
            <a:xfrm>
              <a:off x="1204200" y="2135880"/>
              <a:ext cx="1214640" cy="13982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27" name=""/>
            <p:cNvSpPr txBox="1"/>
            <p:nvPr/>
          </p:nvSpPr>
          <p:spPr>
            <a:xfrm>
              <a:off x="2331360" y="2365560"/>
              <a:ext cx="6566400" cy="9421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pPr>
                <a:lnSpc>
                  <a:spcPct val="86000"/>
                </a:lnSpc>
                <a:buNone/>
              </a:pPr>
              <a:r>
                <a:rPr b="0" lang="it-IT" sz="3200" spc="-1" strike="noStrike">
                  <a:solidFill>
                    <a:srgbClr val="c51a1b"/>
                  </a:solidFill>
                  <a:latin typeface="Montserrat"/>
                </a:rPr>
                <a:t>Piccola Opera</a:t>
              </a:r>
              <a:br>
                <a:rPr sz="3200"/>
              </a:br>
              <a:r>
                <a:rPr b="0" lang="it-IT" sz="3200" spc="-1" strike="noStrike">
                  <a:solidFill>
                    <a:srgbClr val="c51a1b"/>
                  </a:solidFill>
                  <a:latin typeface="Montserrat"/>
                </a:rPr>
                <a:t>della Divina Provvidenza</a:t>
              </a:r>
              <a:endParaRPr b="0" lang="it-IT" sz="32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1.A. Engagement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7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Un assesment di engagement: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domande a risposte chiuse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60 secondi per domanda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4 gruppi di lavoro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Assesment ad accumulo punti</a:t>
            </a:r>
            <a:endParaRPr b="0" lang="it-IT" sz="2400" spc="-1" strike="noStrike">
              <a:latin typeface="Montserrat"/>
            </a:endParaRPr>
          </a:p>
          <a:p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Pronti? Via alla challenge!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0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0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0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1.A.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1.A. Engagement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7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Educare è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Animare è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Educare e Animare sono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Pedagogia è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11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12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3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1.A.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1.A. Engagement Questions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71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Educare è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C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Animare è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A B C D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Educare e Animare sono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B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Font typeface="StarSymbol"/>
              <a:buAutoNum type="arabicParenR"/>
            </a:pPr>
            <a:r>
              <a:rPr b="0" lang="it-IT" sz="2400" spc="-1" strike="noStrike">
                <a:latin typeface="Montserrat"/>
              </a:rPr>
              <a:t>Pedagogia è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"/>
              </a:rPr>
              <a:t>	</a:t>
            </a:r>
            <a:r>
              <a:rPr b="0" lang="it-IT" sz="2400" spc="-1" strike="noStrike">
                <a:latin typeface="Montserrat SemiBold"/>
              </a:rPr>
              <a:t>A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16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17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8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1.A.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504000" y="828000"/>
            <a:ext cx="4374000" cy="75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/>
          </p:nvPr>
        </p:nvSpPr>
        <p:spPr>
          <a:xfrm>
            <a:off x="864000" y="1938600"/>
            <a:ext cx="4896000" cy="274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algn="ctr">
              <a:spcBef>
                <a:spcPts val="972"/>
              </a:spcBef>
              <a:buNone/>
            </a:pP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I giovani vanno educati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tenendo sempre presente</a:t>
            </a:r>
            <a:br>
              <a:rPr sz="2200"/>
            </a:br>
            <a:r>
              <a:rPr b="0" lang="it-IT" sz="2200" spc="-1" strike="noStrike">
                <a:solidFill>
                  <a:srgbClr val="ffffff"/>
                </a:solidFill>
                <a:latin typeface="Montserrat SemiBold"/>
              </a:rPr>
              <a:t>che sono esseri ragionevoli</a:t>
            </a:r>
            <a:endParaRPr b="0" lang="it-IT" sz="2200" spc="-1" strike="noStrike">
              <a:latin typeface="Montserrat"/>
            </a:endParaRPr>
          </a:p>
          <a:p>
            <a:pPr algn="r">
              <a:spcBef>
                <a:spcPts val="972"/>
              </a:spcBef>
              <a:buNone/>
            </a:pPr>
            <a:r>
              <a:rPr b="0" lang="it-IT" sz="1300" spc="-1" strike="noStrike">
                <a:solidFill>
                  <a:srgbClr val="ffffff"/>
                </a:solidFill>
                <a:latin typeface="Montserrat SemiBold"/>
              </a:rPr>
              <a:t>V051 T013</a:t>
            </a:r>
            <a:endParaRPr b="0" lang="it-IT" sz="1300" spc="-1" strike="noStrike">
              <a:latin typeface="Montserrat"/>
            </a:endParaRPr>
          </a:p>
        </p:txBody>
      </p:sp>
      <p:pic>
        <p:nvPicPr>
          <p:cNvPr id="321" name="" descr=""/>
          <p:cNvPicPr/>
          <p:nvPr/>
        </p:nvPicPr>
        <p:blipFill>
          <a:blip r:embed="rId1"/>
          <a:stretch/>
        </p:blipFill>
        <p:spPr>
          <a:xfrm>
            <a:off x="6980400" y="2044800"/>
            <a:ext cx="198360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504000" y="504000"/>
            <a:ext cx="9071640" cy="5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1" lang="it-IT" sz="2400" spc="-1" strike="noStrike">
                <a:latin typeface="Montserrat"/>
              </a:rPr>
              <a:t>1.B. Concetti Base</a:t>
            </a:r>
            <a:endParaRPr b="1" lang="it-IT" sz="2400" spc="-1" strike="noStrike">
              <a:latin typeface="Montserrat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r>
              <a:rPr b="0" lang="it-IT" sz="2400" spc="-1" strike="noStrike">
                <a:latin typeface="Montserrat"/>
              </a:rPr>
              <a:t>L’assesment, </a:t>
            </a:r>
            <a:r>
              <a:rPr b="0" i="1" lang="it-IT" sz="2400" spc="-1" strike="noStrike">
                <a:latin typeface="Montserrat"/>
              </a:rPr>
              <a:t>simbolico</a:t>
            </a:r>
            <a:r>
              <a:rPr b="0" lang="it-IT" sz="2400" spc="-1" strike="noStrike">
                <a:latin typeface="Montserrat"/>
              </a:rPr>
              <a:t>, è finalizzato a: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Creare dubbio;</a:t>
            </a:r>
            <a:endParaRPr b="0" lang="it-IT" sz="2400" spc="-1" strike="noStrike">
              <a:latin typeface="Montserrat"/>
            </a:endParaRPr>
          </a:p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Montserrat"/>
              </a:rPr>
              <a:t>Oggettivare che non possiamo parlare di SPC scientifico, se non ci sono premesse adeguate.</a:t>
            </a:r>
            <a:endParaRPr b="0" lang="it-IT" sz="2400" spc="-1" strike="noStrike">
              <a:latin typeface="Montserrat"/>
            </a:endParaRPr>
          </a:p>
          <a:p>
            <a:r>
              <a:rPr b="0" lang="it-IT" sz="2400" spc="-1" strike="noStrike">
                <a:latin typeface="Montserrat"/>
              </a:rPr>
              <a:t>Le premesse minime sono:</a:t>
            </a:r>
            <a:endParaRPr b="0" lang="it-IT" sz="2400" spc="-1" strike="noStrike">
              <a:latin typeface="Montserrat"/>
            </a:endParaRPr>
          </a:p>
        </p:txBody>
      </p:sp>
      <p:grpSp>
        <p:nvGrpSpPr>
          <p:cNvPr id="324" name=""/>
          <p:cNvGrpSpPr/>
          <p:nvPr/>
        </p:nvGrpSpPr>
        <p:grpSpPr>
          <a:xfrm>
            <a:off x="9180000" y="180000"/>
            <a:ext cx="720000" cy="730800"/>
            <a:chOff x="9180000" y="180000"/>
            <a:chExt cx="720000" cy="730800"/>
          </a:xfrm>
        </p:grpSpPr>
        <p:pic>
          <p:nvPicPr>
            <p:cNvPr id="325" name="" descr=""/>
            <p:cNvPicPr/>
            <p:nvPr/>
          </p:nvPicPr>
          <p:blipFill>
            <a:blip r:embed="rId1"/>
            <a:stretch/>
          </p:blipFill>
          <p:spPr>
            <a:xfrm>
              <a:off x="9180000" y="180000"/>
              <a:ext cx="720000" cy="7308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26" name=""/>
            <p:cNvSpPr txBox="1"/>
            <p:nvPr/>
          </p:nvSpPr>
          <p:spPr>
            <a:xfrm>
              <a:off x="9180000" y="185400"/>
              <a:ext cx="720000" cy="72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36000" rIns="36000" tIns="36000" bIns="36000" anchor="ctr">
              <a:noAutofit/>
            </a:bodyPr>
            <a:p>
              <a:pPr algn="ctr">
                <a:buNone/>
              </a:pPr>
              <a:r>
                <a:rPr b="1" lang="it-IT" sz="2900" spc="-1" strike="noStrike">
                  <a:solidFill>
                    <a:srgbClr val="ffffff"/>
                  </a:solidFill>
                  <a:latin typeface="Montserrat"/>
                </a:rPr>
                <a:t>1.B.</a:t>
              </a:r>
              <a:endParaRPr b="0" lang="it-IT" sz="2900" spc="-1" strike="noStrike">
                <a:latin typeface="Montserrat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2024-04-29T16:38:22Z</dcterms:created>
  <dc:creator>Don Stefano Bortolato FDP</dc:creator>
  <dc:description>Presentazione e illustrazione del sistema educativo paterno-cristiano</dc:description>
  <cp:keywords>pedagogia don orione san luigi orione paterno cristiano</cp:keywords>
  <dc:language>it-IT</dc:language>
  <cp:lastModifiedBy>Don Stefano Bortolato FDP</cp:lastModifiedBy>
  <cp:lastPrinted>2024-04-30T16:30:02Z</cp:lastPrinted>
  <dcterms:modified xsi:type="dcterms:W3CDTF">2024-05-11T11:17:23Z</dcterms:modified>
  <cp:revision>129</cp:revision>
  <dc:subject>Formazione &amp; Pedagogia</dc:subject>
  <dc:title>Sistema Paterno Cristiano</dc:title>
</cp:coreProperties>
</file>