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10.xml" ContentType="application/vnd.openxmlformats-officedocument.theme+xml"/>
  <Override PartName="/ppt/theme/theme5.xml" ContentType="application/vnd.openxmlformats-officedocument.theme+xml"/>
  <Override PartName="/ppt/theme/theme1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_rels/presentation.xml.rels" ContentType="application/vnd.openxmlformats-package.relationships+xml"/>
  <Override PartName="/ppt/slideLayouts/_rels/slideLayout1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0.xml.rels" ContentType="application/vnd.openxmlformats-package.relationships+xml"/>
  <Override PartName="/ppt/slideLayouts/_rels/slideLayout113.xml.rels" ContentType="application/vnd.openxmlformats-package.relationships+xml"/>
  <Override PartName="/ppt/slideLayouts/_rels/slideLayout10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2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32.xml.rels" ContentType="application/vnd.openxmlformats-package.relationships+xml"/>
  <Override PartName="/ppt/slideLayouts/_rels/slideLayout104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105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11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108.xml.rels" ContentType="application/vnd.openxmlformats-package.relationships+xml"/>
  <Override PartName="/ppt/slideLayouts/_rels/slideLayout9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118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7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15.xml.rels" ContentType="application/vnd.openxmlformats-package.relationships+xml"/>
  <Override PartName="/ppt/slideLayouts/_rels/slideLayout122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23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12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28.xml.rels" ContentType="application/vnd.openxmlformats-package.relationships+xml"/>
  <Override PartName="/ppt/slideLayouts/_rels/slideLayout121.xml.rels" ContentType="application/vnd.openxmlformats-package.relationships+xml"/>
  <Override PartName="/ppt/slideLayouts/_rels/slideLayout130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1.xml.rels" ContentType="application/vnd.openxmlformats-package.relationships+xml"/>
  <Override PartName="/ppt/slideLayouts/_rels/slideLayout125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12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1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1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106.xml.rels" ContentType="application/vnd.openxmlformats-package.relationships+xml"/>
  <Override PartName="/ppt/slideLayouts/_rels/slideLayout11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98.xml.rels" ContentType="application/vnd.openxmlformats-package.relationships+xml"/>
  <Override PartName="/ppt/slideLayouts/_rels/slideLayout107.xml.rels" ContentType="application/vnd.openxmlformats-package.relationships+xml"/>
  <Override PartName="/ppt/slideLayouts/_rels/slideLayout12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00.xml.rels" ContentType="application/vnd.openxmlformats-package.relationships+xml"/>
  <Override PartName="/ppt/slideLayouts/_rels/slideLayout101.xml.rels" ContentType="application/vnd.openxmlformats-package.relationships+xml"/>
  <Override PartName="/ppt/slideLayouts/_rels/slideLayout102.xml.rels" ContentType="application/vnd.openxmlformats-package.relationships+xml"/>
  <Override PartName="/ppt/slideLayouts/_rels/slideLayout103.xml.rels" ContentType="application/vnd.openxmlformats-package.relationships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media/image22.png" ContentType="image/png"/>
  <Override PartName="/ppt/media/image21.png" ContentType="image/png"/>
  <Override PartName="/ppt/media/image19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3.jpeg" ContentType="image/jpeg"/>
  <Override PartName="/ppt/media/image23.png" ContentType="image/png"/>
  <Override PartName="/ppt/media/image28.png" ContentType="image/png"/>
  <Override PartName="/ppt/media/image30.png" ContentType="image/png"/>
  <Override PartName="/ppt/media/image10.png" ContentType="image/png"/>
  <Override PartName="/ppt/media/image29.png" ContentType="image/png"/>
  <Override PartName="/ppt/media/image6.png" ContentType="image/png"/>
  <Override PartName="/ppt/media/image5.png" ContentType="image/png"/>
  <Override PartName="/ppt/media/image35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9.png" ContentType="image/png"/>
  <Override PartName="/ppt/media/image34.png" ContentType="image/png"/>
  <Override PartName="/ppt/media/image4.png" ContentType="image/png"/>
  <Override PartName="/ppt/media/image27.png" ContentType="image/png"/>
  <Override PartName="/ppt/media/image33.png" ContentType="image/png"/>
  <Override PartName="/ppt/media/image3.png" ContentType="image/png"/>
  <Override PartName="/ppt/media/image26.png" ContentType="image/png"/>
  <Override PartName="/ppt/media/image32.png" ContentType="image/png"/>
  <Override PartName="/ppt/media/image2.png" ContentType="image/png"/>
  <Override PartName="/ppt/media/image25.png" ContentType="image/png"/>
  <Override PartName="/ppt/media/image31.png" ContentType="image/png"/>
  <Override PartName="/ppt/media/image1.png" ContentType="image/png"/>
  <Override PartName="/ppt/media/image24.png" ContentType="image/png"/>
  <Override PartName="/ppt/media/image11.jpeg" ContentType="image/jpe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20.xml.rels" ContentType="application/vnd.openxmlformats-package.relationships+xml"/>
  <Override PartName="/ppt/slides/_rels/slide2.xml.rels" ContentType="application/vnd.openxmlformats-package.relationships+xml"/>
  <Override PartName="/ppt/slides/_rels/slide19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7.xml.rels" ContentType="application/vnd.openxmlformats-package.relationships+xml"/>
  <Override PartName="/ppt/slides/_rels/slide9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28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29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17.xml" ContentType="application/vnd.openxmlformats-officedocument.presentationml.slide+xml"/>
  <Override PartName="/ppt/slides/slide29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  <p:sldMasterId id="2147483726" r:id="rId8"/>
    <p:sldMasterId id="2147483739" r:id="rId9"/>
    <p:sldMasterId id="2147483752" r:id="rId10"/>
    <p:sldMasterId id="2147483765" r:id="rId11"/>
    <p:sldMasterId id="214748377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0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0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0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0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1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3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7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8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49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50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1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2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3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4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subTitle"/>
          </p:nvPr>
        </p:nvSpPr>
        <p:spPr>
          <a:xfrm>
            <a:off x="1960200" y="647640"/>
            <a:ext cx="6159240" cy="237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7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08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2" name="PlaceHolder 4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6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503640" y="30438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/>
          </p:nvPr>
        </p:nvSpPr>
        <p:spPr>
          <a:xfrm>
            <a:off x="5152320" y="132624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3" name="PlaceHolder 4"/>
          <p:cNvSpPr>
            <a:spLocks noGrp="1"/>
          </p:cNvSpPr>
          <p:nvPr>
            <p:ph/>
          </p:nvPr>
        </p:nvSpPr>
        <p:spPr>
          <a:xfrm>
            <a:off x="50364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4" name="PlaceHolder 5"/>
          <p:cNvSpPr>
            <a:spLocks noGrp="1"/>
          </p:cNvSpPr>
          <p:nvPr>
            <p:ph/>
          </p:nvPr>
        </p:nvSpPr>
        <p:spPr>
          <a:xfrm>
            <a:off x="5152320" y="30438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/>
          </p:nvPr>
        </p:nvSpPr>
        <p:spPr>
          <a:xfrm>
            <a:off x="357084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/>
          </p:nvPr>
        </p:nvSpPr>
        <p:spPr>
          <a:xfrm>
            <a:off x="6637680" y="132624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/>
          </p:nvPr>
        </p:nvSpPr>
        <p:spPr>
          <a:xfrm>
            <a:off x="5036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0" name="PlaceHolder 6"/>
          <p:cNvSpPr>
            <a:spLocks noGrp="1"/>
          </p:cNvSpPr>
          <p:nvPr>
            <p:ph/>
          </p:nvPr>
        </p:nvSpPr>
        <p:spPr>
          <a:xfrm>
            <a:off x="357084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1" name="PlaceHolder 7"/>
          <p:cNvSpPr>
            <a:spLocks noGrp="1"/>
          </p:cNvSpPr>
          <p:nvPr>
            <p:ph/>
          </p:nvPr>
        </p:nvSpPr>
        <p:spPr>
          <a:xfrm>
            <a:off x="6637680" y="30438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168"/>
              </a:spcBef>
              <a:buNone/>
            </a:pPr>
            <a:endParaRPr b="0" lang="en-US" sz="2320" spc="-1" strike="noStrike">
              <a:solidFill>
                <a:srgbClr val="000000"/>
              </a:solidFill>
              <a:latin typeface="Lor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3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5.xml"/><Relationship Id="rId5" Type="http://schemas.openxmlformats.org/officeDocument/2006/relationships/slideLayout" Target="../slideLayouts/slideLayout76.xml"/><Relationship Id="rId6" Type="http://schemas.openxmlformats.org/officeDocument/2006/relationships/slideLayout" Target="../slideLayouts/slideLayout77.xml"/><Relationship Id="rId7" Type="http://schemas.openxmlformats.org/officeDocument/2006/relationships/slideLayout" Target="../slideLayouts/slideLayout78.xml"/><Relationship Id="rId8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96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0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Freeform 270"/>
          <p:cNvSpPr/>
          <p:nvPr/>
        </p:nvSpPr>
        <p:spPr>
          <a:xfrm>
            <a:off x="341280" y="390240"/>
            <a:ext cx="9364320" cy="4938120"/>
          </a:xfrm>
          <a:custGeom>
            <a:avLst/>
            <a:gdLst/>
            <a:ahLst/>
            <a:rect l="l" t="t" r="r" b="b"/>
            <a:pathLst>
              <a:path w="11326759" h="5973096">
                <a:moveTo>
                  <a:pt x="11326759" y="5016716"/>
                </a:moveTo>
                <a:lnTo>
                  <a:pt x="11326759" y="5747671"/>
                </a:lnTo>
                <a:cubicBezTo>
                  <a:pt x="11326759" y="5872170"/>
                  <a:pt x="11225833" y="5973096"/>
                  <a:pt x="11101334" y="5973096"/>
                </a:cubicBezTo>
                <a:lnTo>
                  <a:pt x="10454485" y="5973096"/>
                </a:lnTo>
                <a:lnTo>
                  <a:pt x="10476857" y="5915847"/>
                </a:lnTo>
                <a:cubicBezTo>
                  <a:pt x="10630030" y="5576670"/>
                  <a:pt x="10885911" y="5288087"/>
                  <a:pt x="11207983" y="5084298"/>
                </a:cubicBezTo>
                <a:close/>
                <a:moveTo>
                  <a:pt x="3890280" y="0"/>
                </a:moveTo>
                <a:lnTo>
                  <a:pt x="11101334" y="0"/>
                </a:lnTo>
                <a:cubicBezTo>
                  <a:pt x="11225833" y="0"/>
                  <a:pt x="11326759" y="100926"/>
                  <a:pt x="11326759" y="225425"/>
                </a:cubicBezTo>
                <a:lnTo>
                  <a:pt x="11326759" y="1840902"/>
                </a:lnTo>
                <a:lnTo>
                  <a:pt x="11321056" y="1841894"/>
                </a:lnTo>
                <a:cubicBezTo>
                  <a:pt x="9271563" y="2250627"/>
                  <a:pt x="7675452" y="3872385"/>
                  <a:pt x="7356956" y="5903875"/>
                </a:cubicBezTo>
                <a:lnTo>
                  <a:pt x="7347931" y="5973096"/>
                </a:lnTo>
                <a:lnTo>
                  <a:pt x="225425" y="5973096"/>
                </a:lnTo>
                <a:cubicBezTo>
                  <a:pt x="100926" y="5973096"/>
                  <a:pt x="0" y="5872170"/>
                  <a:pt x="0" y="5747671"/>
                </a:cubicBezTo>
                <a:lnTo>
                  <a:pt x="0" y="3856324"/>
                </a:lnTo>
                <a:lnTo>
                  <a:pt x="107796" y="3848335"/>
                </a:lnTo>
                <a:cubicBezTo>
                  <a:pt x="2097534" y="3651400"/>
                  <a:pt x="3679374" y="2109746"/>
                  <a:pt x="3881443" y="170557"/>
                </a:cubicBezTo>
                <a:close/>
                <a:moveTo>
                  <a:pt x="225425" y="0"/>
                </a:moveTo>
                <a:lnTo>
                  <a:pt x="789667" y="0"/>
                </a:lnTo>
                <a:lnTo>
                  <a:pt x="736389" y="155621"/>
                </a:lnTo>
                <a:cubicBezTo>
                  <a:pt x="605303" y="436632"/>
                  <a:pt x="342370" y="654767"/>
                  <a:pt x="17905" y="746271"/>
                </a:cubicBezTo>
                <a:lnTo>
                  <a:pt x="0" y="750446"/>
                </a:lnTo>
                <a:lnTo>
                  <a:pt x="0" y="225425"/>
                </a:lnTo>
                <a:cubicBezTo>
                  <a:pt x="0" y="100926"/>
                  <a:pt x="100926" y="0"/>
                  <a:pt x="225425" y="0"/>
                </a:cubicBezTo>
                <a:close/>
              </a:path>
            </a:pathLst>
          </a:cu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2890080" y="2434680"/>
            <a:ext cx="4286520" cy="75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</a:t>
            </a: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-7560" y="0"/>
            <a:ext cx="3438360" cy="3409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5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6664680" y="2151000"/>
            <a:ext cx="3421440" cy="35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</a:t>
            </a: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Rectangle 182"/>
          <p:cNvSpPr/>
          <p:nvPr/>
        </p:nvSpPr>
        <p:spPr>
          <a:xfrm>
            <a:off x="0" y="1212840"/>
            <a:ext cx="10079640" cy="3212640"/>
          </a:xfrm>
          <a:prstGeom prst="rect">
            <a:avLst/>
          </a:prstGeom>
          <a:solidFill>
            <a:srgbClr val="f1c5c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717120" y="152856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733320" y="229896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3084120" y="0"/>
            <a:ext cx="6995160" cy="566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Right Triangle 104"/>
          <p:cNvSpPr/>
          <p:nvPr/>
        </p:nvSpPr>
        <p:spPr>
          <a:xfrm>
            <a:off x="0" y="360"/>
            <a:ext cx="10079640" cy="5669640"/>
          </a:xfrm>
          <a:prstGeom prst="rtTriangle">
            <a:avLst/>
          </a:prstGeom>
          <a:solidFill>
            <a:srgbClr val="9ac1de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6226920" y="1383480"/>
            <a:ext cx="3410280" cy="5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6243480" y="2154240"/>
            <a:ext cx="3394080" cy="1889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7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414" name="Right Triangle 108"/>
          <p:cNvSpPr/>
          <p:nvPr/>
        </p:nvSpPr>
        <p:spPr>
          <a:xfrm>
            <a:off x="360" y="360"/>
            <a:ext cx="7619760" cy="5669640"/>
          </a:xfrm>
          <a:prstGeom prst="rtTriangle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body"/>
          </p:nvPr>
        </p:nvSpPr>
        <p:spPr>
          <a:xfrm>
            <a:off x="3809520" y="1547640"/>
            <a:ext cx="298728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017480" y="1547640"/>
            <a:ext cx="2863800" cy="314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0000"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title"/>
          </p:nvPr>
        </p:nvSpPr>
        <p:spPr>
          <a:xfrm>
            <a:off x="3809520" y="575640"/>
            <a:ext cx="60717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Fai clic per modificare il formato 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del testo del titolo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0" y="0"/>
            <a:ext cx="3512880" cy="566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9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Montserrat"/>
              </a:rPr>
              <a:t>Fai clic per modificare il formato del testo della struttura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Secondo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Terzo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490" spc="-1" strike="noStrike">
                <a:solidFill>
                  <a:srgbClr val="000000"/>
                </a:solidFill>
                <a:latin typeface="Montserrat"/>
              </a:rPr>
              <a:t>Quarto livello struttura</a:t>
            </a:r>
            <a:endParaRPr b="0" lang="it-IT" sz="1490" spc="-1" strike="noStrike">
              <a:solidFill>
                <a:srgbClr val="000000"/>
              </a:solidFill>
              <a:latin typeface="Montserrat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Quinto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Sesto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660" spc="-1" strike="noStrike">
                <a:solidFill>
                  <a:srgbClr val="000000"/>
                </a:solidFill>
                <a:latin typeface="Montserrat"/>
              </a:rPr>
              <a:t>Settimo livello struttura</a:t>
            </a:r>
            <a:endParaRPr b="0" lang="it-IT" sz="166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4" name=""/>
          <p:cNvSpPr/>
          <p:nvPr/>
        </p:nvSpPr>
        <p:spPr>
          <a:xfrm>
            <a:off x="3571200" y="0"/>
            <a:ext cx="0" cy="5670000"/>
          </a:xfrm>
          <a:prstGeom prst="line">
            <a:avLst/>
          </a:prstGeom>
          <a:ln w="127080">
            <a:solidFill>
              <a:srgbClr val="90bcd9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"/>
          <p:cNvSpPr/>
          <p:nvPr/>
        </p:nvSpPr>
        <p:spPr>
          <a:xfrm flipH="1">
            <a:off x="8332560" y="4464360"/>
            <a:ext cx="1746000" cy="1220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"/>
          <p:cNvSpPr txBox="1"/>
          <p:nvPr/>
        </p:nvSpPr>
        <p:spPr>
          <a:xfrm>
            <a:off x="9464760" y="5297760"/>
            <a:ext cx="77400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688CCF63-C3B0-48EB-9586-E396A7ED937A}" type="slidenum">
              <a:rPr b="0" lang="it-IT" sz="1200" spc="-1" strike="noStrike">
                <a:latin typeface="Montserrat"/>
              </a:rPr>
              <a:t>&lt;numero&gt;</a:t>
            </a:fld>
            <a:endParaRPr b="0" lang="it-IT" sz="1200" spc="-1" strike="noStrike">
              <a:latin typeface="Montserrat"/>
            </a:endParaRPr>
          </a:p>
        </p:txBody>
      </p:sp>
      <p:sp>
        <p:nvSpPr>
          <p:cNvPr id="47" name=""/>
          <p:cNvSpPr txBox="1"/>
          <p:nvPr/>
        </p:nvSpPr>
        <p:spPr>
          <a:xfrm>
            <a:off x="3809520" y="5297760"/>
            <a:ext cx="952560" cy="276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it-IT" sz="1200" spc="-1" strike="noStrike">
                <a:latin typeface="Montserrat"/>
              </a:rPr>
              <a:t>2/3/2023</a:t>
            </a:r>
            <a:endParaRPr b="0" lang="it-IT" sz="1200" spc="-1" strike="noStrike">
              <a:latin typeface="Montserrat"/>
            </a:endParaRPr>
          </a:p>
        </p:txBody>
      </p:sp>
      <p:pic>
        <p:nvPicPr>
          <p:cNvPr id="48" name="" descr=""/>
          <p:cNvPicPr/>
          <p:nvPr/>
        </p:nvPicPr>
        <p:blipFill>
          <a:blip r:embed="rId2"/>
          <a:stretch/>
        </p:blipFill>
        <p:spPr>
          <a:xfrm>
            <a:off x="9532080" y="29520"/>
            <a:ext cx="500040" cy="595440"/>
          </a:xfrm>
          <a:prstGeom prst="rect">
            <a:avLst/>
          </a:prstGeom>
          <a:ln w="0">
            <a:noFill/>
          </a:ln>
        </p:spPr>
      </p:pic>
      <p:pic>
        <p:nvPicPr>
          <p:cNvPr id="49" name="" descr=""/>
          <p:cNvPicPr/>
          <p:nvPr/>
        </p:nvPicPr>
        <p:blipFill>
          <a:blip r:embed="rId3"/>
          <a:stretch/>
        </p:blipFill>
        <p:spPr>
          <a:xfrm>
            <a:off x="8974800" y="162000"/>
            <a:ext cx="439200" cy="43200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body"/>
          </p:nvPr>
        </p:nvSpPr>
        <p:spPr>
          <a:xfrm>
            <a:off x="245880" y="2178360"/>
            <a:ext cx="5220000" cy="2157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4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 SemiBold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 SemiBold"/>
            </a:endParaRPr>
          </a:p>
        </p:txBody>
      </p:sp>
      <p:sp>
        <p:nvSpPr>
          <p:cNvPr id="88" name="Donut 280"/>
          <p:cNvSpPr/>
          <p:nvPr/>
        </p:nvSpPr>
        <p:spPr>
          <a:xfrm>
            <a:off x="4158000" y="31320"/>
            <a:ext cx="5657760" cy="5601600"/>
          </a:xfrm>
          <a:prstGeom prst="donut">
            <a:avLst>
              <a:gd name="adj" fmla="val 22614"/>
            </a:avLst>
          </a:prstGeom>
          <a:solidFill>
            <a:srgbClr val="f2f2f2">
              <a:alpha val="87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6956280" y="72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863760" y="34920"/>
            <a:ext cx="2934000" cy="5599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573160" y="1455840"/>
            <a:ext cx="2757600" cy="2757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8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ame 2"/>
          <p:cNvSpPr/>
          <p:nvPr/>
        </p:nvSpPr>
        <p:spPr>
          <a:xfrm>
            <a:off x="70560" y="79560"/>
            <a:ext cx="9937800" cy="5510160"/>
          </a:xfrm>
          <a:prstGeom prst="frame">
            <a:avLst>
              <a:gd name="adj1" fmla="val 556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body"/>
          </p:nvPr>
        </p:nvSpPr>
        <p:spPr>
          <a:xfrm>
            <a:off x="4986000" y="467280"/>
            <a:ext cx="4500360" cy="4500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6840" y="2123640"/>
            <a:ext cx="3889800" cy="1767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1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title"/>
          </p:nvPr>
        </p:nvSpPr>
        <p:spPr>
          <a:xfrm>
            <a:off x="456840" y="1078920"/>
            <a:ext cx="3882960" cy="68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86612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760440" y="418356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2" name="PlaceHolder 6"/>
          <p:cNvSpPr>
            <a:spLocks noGrp="1"/>
          </p:cNvSpPr>
          <p:nvPr>
            <p:ph type="body"/>
          </p:nvPr>
        </p:nvSpPr>
        <p:spPr>
          <a:xfrm>
            <a:off x="8514360" y="4214520"/>
            <a:ext cx="1164960" cy="118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9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173" name="Rectangle 82"/>
          <p:cNvSpPr/>
          <p:nvPr/>
        </p:nvSpPr>
        <p:spPr>
          <a:xfrm>
            <a:off x="883800" y="4700160"/>
            <a:ext cx="3035520" cy="105840"/>
          </a:xfrm>
          <a:prstGeom prst="rect">
            <a:avLst/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Donut 349"/>
          <p:cNvSpPr/>
          <p:nvPr/>
        </p:nvSpPr>
        <p:spPr>
          <a:xfrm>
            <a:off x="4513320" y="-918000"/>
            <a:ext cx="7435440" cy="7142400"/>
          </a:xfrm>
          <a:prstGeom prst="donut">
            <a:avLst>
              <a:gd name="adj" fmla="val 13580"/>
            </a:avLst>
          </a:prstGeom>
          <a:solidFill>
            <a:srgbClr val="f2f2f2">
              <a:alpha val="71000"/>
            </a:srgbClr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35676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title"/>
          </p:nvPr>
        </p:nvSpPr>
        <p:spPr>
          <a:xfrm>
            <a:off x="325440" y="838440"/>
            <a:ext cx="5245920" cy="553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35676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3168000" y="192780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3168000" y="3750480"/>
            <a:ext cx="2403000" cy="1033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43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6" name="Oval 350"/>
          <p:cNvSpPr/>
          <p:nvPr/>
        </p:nvSpPr>
        <p:spPr>
          <a:xfrm>
            <a:off x="7737840" y="-271440"/>
            <a:ext cx="2892960" cy="2892960"/>
          </a:xfrm>
          <a:prstGeom prst="ellipse">
            <a:avLst/>
          </a:prstGeom>
          <a:solidFill>
            <a:srgbClr val="9c1133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17" name="PlaceHolder 6"/>
          <p:cNvSpPr>
            <a:spLocks noGrp="1"/>
          </p:cNvSpPr>
          <p:nvPr>
            <p:ph type="body"/>
          </p:nvPr>
        </p:nvSpPr>
        <p:spPr>
          <a:xfrm>
            <a:off x="5768280" y="246960"/>
            <a:ext cx="4862520" cy="4811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18" name="PlaceHolder 7"/>
          <p:cNvSpPr>
            <a:spLocks noGrp="1"/>
          </p:cNvSpPr>
          <p:nvPr>
            <p:ph type="body"/>
          </p:nvPr>
        </p:nvSpPr>
        <p:spPr>
          <a:xfrm>
            <a:off x="5947920" y="3488400"/>
            <a:ext cx="1936800" cy="191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50000"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19602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1500" spc="-1" strike="noStrike">
                <a:solidFill>
                  <a:srgbClr val="000000"/>
                </a:solidFill>
                <a:latin typeface="Montserrat"/>
              </a:rPr>
              <a:t>Fai clic per modificare il formato del testo del titolo</a:t>
            </a:r>
            <a:endParaRPr b="0" lang="it-IT" sz="15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4" name="Frame 33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836bcc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960200" y="647640"/>
            <a:ext cx="6159240" cy="511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Fai clic per modificare il formato del testo del titolo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</p:txBody>
      </p:sp>
      <p:sp>
        <p:nvSpPr>
          <p:cNvPr id="333" name="Frame 2"/>
          <p:cNvSpPr/>
          <p:nvPr/>
        </p:nvSpPr>
        <p:spPr>
          <a:xfrm>
            <a:off x="0" y="360"/>
            <a:ext cx="10079640" cy="5669640"/>
          </a:xfrm>
          <a:prstGeom prst="frame">
            <a:avLst>
              <a:gd name="adj1" fmla="val 3333"/>
            </a:avLst>
          </a:prstGeom>
          <a:solidFill>
            <a:srgbClr val="d1545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16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320" spc="-1" strike="noStrike">
                <a:solidFill>
                  <a:srgbClr val="000000"/>
                </a:solidFill>
                <a:latin typeface="Lora"/>
              </a:rPr>
              <a:t>Fai clic per modificare il formato del testo della struttura</a:t>
            </a:r>
            <a:endParaRPr b="0" lang="en-US" sz="2320" spc="-1" strike="noStrike">
              <a:solidFill>
                <a:srgbClr val="000000"/>
              </a:solidFill>
              <a:latin typeface="Lora"/>
            </a:endParaRPr>
          </a:p>
          <a:p>
            <a:pPr lvl="1" marL="864000" indent="-324000">
              <a:lnSpc>
                <a:spcPct val="90000"/>
              </a:lnSpc>
              <a:spcBef>
                <a:spcPts val="9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Secondo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2" marL="1296000" indent="-288000">
              <a:lnSpc>
                <a:spcPct val="90000"/>
              </a:lnSpc>
              <a:spcBef>
                <a:spcPts val="70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Terzo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3" marL="1728000" indent="-216000">
              <a:lnSpc>
                <a:spcPct val="90000"/>
              </a:lnSpc>
              <a:spcBef>
                <a:spcPts val="46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90" spc="-1" strike="noStrike">
                <a:solidFill>
                  <a:srgbClr val="000000"/>
                </a:solidFill>
                <a:latin typeface="Lora"/>
              </a:rPr>
              <a:t>Quarto livello struttura</a:t>
            </a:r>
            <a:endParaRPr b="0" lang="en-US" sz="1490" spc="-1" strike="noStrike">
              <a:solidFill>
                <a:srgbClr val="000000"/>
              </a:solidFill>
              <a:latin typeface="Lora"/>
            </a:endParaRPr>
          </a:p>
          <a:p>
            <a:pPr lvl="4" marL="2160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Quinto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5" marL="2592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Sesto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  <a:p>
            <a:pPr lvl="6" marL="3024000" indent="-216000">
              <a:lnSpc>
                <a:spcPct val="9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660" spc="-1" strike="noStrike">
                <a:solidFill>
                  <a:srgbClr val="000000"/>
                </a:solidFill>
                <a:latin typeface="Lora"/>
              </a:rPr>
              <a:t>Settimo livello struttura</a:t>
            </a:r>
            <a:endParaRPr b="0" lang="en-US" sz="1660" spc="-1" strike="noStrike">
              <a:solidFill>
                <a:srgbClr val="000000"/>
              </a:solidFill>
              <a:latin typeface="Lor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slideLayout" Target="../slideLayouts/slideLayout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6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6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2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2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0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Scienza </a:t>
            </a:r>
            <a:r>
              <a:rPr b="1" lang="it-IT" sz="2500" spc="-1" strike="noStrike">
                <a:latin typeface="Montserrat"/>
              </a:rPr>
              <a:t>Paratico-Prescrittiva</a:t>
            </a:r>
            <a:r>
              <a:rPr b="0" lang="it-IT" sz="2500" spc="-1" strike="noStrike">
                <a:latin typeface="Montserrat"/>
              </a:rPr>
              <a:t> (=Pratico-Progettuale):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Pratica</a:t>
            </a:r>
            <a:r>
              <a:rPr b="0" lang="it-IT" sz="2500" spc="-1" strike="noStrike">
                <a:latin typeface="Montserrat"/>
              </a:rPr>
              <a:t>: risolvere problemi d’azione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Prescrittiva</a:t>
            </a:r>
            <a:r>
              <a:rPr b="0" lang="it-IT" sz="2500" spc="-1" strike="noStrike">
                <a:latin typeface="Montserrat"/>
              </a:rPr>
              <a:t>: orientare e descrivere l’azione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Teoria</a:t>
            </a:r>
            <a:r>
              <a:rPr b="0" lang="it-IT" sz="2500" spc="-1" strike="noStrike">
                <a:latin typeface="Montserrat"/>
              </a:rPr>
              <a:t> (scientifica)?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Conoscere</a:t>
            </a:r>
            <a:r>
              <a:rPr b="0" lang="it-IT" sz="2500" spc="-1" strike="noStrike">
                <a:latin typeface="Montserrat"/>
              </a:rPr>
              <a:t> i problemi educativi (es. spazzatura a terra)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Sviluppare </a:t>
            </a:r>
            <a:r>
              <a:rPr b="1" lang="it-IT" sz="2500" spc="-1" strike="noStrike">
                <a:latin typeface="Montserrat"/>
              </a:rPr>
              <a:t>progetti</a:t>
            </a:r>
            <a:r>
              <a:rPr b="0" lang="it-IT" sz="2500" spc="-1" strike="noStrike">
                <a:latin typeface="Montserrat"/>
              </a:rPr>
              <a:t> (es.  normative 12, 14, 16 e 18 anni)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Che scienza?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93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4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delle </a:t>
            </a:r>
            <a:r>
              <a:rPr b="1" lang="it-IT" sz="2500" spc="-1" strike="noStrike">
                <a:latin typeface="Montserrat"/>
              </a:rPr>
              <a:t>scienze educative</a:t>
            </a:r>
            <a:r>
              <a:rPr b="0" lang="it-IT" sz="2500" spc="-1" strike="noStrike">
                <a:latin typeface="Montserrat"/>
              </a:rPr>
              <a:t>: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Siamo in presenza di un </a:t>
            </a:r>
            <a:r>
              <a:rPr b="1" lang="it-IT" sz="2500" spc="-1" strike="noStrike">
                <a:latin typeface="Montserrat"/>
              </a:rPr>
              <a:t>insieme di conoscenze</a:t>
            </a:r>
            <a:r>
              <a:rPr b="0" lang="it-IT" sz="2500" spc="-1" strike="noStrike">
                <a:latin typeface="Montserrat"/>
              </a:rPr>
              <a:t> (psicologia, neurologia, sociologia, legge, ecc…)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spcAft>
                <a:spcPts val="113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scienza che </a:t>
            </a:r>
            <a:r>
              <a:rPr b="1" lang="it-IT" sz="2500" spc="-1" strike="noStrike">
                <a:latin typeface="Montserrat"/>
              </a:rPr>
              <a:t>armonizza</a:t>
            </a:r>
            <a:r>
              <a:rPr b="0" lang="it-IT" sz="2500" spc="-1" strike="noStrike">
                <a:latin typeface="Montserrat"/>
              </a:rPr>
              <a:t> e usa molte scienze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600" spc="-1" strike="noStrike">
                <a:solidFill>
                  <a:srgbClr val="000000"/>
                </a:solidFill>
                <a:latin typeface="Montserrat"/>
                <a:ea typeface="Noto Sans CJK SC"/>
              </a:rPr>
              <a:t>C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he scienza?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9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9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Scienza che crea esperti: «L’agire delle persone esperte in effetti è caratterizzato dalla capacità di inquadrare immediatamente in modo completo e articolato le varie situazioni e di portare a termine tali decisioni in modo fluido, appropriato e senza sforzo» (Pellerey Michele)</a:t>
            </a:r>
            <a:endParaRPr b="0" lang="it-IT" sz="24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Montserrat"/>
              </a:rPr>
              <a:t>È una “scienza artistica” (Dewey John)</a:t>
            </a:r>
            <a:endParaRPr b="0" lang="it-IT" sz="2400" spc="-1" strike="noStrike">
              <a:latin typeface="Montserrat"/>
            </a:endParaRPr>
          </a:p>
        </p:txBody>
      </p:sp>
      <p:sp>
        <p:nvSpPr>
          <p:cNvPr id="499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600" spc="-1" strike="noStrike">
                <a:solidFill>
                  <a:srgbClr val="000000"/>
                </a:solidFill>
                <a:latin typeface="Montserrat"/>
                <a:ea typeface="Noto Sans CJK SC"/>
              </a:rPr>
              <a:t>C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he scienza?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0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Domanda\Problema: può la pedagogia, intesa come scienza pratico-progettuale, essere considerata una disciplina scientifica?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Questione rilevante</a:t>
            </a:r>
            <a:r>
              <a:rPr b="0" lang="it-IT" sz="2500" spc="-1" strike="noStrike">
                <a:latin typeface="Montserrat"/>
              </a:rPr>
              <a:t>: i problemi posti sono rilevanti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Questione consistente</a:t>
            </a:r>
            <a:r>
              <a:rPr b="0" lang="it-IT" sz="2500" spc="-1" strike="noStrike">
                <a:latin typeface="Montserrat"/>
              </a:rPr>
              <a:t>: argomentazione coerente e valida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500" spc="-1" strike="noStrike">
                <a:latin typeface="Montserrat"/>
              </a:rPr>
              <a:t>Questione pubblica</a:t>
            </a:r>
            <a:r>
              <a:rPr b="0" lang="it-IT" sz="2500" spc="-1" strike="noStrike">
                <a:latin typeface="Montserrat"/>
              </a:rPr>
              <a:t>: gli studi siano pubblici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03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Pedagogia: disciplina scientifica?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0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06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89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100" spc="-1" strike="noStrike">
                <a:latin typeface="Montserrat"/>
              </a:rPr>
              <a:t>Esperto</a:t>
            </a:r>
            <a:r>
              <a:rPr b="0" lang="it-IT" sz="2100" spc="-1" strike="noStrike">
                <a:latin typeface="Montserrat"/>
              </a:rPr>
              <a:t>: la conoscenza e la capacità di un esperto è dinamica e genera comprensioni dipendenti dal contesto che provengono dall’interazione tra un vasto repertorio di attese, immagini, tecniche, modelli prototipici e gli stimoli ambientali</a:t>
            </a:r>
            <a:endParaRPr b="0" lang="it-IT" sz="21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2100" spc="-1" strike="noStrike">
                <a:latin typeface="Montserrat"/>
              </a:rPr>
              <a:t>Novizio</a:t>
            </a:r>
            <a:r>
              <a:rPr b="0" lang="it-IT" sz="2100" spc="-1" strike="noStrike">
                <a:latin typeface="Montserrat"/>
              </a:rPr>
              <a:t>: la conoscenza e la capacità di un novizio è rigida e genera comprensioni debolmente legate al contesto che provengono dall’interazione tra un limitato repertorio di attese, immagini, tecniche, modelli prototipici e gli stimoli ambientali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Educatori ed Educatori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0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0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78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Una scienza progettuale si basa su una </a:t>
            </a:r>
            <a:r>
              <a:rPr b="1" lang="it-IT" sz="2200" spc="-1" strike="noStrike">
                <a:latin typeface="Montserrat"/>
              </a:rPr>
              <a:t>cultura</a:t>
            </a:r>
            <a:r>
              <a:rPr b="0" lang="it-IT" sz="2200" spc="-1" strike="noStrike">
                <a:latin typeface="Montserrat"/>
              </a:rPr>
              <a:t> della </a:t>
            </a:r>
            <a:r>
              <a:rPr b="1" lang="it-IT" sz="2200" spc="-1" strike="noStrike">
                <a:latin typeface="Montserrat"/>
              </a:rPr>
              <a:t>progettualità</a:t>
            </a:r>
            <a:r>
              <a:rPr b="0" lang="it-IT" sz="2200" spc="-1" strike="noStrike">
                <a:latin typeface="Montserrat"/>
              </a:rPr>
              <a:t> che ristabilisce un equilibrio tra «senso della realtà» e «senso della possibilità», un equilibrio attivo e dinamico con il mondo in cui si vive, anche se non è facile, evitando di cadere o nella tentazione di restare al di sopra della realtà con l’utopia o nella tentazione della rassegnazione»</a:t>
            </a:r>
            <a:endParaRPr b="0" lang="it-IT" sz="22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latin typeface="Montserrat"/>
              </a:rPr>
              <a:t>Una scienza che </a:t>
            </a:r>
            <a:r>
              <a:rPr b="1" lang="it-IT" sz="2200" spc="-1" strike="noStrike">
                <a:latin typeface="Montserrat"/>
              </a:rPr>
              <a:t>scrive il futuro</a:t>
            </a:r>
            <a:r>
              <a:rPr b="0" lang="it-IT" sz="2200" spc="-1" strike="noStrike">
                <a:latin typeface="Montserrat"/>
              </a:rPr>
              <a:t>, prima di averlo visto, per realizzarlo</a:t>
            </a:r>
            <a:endParaRPr b="0" lang="it-IT" sz="2200" spc="-1" strike="noStrike">
              <a:latin typeface="Montserrat"/>
            </a:endParaRPr>
          </a:p>
        </p:txBody>
      </p:sp>
      <p:sp>
        <p:nvSpPr>
          <p:cNvPr id="51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Scienza progettuale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13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4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Come scienza non dipende dalla genialità o dalla fortuna di una persona o di un momento, ma da un </a:t>
            </a:r>
            <a:r>
              <a:rPr b="1" lang="it-IT" sz="2500" spc="-1" strike="noStrike">
                <a:latin typeface="Montserrat"/>
              </a:rPr>
              <a:t>procedere determinato</a:t>
            </a:r>
            <a:r>
              <a:rPr b="0" lang="it-IT" sz="2500" spc="-1" strike="noStrike">
                <a:latin typeface="Montserrat"/>
              </a:rPr>
              <a:t>, </a:t>
            </a:r>
            <a:r>
              <a:rPr b="1" lang="it-IT" sz="2500" spc="-1" strike="noStrike">
                <a:latin typeface="Montserrat"/>
              </a:rPr>
              <a:t>consapevole</a:t>
            </a:r>
            <a:r>
              <a:rPr b="0" lang="it-IT" sz="2500" spc="-1" strike="noStrike">
                <a:latin typeface="Montserrat"/>
              </a:rPr>
              <a:t> e </a:t>
            </a:r>
            <a:r>
              <a:rPr b="1" lang="it-IT" sz="2500" spc="-1" strike="noStrike">
                <a:latin typeface="Montserrat"/>
              </a:rPr>
              <a:t>disciplinato</a:t>
            </a:r>
            <a:r>
              <a:rPr b="0" lang="it-IT" sz="2500" spc="-1" strike="noStrike">
                <a:latin typeface="Montserrat"/>
              </a:rPr>
              <a:t>, anche se può dare l’impressione di un procedere spontaneo ed artistico;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Metodi di Ricerca, Studio </a:t>
            </a: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(, Intervento)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1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1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Il metodo è descrivibile in un elenco finito di concetti-strumenti:</a:t>
            </a:r>
            <a:endParaRPr b="0" lang="it-IT" sz="2500" spc="-1" strike="noStrike">
              <a:latin typeface="Montserrat"/>
            </a:endParaRPr>
          </a:p>
          <a:p>
            <a:pPr marL="252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 </a:t>
            </a:r>
            <a:r>
              <a:rPr b="1" lang="it-IT" sz="2500" spc="-1" strike="noStrike">
                <a:latin typeface="Montserrat"/>
              </a:rPr>
              <a:t>rassegne critiche</a:t>
            </a:r>
            <a:r>
              <a:rPr b="0" lang="it-IT" sz="2500" spc="-1" strike="noStrike">
                <a:latin typeface="Montserrat"/>
              </a:rPr>
              <a:t>: libri, riviste, ebook;</a:t>
            </a:r>
            <a:endParaRPr b="0" lang="it-IT" sz="2500" spc="-1" strike="noStrike">
              <a:latin typeface="Montserrat"/>
            </a:endParaRPr>
          </a:p>
          <a:p>
            <a:pPr marL="252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 </a:t>
            </a:r>
            <a:r>
              <a:rPr b="1" lang="it-IT" sz="2500" spc="-1" strike="noStrike">
                <a:latin typeface="Montserrat"/>
              </a:rPr>
              <a:t>inchieste</a:t>
            </a:r>
            <a:r>
              <a:rPr b="0" lang="it-IT" sz="2500" spc="-1" strike="noStrike">
                <a:latin typeface="Montserrat"/>
              </a:rPr>
              <a:t>: raccolta di dati ed esperienze attraverso interviste, questionari, misurazioni, ecc…;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Metodi di Ricerca, Studio </a:t>
            </a: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(, Intervento)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2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52000">
              <a:spcAft>
                <a:spcPts val="850"/>
              </a:spcAft>
              <a:buClr>
                <a:srgbClr val="000000"/>
              </a:buClr>
              <a:buAutoNum type="arabicParenR" startAt="3"/>
            </a:pPr>
            <a:r>
              <a:rPr b="0" lang="it-IT" sz="2500" spc="-1" strike="noStrike">
                <a:latin typeface="Montserrat"/>
              </a:rPr>
              <a:t> </a:t>
            </a:r>
            <a:r>
              <a:rPr b="1" lang="it-IT" sz="2500" spc="-1" strike="noStrike">
                <a:latin typeface="Montserrat"/>
              </a:rPr>
              <a:t>pedagogia sperimentale</a:t>
            </a:r>
            <a:r>
              <a:rPr b="0" lang="it-IT" sz="2500" spc="-1" strike="noStrike">
                <a:latin typeface="Montserrat"/>
              </a:rPr>
              <a:t>: ovvero attraverso la metodologia dell’esperimento;</a:t>
            </a:r>
            <a:endParaRPr b="0" lang="it-IT" sz="2500" spc="-1" strike="noStrike">
              <a:latin typeface="Montserrat"/>
            </a:endParaRPr>
          </a:p>
          <a:p>
            <a:pPr marL="252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 startAt="3"/>
            </a:pPr>
            <a:r>
              <a:rPr b="0" lang="it-IT" sz="2500" spc="-1" strike="noStrike">
                <a:latin typeface="Montserrat"/>
              </a:rPr>
              <a:t> </a:t>
            </a:r>
            <a:r>
              <a:rPr b="1" lang="it-IT" sz="2500" spc="-1" strike="noStrike">
                <a:latin typeface="Montserrat"/>
              </a:rPr>
              <a:t>studio dei casi</a:t>
            </a:r>
            <a:r>
              <a:rPr b="0" lang="it-IT" sz="2500" spc="-1" strike="noStrike">
                <a:latin typeface="Montserrat"/>
              </a:rPr>
              <a:t>: ovvero interpretare la fenomenologia per una comprensione profonda;</a:t>
            </a:r>
            <a:endParaRPr b="0" lang="it-IT" sz="2500" spc="-1" strike="noStrike">
              <a:latin typeface="Montserrat"/>
            </a:endParaRPr>
          </a:p>
          <a:p>
            <a:pPr marL="252000">
              <a:spcAft>
                <a:spcPts val="850"/>
              </a:spcAft>
              <a:buClr>
                <a:srgbClr val="000000"/>
              </a:buClr>
              <a:buFont typeface="StarSymbol"/>
              <a:buAutoNum type="arabicParenR" startAt="3"/>
            </a:pPr>
            <a:r>
              <a:rPr b="0" lang="it-IT" sz="2500" spc="-1" strike="noStrike">
                <a:latin typeface="Montserrat"/>
              </a:rPr>
              <a:t> </a:t>
            </a:r>
            <a:r>
              <a:rPr b="1" lang="it-IT" sz="2500" spc="-1" strike="noStrike">
                <a:latin typeface="Montserrat"/>
              </a:rPr>
              <a:t>ricerca-azione</a:t>
            </a:r>
            <a:r>
              <a:rPr b="0" lang="it-IT" sz="2500" spc="-1" strike="noStrike">
                <a:latin typeface="Montserrat"/>
              </a:rPr>
              <a:t>: il ricercatore è nel set d’intervento, opera ed osserva.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23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Metodi di Ricerca, Studio </a:t>
            </a:r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(, Intervento)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persona umana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2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26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Parliamo di </a:t>
            </a:r>
            <a:r>
              <a:rPr b="1" lang="it-IT" sz="2500" spc="-1" strike="noStrike">
                <a:latin typeface="Montserrat"/>
              </a:rPr>
              <a:t>antropologia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rilevante?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Es. 1: il valore della persona nell’impero Romano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Es. 2: il valore dell’africano negli USA nel 700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Es. 3: gli </a:t>
            </a:r>
            <a:r>
              <a:rPr b="0" i="1" lang="it-IT" sz="2500" spc="-1" strike="noStrike">
                <a:latin typeface="Montserrat"/>
              </a:rPr>
              <a:t>scafisti</a:t>
            </a:r>
            <a:r>
              <a:rPr b="0" lang="it-IT" sz="2500" spc="-1" strike="noStrike">
                <a:latin typeface="Montserrat"/>
              </a:rPr>
              <a:t> di oggi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Es. 4: il “portatore di valore” (stakeholder) in Google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27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Di chi si cura la Pedagogia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itle 1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53" name="Rectangle 1"/>
          <p:cNvSpPr/>
          <p:nvPr/>
        </p:nvSpPr>
        <p:spPr>
          <a:xfrm>
            <a:off x="3255480" y="4968000"/>
            <a:ext cx="3005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2/3/2023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454" name="Title 4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 Generale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455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456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457" name="Title 2_ 1"/>
          <p:cNvSpPr/>
          <p:nvPr/>
        </p:nvSpPr>
        <p:spPr>
          <a:xfrm>
            <a:off x="3132720" y="2407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Pedagogia 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Persona Umana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458" name="Rectangle 8_ 1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460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461" name="Title 6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1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La persona umana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29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0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241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Alcune visioni possibili della persona umana: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Persona = risultato dell’evoluzione.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accompagnamento passivo.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Persona = essere sufficiente (vs. animali).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non serve.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/>
            </a:pPr>
            <a:r>
              <a:rPr b="0" lang="it-IT" sz="2500" spc="-1" strike="noStrike">
                <a:latin typeface="Montserrat"/>
              </a:rPr>
              <a:t>Persona = sede della ragione.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è sufficiente l’ambiente e il tempo.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Di chi si cura la Pedagogia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La persona umana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33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4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85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Font typeface="StarSymbol"/>
              <a:buAutoNum type="arabicParenR" startAt="4"/>
            </a:pPr>
            <a:r>
              <a:rPr b="0" lang="it-IT" sz="2500" spc="-1" strike="noStrike">
                <a:latin typeface="Montserrat"/>
              </a:rPr>
              <a:t>Persona = creature degli dei.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educare alla preghiera e alla magia.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 startAt="4"/>
            </a:pPr>
            <a:r>
              <a:rPr b="0" lang="it-IT" sz="2500" spc="-1" strike="noStrike">
                <a:latin typeface="Montserrat"/>
              </a:rPr>
              <a:t>Persona = adulto (ad altezza variabile).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non si educa; si cambiano le dimensioni.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 startAt="4"/>
            </a:pPr>
            <a:r>
              <a:rPr b="0" lang="it-IT" sz="2500" spc="-1" strike="noStrike">
                <a:latin typeface="Montserrat"/>
              </a:rPr>
              <a:t>Persona = essere superiore.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serve per un buon sfruttamento del mondo.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5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Di chi si cura la Pedagogia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La persona umana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3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3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Font typeface="StarSymbol"/>
              <a:buAutoNum type="arabicParenR" startAt="7"/>
            </a:pPr>
            <a:r>
              <a:rPr b="0" lang="it-IT" sz="2500" spc="-1" strike="noStrike">
                <a:latin typeface="Montserrat"/>
              </a:rPr>
              <a:t>Persona = essere tecnologico (~antropocene).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Educare = gestire e riempire il tempo libero.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Font typeface="StarSymbol"/>
              <a:buAutoNum type="arabicParenR" startAt="7"/>
            </a:pPr>
            <a:r>
              <a:rPr b="0" lang="it-IT" sz="2500" spc="-1" strike="noStrike">
                <a:latin typeface="Montserrat"/>
              </a:rPr>
              <a:t>Per gli scafisti: Persona = ??</a:t>
            </a:r>
            <a:br>
              <a:rPr sz="2500"/>
            </a:br>
            <a:r>
              <a:rPr b="0" lang="it-IT" sz="2500" spc="-1" strike="noStrike">
                <a:latin typeface="Montserrat"/>
              </a:rPr>
              <a:t>Per gli scafisti: Educare = ??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39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Di chi si cura la Pedagogia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La persona umana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4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85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Nel nostro caso:</a:t>
            </a:r>
            <a:br>
              <a:rPr sz="2500"/>
            </a:br>
            <a:r>
              <a:rPr b="1" lang="it-IT" sz="2500" spc="-1" strike="noStrike">
                <a:latin typeface="Montserrat"/>
              </a:rPr>
              <a:t>la persona è un essere complesso, grande e fragile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Espressione dell’universo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Essere biologico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Essere razionale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Essere spirituale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Essere emozionale</a:t>
            </a:r>
            <a:endParaRPr b="0" lang="it-IT" sz="250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Essere sociale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pedagogia cura questo uomo 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2600" spc="-1" strike="noStrike">
                <a:solidFill>
                  <a:srgbClr val="000000"/>
                </a:solidFill>
                <a:latin typeface="Montserrat"/>
                <a:ea typeface="Noto Sans CJK SC"/>
              </a:rPr>
              <a:t>D</a:t>
            </a:r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i chi si cura la Pedagogia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title"/>
          </p:nvPr>
        </p:nvSpPr>
        <p:spPr>
          <a:xfrm>
            <a:off x="3786480" y="1438920"/>
            <a:ext cx="6071760" cy="1353960"/>
          </a:xfrm>
          <a:prstGeom prst="rect">
            <a:avLst/>
          </a:prstGeom>
          <a:noFill/>
          <a:ln w="76320">
            <a:solidFill>
              <a:srgbClr val="000000"/>
            </a:solidFill>
            <a:round/>
          </a:ln>
        </p:spPr>
        <p:txBody>
          <a:bodyPr lIns="38160" rIns="38160" tIns="38160" bIns="3816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000000"/>
                </a:solidFill>
                <a:latin typeface="Montserrat"/>
              </a:rPr>
              <a:t>Domande?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45" name="" descr=""/>
          <p:cNvPicPr/>
          <p:nvPr/>
        </p:nvPicPr>
        <p:blipFill>
          <a:blip r:embed="rId1"/>
          <a:stretch/>
        </p:blipFill>
        <p:spPr>
          <a:xfrm>
            <a:off x="-133560" y="360"/>
            <a:ext cx="3656520" cy="5669640"/>
          </a:xfrm>
          <a:prstGeom prst="rect">
            <a:avLst/>
          </a:prstGeom>
          <a:ln w="0">
            <a:noFill/>
          </a:ln>
        </p:spPr>
      </p:pic>
      <p:sp>
        <p:nvSpPr>
          <p:cNvPr id="546" name="PlaceHolder 2"/>
          <p:cNvSpPr>
            <a:spLocks noGrp="1"/>
          </p:cNvSpPr>
          <p:nvPr>
            <p:ph type="title"/>
          </p:nvPr>
        </p:nvSpPr>
        <p:spPr>
          <a:xfrm rot="10800000">
            <a:off x="3749760" y="2575800"/>
            <a:ext cx="6145200" cy="123948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8000" spc="-1" strike="noStrike">
                <a:solidFill>
                  <a:srgbClr val="ffffff"/>
                </a:solidFill>
                <a:latin typeface="Montserrat"/>
              </a:rPr>
              <a:t>Questions?</a:t>
            </a:r>
            <a:endParaRPr b="1" lang="it-IT" sz="80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4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4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La </a:t>
            </a:r>
            <a:r>
              <a:rPr b="1" lang="it-IT" sz="2500" spc="-1" strike="noStrike">
                <a:latin typeface="Montserrat"/>
              </a:rPr>
              <a:t>pedagogia</a:t>
            </a:r>
            <a:r>
              <a:rPr b="0" lang="it-IT" sz="2500" spc="-1" strike="noStrike">
                <a:latin typeface="Montserrat"/>
              </a:rPr>
              <a:t>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questione epistemologica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scienza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scienza pratico-progettuale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scienza (dell'educazione) di scienze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È una scienza con proprie metodologie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0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it-IT" sz="1490" spc="-1" strike="noStrike">
                <a:latin typeface="Montserrat"/>
              </a:rPr>
              <a:t>Conclusione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552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553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500" spc="-1" strike="noStrike">
                <a:latin typeface="Montserrat"/>
              </a:rPr>
              <a:t>La </a:t>
            </a:r>
            <a:r>
              <a:rPr b="1" lang="it-IT" sz="2500" spc="-1" strike="noStrike">
                <a:latin typeface="Montserrat"/>
              </a:rPr>
              <a:t>persona</a:t>
            </a:r>
            <a:r>
              <a:rPr b="0" lang="it-IT" sz="2500" spc="-1" strike="noStrike">
                <a:latin typeface="Montserrat"/>
              </a:rPr>
              <a:t>: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pedagogia si occupa della persona umana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persona umana nella storia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Visioni possibili della persona umana</a:t>
            </a:r>
            <a:endParaRPr b="0" lang="it-IT" sz="250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00" spc="-1" strike="noStrike">
                <a:latin typeface="Montserrat"/>
              </a:rPr>
              <a:t>La nostra persona umana per la pedagogia</a:t>
            </a:r>
            <a:endParaRPr b="0" lang="it-IT" sz="2500" spc="-1" strike="noStrike">
              <a:latin typeface="Montserrat"/>
            </a:endParaRPr>
          </a:p>
        </p:txBody>
      </p:sp>
      <p:sp>
        <p:nvSpPr>
          <p:cNvPr id="554" name="PlaceHolder 2"/>
          <p:cNvSpPr>
            <a:spLocks noGrp="1"/>
          </p:cNvSpPr>
          <p:nvPr>
            <p:ph type="title"/>
          </p:nvPr>
        </p:nvSpPr>
        <p:spPr>
          <a:xfrm>
            <a:off x="3780000" y="64800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Abbiamo visto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PlaceHolder 1"/>
          <p:cNvSpPr>
            <a:spLocks noGrp="1"/>
          </p:cNvSpPr>
          <p:nvPr>
            <p:ph type="title"/>
          </p:nvPr>
        </p:nvSpPr>
        <p:spPr>
          <a:xfrm>
            <a:off x="504000" y="451800"/>
            <a:ext cx="6159240" cy="60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2400" spc="-1" strike="noStrike">
                <a:solidFill>
                  <a:srgbClr val="000000"/>
                </a:solidFill>
                <a:latin typeface="Montserrat"/>
              </a:rPr>
              <a:t>Prossimo Incontro</a:t>
            </a:r>
            <a:endParaRPr b="0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6" name="PlaceHolder 2"/>
          <p:cNvSpPr>
            <a:spLocks noGrp="1"/>
          </p:cNvSpPr>
          <p:nvPr>
            <p:ph type="subTitle"/>
          </p:nvPr>
        </p:nvSpPr>
        <p:spPr>
          <a:xfrm>
            <a:off x="503640" y="1202760"/>
            <a:ext cx="9071640" cy="353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1" lang="it-IT" sz="10460" spc="-1" strike="noStrike">
                <a:latin typeface="Arial"/>
              </a:rPr>
              <a:t>Giovedì</a:t>
            </a:r>
            <a:br>
              <a:rPr sz="10460"/>
            </a:br>
            <a:r>
              <a:rPr b="1" lang="it-IT" sz="10460" spc="-1" strike="noStrike">
                <a:latin typeface="Arial"/>
              </a:rPr>
              <a:t>9 marzo 20:30</a:t>
            </a:r>
            <a:endParaRPr b="1" lang="it-IT" sz="10460" spc="-1" strike="noStrike">
              <a:latin typeface="Arial"/>
            </a:endParaRPr>
          </a:p>
          <a:p>
            <a:pPr algn="ctr">
              <a:buNone/>
            </a:pPr>
            <a:r>
              <a:rPr b="1" lang="it-IT" sz="4000" spc="-1" strike="noStrike">
                <a:latin typeface="Arial"/>
              </a:rPr>
              <a:t>Pratiche Umane, Pratiche Educative</a:t>
            </a:r>
            <a:endParaRPr b="1" lang="it-IT" sz="4000" spc="-1" strike="noStrike">
              <a:latin typeface="Arial"/>
            </a:endParaRPr>
          </a:p>
        </p:txBody>
      </p:sp>
    </p:spTree>
  </p:cSld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Title 2"/>
          <p:cNvSpPr/>
          <p:nvPr/>
        </p:nvSpPr>
        <p:spPr>
          <a:xfrm>
            <a:off x="3312000" y="1184040"/>
            <a:ext cx="6408000" cy="10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4400" spc="299" strike="noStrike">
                <a:solidFill>
                  <a:srgbClr val="000000"/>
                </a:solidFill>
                <a:latin typeface="Poppins"/>
                <a:ea typeface="Roboto Medium"/>
              </a:rPr>
              <a:t>Generale</a:t>
            </a:r>
            <a:endParaRPr b="1" lang="it-IT" sz="44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58" name="Rectangle 2"/>
          <p:cNvSpPr/>
          <p:nvPr/>
        </p:nvSpPr>
        <p:spPr>
          <a:xfrm>
            <a:off x="3256200" y="4968000"/>
            <a:ext cx="3003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Copparo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	</a:t>
            </a:r>
            <a:r>
              <a:rPr b="0" lang="it-IT" sz="1800" spc="-1" strike="noStrike">
                <a:solidFill>
                  <a:srgbClr val="ffff00"/>
                </a:solidFill>
                <a:latin typeface="Roboto"/>
                <a:ea typeface="Roboto"/>
              </a:rPr>
              <a:t>2/3/2023</a:t>
            </a:r>
            <a:endParaRPr b="0" lang="it-IT" sz="1800" spc="-1" strike="noStrike">
              <a:latin typeface="Montserrat"/>
            </a:endParaRPr>
          </a:p>
        </p:txBody>
      </p:sp>
      <p:sp>
        <p:nvSpPr>
          <p:cNvPr id="559" name="Title 5"/>
          <p:cNvSpPr/>
          <p:nvPr/>
        </p:nvSpPr>
        <p:spPr>
          <a:xfrm>
            <a:off x="3631680" y="644040"/>
            <a:ext cx="499104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Pedagogia Generale</a:t>
            </a:r>
            <a:endParaRPr b="0" lang="it-IT" sz="3200" spc="-1" strike="noStrike">
              <a:latin typeface="Montserrat"/>
            </a:endParaRPr>
          </a:p>
        </p:txBody>
      </p:sp>
      <p:pic>
        <p:nvPicPr>
          <p:cNvPr id="560" name="" descr=""/>
          <p:cNvPicPr/>
          <p:nvPr/>
        </p:nvPicPr>
        <p:blipFill>
          <a:blip r:embed="rId1"/>
          <a:stretch/>
        </p:blipFill>
        <p:spPr>
          <a:xfrm>
            <a:off x="-9000" y="0"/>
            <a:ext cx="3144960" cy="5669640"/>
          </a:xfrm>
          <a:prstGeom prst="rect">
            <a:avLst/>
          </a:prstGeom>
          <a:ln w="0">
            <a:noFill/>
          </a:ln>
        </p:spPr>
      </p:pic>
      <p:pic>
        <p:nvPicPr>
          <p:cNvPr id="561" name="" descr=""/>
          <p:cNvPicPr/>
          <p:nvPr/>
        </p:nvPicPr>
        <p:blipFill>
          <a:blip r:embed="rId2"/>
          <a:stretch/>
        </p:blipFill>
        <p:spPr>
          <a:xfrm>
            <a:off x="6666840" y="2156400"/>
            <a:ext cx="3422880" cy="3517920"/>
          </a:xfrm>
          <a:prstGeom prst="rect">
            <a:avLst/>
          </a:prstGeom>
          <a:ln w="0">
            <a:noFill/>
          </a:ln>
        </p:spPr>
      </p:pic>
      <p:sp>
        <p:nvSpPr>
          <p:cNvPr id="562" name="Title 2_ 2"/>
          <p:cNvSpPr/>
          <p:nvPr/>
        </p:nvSpPr>
        <p:spPr>
          <a:xfrm>
            <a:off x="3132720" y="2407680"/>
            <a:ext cx="5705280" cy="59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Pedagogia </a:t>
            </a:r>
            <a:br>
              <a:rPr sz="3200"/>
            </a:br>
            <a:r>
              <a:rPr b="1" lang="it-IT" sz="3200" spc="-1" strike="noStrike">
                <a:solidFill>
                  <a:srgbClr val="ffffff"/>
                </a:solidFill>
                <a:latin typeface="Poppins"/>
                <a:ea typeface="Roboto Medium"/>
              </a:rPr>
              <a:t>La Persona Umana</a:t>
            </a:r>
            <a:endParaRPr b="0" lang="it-IT" sz="3200" spc="-1" strike="noStrike">
              <a:latin typeface="Montserrat"/>
            </a:endParaRPr>
          </a:p>
        </p:txBody>
      </p:sp>
      <p:sp>
        <p:nvSpPr>
          <p:cNvPr id="563" name="Rectangle 8_ 2"/>
          <p:cNvSpPr/>
          <p:nvPr/>
        </p:nvSpPr>
        <p:spPr>
          <a:xfrm>
            <a:off x="3365640" y="60480"/>
            <a:ext cx="2189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it-IT" sz="1800" spc="-1" strike="noStrike">
                <a:solidFill>
                  <a:srgbClr val="000000"/>
                </a:solidFill>
                <a:latin typeface="Roboto"/>
                <a:ea typeface="Roboto"/>
              </a:rPr>
              <a:t>Stefano Bortolato</a:t>
            </a:r>
            <a:endParaRPr b="0" lang="it-IT" sz="1800" spc="-1" strike="noStrike">
              <a:solidFill>
                <a:srgbClr val="000000"/>
              </a:solidFill>
              <a:latin typeface="Montserrat"/>
            </a:endParaRPr>
          </a:p>
        </p:txBody>
      </p:sp>
      <p:pic>
        <p:nvPicPr>
          <p:cNvPr id="564" name="" descr=""/>
          <p:cNvPicPr/>
          <p:nvPr/>
        </p:nvPicPr>
        <p:blipFill>
          <a:blip r:embed="rId3"/>
          <a:stretch/>
        </p:blipFill>
        <p:spPr>
          <a:xfrm>
            <a:off x="5094360" y="3431520"/>
            <a:ext cx="999000" cy="1190520"/>
          </a:xfrm>
          <a:prstGeom prst="rect">
            <a:avLst/>
          </a:prstGeom>
          <a:ln w="0">
            <a:noFill/>
          </a:ln>
        </p:spPr>
      </p:pic>
      <p:pic>
        <p:nvPicPr>
          <p:cNvPr id="565" name="" descr=""/>
          <p:cNvPicPr/>
          <p:nvPr/>
        </p:nvPicPr>
        <p:blipFill>
          <a:blip r:embed="rId4"/>
          <a:stretch/>
        </p:blipFill>
        <p:spPr>
          <a:xfrm>
            <a:off x="4104000" y="3711240"/>
            <a:ext cx="864000" cy="838800"/>
          </a:xfrm>
          <a:prstGeom prst="rect">
            <a:avLst/>
          </a:prstGeom>
          <a:ln w="0">
            <a:noFill/>
          </a:ln>
        </p:spPr>
      </p:pic>
      <p:sp>
        <p:nvSpPr>
          <p:cNvPr id="566" name="Title 7"/>
          <p:cNvSpPr/>
          <p:nvPr/>
        </p:nvSpPr>
        <p:spPr>
          <a:xfrm>
            <a:off x="7227000" y="1289160"/>
            <a:ext cx="1080000" cy="126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it-IT" sz="11620" spc="299" strike="noStrike">
                <a:solidFill>
                  <a:srgbClr val="000000"/>
                </a:solidFill>
                <a:latin typeface="Poppins"/>
                <a:ea typeface="Roboto Medium"/>
              </a:rPr>
              <a:t>1</a:t>
            </a:r>
            <a:endParaRPr b="1" lang="it-IT" sz="1162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"/>
          <p:cNvSpPr/>
          <p:nvPr/>
        </p:nvSpPr>
        <p:spPr>
          <a:xfrm>
            <a:off x="144000" y="144000"/>
            <a:ext cx="9792000" cy="540000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780000" y="7196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4000" spc="-1" strike="noStrike">
                <a:solidFill>
                  <a:srgbClr val="000000"/>
                </a:solidFill>
                <a:latin typeface="Montserrat"/>
              </a:rPr>
              <a:t>Vedremo...</a:t>
            </a:r>
            <a:endParaRPr b="1" lang="it-IT" sz="4000" spc="-1" strike="noStrike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463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Sommario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3809520" y="1512000"/>
            <a:ext cx="5952600" cy="3672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Il caso</a:t>
            </a:r>
            <a:endParaRPr b="0" lang="it-IT" sz="26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Pedagogia come scienza?</a:t>
            </a:r>
            <a:endParaRPr b="0" lang="it-IT" sz="26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L’Educatore</a:t>
            </a:r>
            <a:endParaRPr b="0" lang="it-IT" sz="26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Scienza Progettuale</a:t>
            </a:r>
            <a:endParaRPr b="0" lang="it-IT" sz="26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Metodi</a:t>
            </a:r>
            <a:endParaRPr b="0" lang="it-IT" sz="26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50" spc="-1" strike="noStrike">
                <a:latin typeface="Montserrat"/>
              </a:rPr>
              <a:t>La Persona Umana</a:t>
            </a:r>
            <a:endParaRPr b="0" lang="it-IT" sz="2650" spc="-1" strike="noStrike">
              <a:latin typeface="Montserrat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67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68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4043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000" spc="-1" strike="noStrike">
                <a:latin typeface="Montserrat"/>
              </a:rPr>
              <a:t>Oggi, 3 luglio è l’anniversario dell’apertura del primo oratorio di Tortona. Ero Chierico a custodire il Duomo (sorride per la frase usata). In quella Quaresima incominciarono a venire i primi ragazzi. Il primo di questi fu un certo Mario Ivaldi, che ora si trova a Rivalta Scrivia.</a:t>
            </a:r>
            <a:endParaRPr b="0" lang="it-IT" sz="2000" spc="-1" strike="noStrike">
              <a:latin typeface="Montserrat"/>
            </a:endParaRPr>
          </a:p>
          <a:p>
            <a:r>
              <a:rPr b="0" lang="it-IT" sz="2000" spc="-1" strike="noStrike">
                <a:latin typeface="Montserrat"/>
              </a:rPr>
              <a:t>Durante la Quaresima insegnava il Catechismo nella Parrocchia di San Michele un chierico del Seminario, Luigi Gatti, morto pochi anni fa, Sacerdote a Voghera. Egli batté questo ragazzo, che scappò. Vidi in Duomo, dalle 11 alle 12 questo giovane che vagolava. E gli domandai:</a:t>
            </a:r>
            <a:endParaRPr b="0" lang="it-IT" sz="2000" spc="-1" strike="noStrike">
              <a:latin typeface="Montserrat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1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897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100" spc="-1" strike="noStrike">
                <a:latin typeface="Montserrat"/>
              </a:rPr>
              <a:t>	</a:t>
            </a:r>
            <a:r>
              <a:rPr b="0" lang="it-IT" sz="2100" spc="-1" strike="noStrike">
                <a:latin typeface="Montserrat"/>
              </a:rPr>
              <a:t>Non vai al catechismo?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No.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	</a:t>
            </a:r>
            <a:r>
              <a:rPr b="0" lang="it-IT" sz="2100" spc="-1" strike="noStrike">
                <a:latin typeface="Montserrat"/>
              </a:rPr>
              <a:t>E perché?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Mi hanno battuto.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	</a:t>
            </a:r>
            <a:r>
              <a:rPr b="0" lang="it-IT" sz="2100" spc="-1" strike="noStrike">
                <a:latin typeface="Montserrat"/>
              </a:rPr>
              <a:t>E chi ti ha battuto?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Un prete.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	</a:t>
            </a:r>
            <a:r>
              <a:rPr b="0" lang="it-IT" sz="2100" spc="-1" strike="noStrike">
                <a:latin typeface="Montserrat"/>
              </a:rPr>
              <a:t>Ritorna al catechismo! Sta buono, va’ al</a:t>
            </a:r>
            <a:br>
              <a:rPr sz="2100"/>
            </a:br>
            <a:r>
              <a:rPr b="0" lang="it-IT" sz="2100" spc="-1" strike="noStrike">
                <a:latin typeface="Montserrat"/>
              </a:rPr>
              <a:t>	</a:t>
            </a:r>
            <a:r>
              <a:rPr b="0" lang="it-IT" sz="2100" spc="-1" strike="noStrike">
                <a:latin typeface="Montserrat"/>
              </a:rPr>
              <a:t>catechismo.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No, no!</a:t>
            </a:r>
            <a:endParaRPr b="0" lang="it-IT" sz="2100" spc="-1" strike="noStrike">
              <a:latin typeface="Montserrat"/>
            </a:endParaRPr>
          </a:p>
          <a:p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Capii proprio che non c’era verso di farlo tornare a San Michele.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000" spc="-1" strike="noStrike">
                <a:solidFill>
                  <a:srgbClr val="000000"/>
                </a:solidFill>
                <a:latin typeface="Montserrat SemiBold"/>
              </a:rPr>
              <a:t>Tu cosa faresti?</a:t>
            </a:r>
            <a:endParaRPr b="0" lang="it-IT" sz="4000" spc="-1" strike="noStrike">
              <a:solidFill>
                <a:srgbClr val="000000"/>
              </a:solidFill>
              <a:latin typeface="Montserrat SemiBold"/>
            </a:endParaRPr>
          </a:p>
        </p:txBody>
      </p:sp>
      <p:pic>
        <p:nvPicPr>
          <p:cNvPr id="475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76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</a:t>
            </a:r>
            <a:r>
              <a:rPr b="0" lang="it-IT" sz="2200" spc="-1" strike="noStrike">
                <a:latin typeface="Montserrat"/>
              </a:rPr>
              <a:t>lavoro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gruppo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Il caso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78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79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7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it-IT" sz="2100" spc="-1" strike="noStrike">
                <a:latin typeface="Montserrat"/>
              </a:rPr>
              <a:t>Allora incominciai io a fargli un po’ di Catechismo.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Il secondo ragazzo fu Tani, ora Podestà di Albenga, proprietario di varie fornaci e anche questo è stato battuto da un altro prete: fuggì a casa, non voleva andare. Incontratosi con Ivaldi, questi gli dice: Vieni in Duomo e il chierico che fa catechismo a me, ti insegnerà anche a te.</a:t>
            </a:r>
            <a:endParaRPr b="0" lang="it-IT" sz="2100" spc="-1" strike="noStrike">
              <a:latin typeface="Montserrat"/>
            </a:endParaRPr>
          </a:p>
          <a:p>
            <a:r>
              <a:rPr b="0" lang="it-IT" sz="2100" spc="-1" strike="noStrike">
                <a:latin typeface="Montserrat"/>
              </a:rPr>
              <a:t>Così dopo i primi due vennero altri e altri, condotti dai primi.</a:t>
            </a:r>
            <a:endParaRPr b="0" lang="it-IT" sz="2100" spc="-1" strike="noStrike">
              <a:latin typeface="Montserrat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400" spc="-1" strike="noStrike">
                <a:solidFill>
                  <a:srgbClr val="000000"/>
                </a:solidFill>
                <a:latin typeface="Montserrat"/>
              </a:rPr>
              <a:t>Il caso</a:t>
            </a:r>
            <a:endParaRPr b="1" lang="it-IT" sz="24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246240" y="1139040"/>
            <a:ext cx="5220000" cy="700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it-IT" sz="4000" spc="-1" strike="noStrike">
                <a:solidFill>
                  <a:srgbClr val="000000"/>
                </a:solidFill>
                <a:latin typeface="Montserrat SemiBold"/>
              </a:rPr>
              <a:t>Discussione</a:t>
            </a:r>
            <a:endParaRPr b="0" lang="it-IT" sz="4000" spc="-1" strike="noStrike">
              <a:solidFill>
                <a:srgbClr val="000000"/>
              </a:solidFill>
              <a:latin typeface="Montserrat SemiBold"/>
            </a:endParaRPr>
          </a:p>
        </p:txBody>
      </p:sp>
      <p:pic>
        <p:nvPicPr>
          <p:cNvPr id="482" name="" descr=""/>
          <p:cNvPicPr/>
          <p:nvPr/>
        </p:nvPicPr>
        <p:blipFill>
          <a:blip r:embed="rId1"/>
          <a:stretch/>
        </p:blipFill>
        <p:spPr>
          <a:xfrm>
            <a:off x="338400" y="1998000"/>
            <a:ext cx="3272400" cy="3272400"/>
          </a:xfrm>
          <a:prstGeom prst="rect">
            <a:avLst/>
          </a:prstGeom>
          <a:ln w="0">
            <a:noFill/>
          </a:ln>
        </p:spPr>
      </p:pic>
      <p:sp>
        <p:nvSpPr>
          <p:cNvPr id="483" name=""/>
          <p:cNvSpPr txBox="1"/>
          <p:nvPr/>
        </p:nvSpPr>
        <p:spPr>
          <a:xfrm>
            <a:off x="4248000" y="1944000"/>
            <a:ext cx="2304000" cy="2230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5 minuti</a:t>
            </a: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r>
              <a:rPr b="0" lang="it-IT" sz="2000" spc="-1" strike="noStrike">
                <a:latin typeface="Montserrat"/>
              </a:rPr>
              <a:t>Di dialog</a:t>
            </a:r>
            <a:r>
              <a:rPr b="0" lang="it-IT" sz="2200" spc="-1" strike="noStrike">
                <a:latin typeface="Montserrat"/>
              </a:rPr>
              <a:t>o</a:t>
            </a:r>
            <a:endParaRPr b="0" lang="it-IT" sz="22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2000" spc="-1" strike="noStrike">
              <a:latin typeface="Montserrat"/>
            </a:endParaRPr>
          </a:p>
          <a:p>
            <a:pPr>
              <a:lnSpc>
                <a:spcPct val="150000"/>
              </a:lnSpc>
              <a:buNone/>
            </a:pPr>
            <a:endParaRPr b="0" lang="it-IT" sz="1800" spc="-1" strike="noStrike">
              <a:latin typeface="Montserrat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"/>
          <p:cNvSpPr txBox="1"/>
          <p:nvPr/>
        </p:nvSpPr>
        <p:spPr>
          <a:xfrm>
            <a:off x="3672000" y="59400"/>
            <a:ext cx="4464360" cy="320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it-IT" sz="1490" spc="-1" strike="noStrike">
                <a:latin typeface="Montserrat"/>
              </a:rPr>
              <a:t>La Pedagogia</a:t>
            </a:r>
            <a:endParaRPr b="0" lang="it-IT" sz="1490" spc="-1" strike="noStrike">
              <a:latin typeface="Montserrat"/>
            </a:endParaRPr>
          </a:p>
        </p:txBody>
      </p:sp>
      <p:pic>
        <p:nvPicPr>
          <p:cNvPr id="485" name="" descr=""/>
          <p:cNvPicPr/>
          <p:nvPr/>
        </p:nvPicPr>
        <p:blipFill>
          <a:blip r:embed="rId1"/>
          <a:stretch/>
        </p:blipFill>
        <p:spPr>
          <a:xfrm>
            <a:off x="188280" y="0"/>
            <a:ext cx="3144960" cy="5669640"/>
          </a:xfrm>
          <a:prstGeom prst="rect">
            <a:avLst/>
          </a:prstGeom>
          <a:ln w="0">
            <a:noFill/>
          </a:ln>
        </p:spPr>
      </p:pic>
      <p:sp>
        <p:nvSpPr>
          <p:cNvPr id="486" name="PlaceHolder 1"/>
          <p:cNvSpPr>
            <a:spLocks noGrp="1"/>
          </p:cNvSpPr>
          <p:nvPr>
            <p:ph type="subTitle"/>
          </p:nvPr>
        </p:nvSpPr>
        <p:spPr>
          <a:xfrm>
            <a:off x="3809520" y="1188000"/>
            <a:ext cx="5952600" cy="3945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Questo incontro: è la fondazione epistemologica della pedagogia</a:t>
            </a:r>
            <a:endParaRPr b="0" lang="it-IT" sz="25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Perché “pedagogia come scienza”?</a:t>
            </a:r>
            <a:br>
              <a:rPr sz="2550"/>
            </a:br>
            <a:r>
              <a:rPr b="0" lang="it-IT" sz="2550" spc="-1" strike="noStrike">
                <a:latin typeface="Montserrat"/>
              </a:rPr>
              <a:t>Es: Astronomia o Astrologia?</a:t>
            </a:r>
            <a:endParaRPr b="0" lang="it-IT" sz="2550" spc="-1" strike="noStrike">
              <a:latin typeface="Montserrat"/>
            </a:endParaRPr>
          </a:p>
          <a:p>
            <a:pPr marL="216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Equivocità intrinseca:</a:t>
            </a:r>
            <a:endParaRPr b="0" lang="it-IT" sz="255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La Costituzione Italiana (problema di diritto)</a:t>
            </a:r>
            <a:endParaRPr b="0" lang="it-IT" sz="255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Scolastico (educare o istruire)</a:t>
            </a:r>
            <a:endParaRPr b="0" lang="it-IT" sz="2550" spc="-1" strike="noStrike">
              <a:latin typeface="Montserrat"/>
            </a:endParaRPr>
          </a:p>
          <a:p>
            <a:pPr lvl="1" marL="43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550" spc="-1" strike="noStrike">
                <a:latin typeface="Montserrat"/>
              </a:rPr>
              <a:t>Culturale (es.: insegnare l’educazione)</a:t>
            </a:r>
            <a:endParaRPr b="0" lang="it-IT" sz="2550" spc="-1" strike="noStrike">
              <a:latin typeface="Montserrat"/>
            </a:endParaRPr>
          </a:p>
        </p:txBody>
      </p:sp>
      <p:sp>
        <p:nvSpPr>
          <p:cNvPr id="487" name="PlaceHolder 2"/>
          <p:cNvSpPr>
            <a:spLocks noGrp="1"/>
          </p:cNvSpPr>
          <p:nvPr>
            <p:ph type="title"/>
          </p:nvPr>
        </p:nvSpPr>
        <p:spPr>
          <a:xfrm>
            <a:off x="3780000" y="788040"/>
            <a:ext cx="6071760" cy="432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1" lang="it-IT" sz="2600" spc="-1" strike="noStrike">
                <a:solidFill>
                  <a:srgbClr val="000000"/>
                </a:solidFill>
                <a:latin typeface="Montserrat"/>
              </a:rPr>
              <a:t>Premessa</a:t>
            </a:r>
            <a:endParaRPr b="1" lang="it-IT" sz="2600" spc="-1" strike="noStrike">
              <a:solidFill>
                <a:srgbClr val="000000"/>
              </a:solidFill>
              <a:latin typeface="Montserrat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4168</TotalTime>
  <Application>LibreOffice/7.3.7.2$Linux_X86_64 LibreOffice_project/30$Build-2</Application>
  <AppVersion>15.0000</AppVersion>
  <Company>Slidehood.com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2017-08-02T20:41:11Z</dcterms:created>
  <dc:creator>Slidehood.com</dc:creator>
  <dc:description>Corso di Pedagogia Generale per Operatori d'Oratorio
PG-1: La pedagogia e la Persona Umana</dc:description>
  <cp:keywords>pedagogia formazione educativa</cp:keywords>
  <dc:language>it-IT</dc:language>
  <cp:lastModifiedBy>Don Stefano Bortolato</cp:lastModifiedBy>
  <cp:lastPrinted>2023-02-28T10:33:57Z</cp:lastPrinted>
  <dcterms:modified xsi:type="dcterms:W3CDTF">2023-02-28T10:34:08Z</dcterms:modified>
  <cp:revision>452</cp:revision>
  <dc:subject>Pedagogia</dc:subject>
  <dc:title>Pedagogia Generale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rollato da">
    <vt:lpwstr>Widescreen</vt:lpwstr>
  </property>
  <property fmtid="{D5CDD505-2E9C-101B-9397-08002B2CF9AE}" pid="3" name="HiddenSlides">
    <vt:r8>0</vt:r8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r8>15</vt:r8>
  </property>
</Properties>
</file>