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10.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_rels/presentation.xml.rels" ContentType="application/vnd.openxmlformats-package.relationships+xml"/>
  <Override PartName="/ppt/slideLayouts/_rels/slideLayout114.xml.rels" ContentType="application/vnd.openxmlformats-package.relationships+xml"/>
  <Override PartName="/ppt/slideLayouts/_rels/slideLayout10.xml.rels" ContentType="application/vnd.openxmlformats-package.relationships+xml"/>
  <Override PartName="/ppt/slideLayouts/_rels/slideLayout110.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126.xml.rels" ContentType="application/vnd.openxmlformats-package.relationships+xml"/>
  <Override PartName="/ppt/slideLayouts/_rels/slideLayout7.xml.rels" ContentType="application/vnd.openxmlformats-package.relationships+xml"/>
  <Override PartName="/ppt/slideLayouts/_rels/slideLayout19.xml.rels" ContentType="application/vnd.openxmlformats-package.relationships+xml"/>
  <Override PartName="/ppt/slideLayouts/_rels/slideLayout8.xml.rels" ContentType="application/vnd.openxmlformats-package.relationships+xml"/>
  <Override PartName="/ppt/slideLayouts/_rels/slideLayout132.xml.rels" ContentType="application/vnd.openxmlformats-package.relationships+xml"/>
  <Override PartName="/ppt/slideLayouts/_rels/slideLayout104.xml.rels" ContentType="application/vnd.openxmlformats-package.relationships+xml"/>
  <Override PartName="/ppt/slideLayouts/_rels/slideLayout52.xml.rels" ContentType="application/vnd.openxmlformats-package.relationships+xml"/>
  <Override PartName="/ppt/slideLayouts/_rels/slideLayout105.xml.rels" ContentType="application/vnd.openxmlformats-package.relationships+xml"/>
  <Override PartName="/ppt/slideLayouts/_rels/slideLayout53.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46.xml.rels" ContentType="application/vnd.openxmlformats-package.relationships+xml"/>
  <Override PartName="/ppt/slideLayouts/_rels/slideLayout90.xml.rels" ContentType="application/vnd.openxmlformats-package.relationships+xml"/>
  <Override PartName="/ppt/slideLayouts/_rels/slideLayout112.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41.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18.xml.rels" ContentType="application/vnd.openxmlformats-package.relationships+xml"/>
  <Override PartName="/ppt/slideLayouts/_rels/slideLayout66.xml.rels" ContentType="application/vnd.openxmlformats-package.relationships+xml"/>
  <Override PartName="/ppt/slideLayouts/_rels/slideLayout95.xml.rels" ContentType="application/vnd.openxmlformats-package.relationships+xml"/>
  <Override PartName="/ppt/slideLayouts/_rels/slideLayout64.xml.rels" ContentType="application/vnd.openxmlformats-package.relationships+xml"/>
  <Override PartName="/ppt/slideLayouts/_rels/slideLayout9.xml.rels" ContentType="application/vnd.openxmlformats-package.relationships+xml"/>
  <Override PartName="/ppt/slideLayouts/_rels/slideLayout77.xml.rels" ContentType="application/vnd.openxmlformats-package.relationships+xml"/>
  <Override PartName="/ppt/slideLayouts/_rels/slideLayout49.xml.rels" ContentType="application/vnd.openxmlformats-package.relationships+xml"/>
  <Override PartName="/ppt/slideLayouts/_rels/slideLayout93.xml.rels" ContentType="application/vnd.openxmlformats-package.relationships+xml"/>
  <Override PartName="/ppt/slideLayouts/_rels/slideLayout23.xml.rels" ContentType="application/vnd.openxmlformats-package.relationships+xml"/>
  <Override PartName="/ppt/slideLayouts/_rels/slideLayout127.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65.xml.rels" ContentType="application/vnd.openxmlformats-package.relationships+xml"/>
  <Override PartName="/ppt/slideLayouts/_rels/slideLayout58.xml.rels" ContentType="application/vnd.openxmlformats-package.relationships+xml"/>
  <Override PartName="/ppt/slideLayouts/_rels/slideLayout11.xml.rels" ContentType="application/vnd.openxmlformats-package.relationships+xml"/>
  <Override PartName="/ppt/slideLayouts/_rels/slideLayout115.xml.rels" ContentType="application/vnd.openxmlformats-package.relationships+xml"/>
  <Override PartName="/ppt/slideLayouts/_rels/slideLayout122.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3.xml.rels" ContentType="application/vnd.openxmlformats-package.relationships+xml"/>
  <Override PartName="/ppt/slideLayouts/_rels/slideLayout45.xml.rels" ContentType="application/vnd.openxmlformats-package.relationships+xml"/>
  <Override PartName="/ppt/slideLayouts/_rels/slideLayout82.xml.rels" ContentType="application/vnd.openxmlformats-package.relationships+xml"/>
  <Override PartName="/ppt/slideLayouts/_rels/slideLayout38.xml.rels" ContentType="application/vnd.openxmlformats-package.relationships+xml"/>
  <Override PartName="/ppt/slideLayouts/_rels/slideLayout131.xml.rels" ContentType="application/vnd.openxmlformats-package.relationships+xml"/>
  <Override PartName="/ppt/slideLayouts/_rels/slideLayout59.xml.rels" ContentType="application/vnd.openxmlformats-package.relationships+xml"/>
  <Override PartName="/ppt/slideLayouts/_rels/slideLayout85.xml.rels" ContentType="application/vnd.openxmlformats-package.relationships+xml"/>
  <Override PartName="/ppt/slideLayouts/_rels/slideLayout32.xml.rels" ContentType="application/vnd.openxmlformats-package.relationships+xml"/>
  <Override PartName="/ppt/slideLayouts/_rels/slideLayout91.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120.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121.xml.rels" ContentType="application/vnd.openxmlformats-package.relationships+xml"/>
  <Override PartName="/ppt/slideLayouts/_rels/slideLayout130.xml.rels" ContentType="application/vnd.openxmlformats-package.relationships+xml"/>
  <Override PartName="/ppt/slideLayouts/_rels/slideLayout44.xml.rels" ContentType="application/vnd.openxmlformats-package.relationships+xml"/>
  <Override PartName="/ppt/slideLayouts/_rels/slideLayout6.xml.rels" ContentType="application/vnd.openxmlformats-package.relationships+xml"/>
  <Override PartName="/ppt/slideLayouts/_rels/slideLayout111.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3.xml.rels" ContentType="application/vnd.openxmlformats-package.relationships+xml"/>
  <Override PartName="/ppt/slideLayouts/_rels/slideLayout96.xml.rels" ContentType="application/vnd.openxmlformats-package.relationships+xml"/>
  <Override PartName="/ppt/slideLayouts/_rels/slideLayout124.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51.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92.xml.rels" ContentType="application/vnd.openxmlformats-package.relationships+xml"/>
  <Override PartName="/ppt/slideLayouts/_rels/slideLayout48.xml.rels" ContentType="application/vnd.openxmlformats-package.relationships+xml"/>
  <Override PartName="/ppt/slideLayouts/_rels/slideLayout55.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119.xml.rels" ContentType="application/vnd.openxmlformats-package.relationships+xml"/>
  <Override PartName="/ppt/slideLayouts/_rels/slideLayout15.xml.rels" ContentType="application/vnd.openxmlformats-package.relationships+xml"/>
  <Override PartName="/ppt/slideLayouts/_rels/slideLayout116.xml.rels" ContentType="application/vnd.openxmlformats-package.relationships+xml"/>
  <Override PartName="/ppt/slideLayouts/_rels/slideLayout12.xml.rels" ContentType="application/vnd.openxmlformats-package.relationships+xml"/>
  <Override PartName="/ppt/slideLayouts/_rels/slideLayout36.xml.rels" ContentType="application/vnd.openxmlformats-package.relationships+xml"/>
  <Override PartName="/ppt/slideLayouts/_rels/slideLayout80.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117.xml.rels" ContentType="application/vnd.openxmlformats-package.relationships+xml"/>
  <Override PartName="/ppt/slideLayouts/_rels/slideLayout13.xml.rels" ContentType="application/vnd.openxmlformats-package.relationships+xml"/>
  <Override PartName="/ppt/slideLayouts/_rels/slideLayout37.xml.rels" ContentType="application/vnd.openxmlformats-package.relationships+xml"/>
  <Override PartName="/ppt/slideLayouts/_rels/slideLayout81.xml.rels" ContentType="application/vnd.openxmlformats-package.relationships+xml"/>
  <Override PartName="/ppt/slideLayouts/_rels/slideLayout98.xml.rels" ContentType="application/vnd.openxmlformats-package.relationships+xml"/>
  <Override PartName="/ppt/slideLayouts/_rels/slideLayout107.xml.rels" ContentType="application/vnd.openxmlformats-package.relationships+xml"/>
  <Override PartName="/ppt/slideLayouts/_rels/slideLayout129.xml.rels" ContentType="application/vnd.openxmlformats-package.relationships+xml"/>
  <Override PartName="/ppt/slideLayouts/_rels/slideLayout25.xml.rels" ContentType="application/vnd.openxmlformats-package.relationships+xml"/>
  <Override PartName="/ppt/slideLayouts/_rels/slideLayout70.xml.rels" ContentType="application/vnd.openxmlformats-package.relationships+xml"/>
  <Override PartName="/ppt/slideLayouts/_rels/slideLayout26.xml.rels" ContentType="application/vnd.openxmlformats-package.relationships+xml"/>
  <Override PartName="/ppt/slideLayouts/_rels/slideLayout94.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8.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27.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28.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4.xml" ContentType="application/vnd.openxmlformats-officedocument.presentationml.slideLayout+xml"/>
  <Override PartName="/ppt/slideLayouts/slideLayout82.xml" ContentType="application/vnd.openxmlformats-officedocument.presentationml.slideLayout+xml"/>
  <Override PartName="/ppt/slideLayouts/slideLayout21.xml" ContentType="application/vnd.openxmlformats-officedocument.presentationml.slideLayout+xml"/>
  <Override PartName="/ppt/slideLayouts/slideLayout126.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125.xml" ContentType="application/vnd.openxmlformats-officedocument.presentationml.slideLayout+xml"/>
  <Override PartName="/ppt/slideLayouts/slideLayout57.xml" ContentType="application/vnd.openxmlformats-officedocument.presentationml.slideLayout+xml"/>
  <Override PartName="/ppt/slideLayouts/slideLayout127.xml" ContentType="application/vnd.openxmlformats-officedocument.presentationml.slideLayout+xml"/>
  <Override PartName="/ppt/slideLayouts/slideLayout59.xml" ContentType="application/vnd.openxmlformats-officedocument.presentationml.slideLayout+xml"/>
  <Override PartName="/ppt/slideLayouts/slideLayout128.xml" ContentType="application/vnd.openxmlformats-officedocument.presentationml.slideLayout+xml"/>
  <Override PartName="/ppt/slideLayouts/slideLayout1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92.xml" ContentType="application/vnd.openxmlformats-officedocument.presentationml.slideLayout+xml"/>
  <Override PartName="/ppt/slideLayouts/slideLayout24.xml" ContentType="application/vnd.openxmlformats-officedocument.presentationml.slideLayout+xml"/>
  <Override PartName="/ppt/slideLayouts/slideLayout129.xml" ContentType="application/vnd.openxmlformats-officedocument.presentationml.slideLayout+xml"/>
  <Override PartName="/ppt/slideLayouts/slideLayout116.xml" ContentType="application/vnd.openxmlformats-officedocument.presentationml.slideLayout+xml"/>
  <Override PartName="/ppt/slideLayouts/slideLayout11.xml" ContentType="application/vnd.openxmlformats-officedocument.presentationml.slideLayout+xml"/>
  <Override PartName="/ppt/slideLayouts/slideLayout22.xml" ContentType="application/vnd.openxmlformats-officedocument.presentationml.slideLayout+xml"/>
  <Override PartName="/ppt/slideLayouts/slideLayout90.xml" ContentType="application/vnd.openxmlformats-officedocument.presentationml.slideLayout+xml"/>
  <Override PartName="/ppt/slideLayouts/slideLayout48.xml" ContentType="application/vnd.openxmlformats-officedocument.presentationml.slideLayout+xml"/>
  <Override PartName="/ppt/slideLayouts/slideLayout117.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4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52.xml" ContentType="application/vnd.openxmlformats-officedocument.presentationml.slideLayout+xml"/>
  <Override PartName="/ppt/slideLayouts/slideLayout130.xml" ContentType="application/vnd.openxmlformats-officedocument.presentationml.slideLayout+xml"/>
  <Override PartName="/ppt/slideLayouts/slideLayout5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3.xml" ContentType="application/vnd.openxmlformats-officedocument.presentationml.slideLayout+xml"/>
  <Override PartName="/ppt/slideLayouts/slideLayout131.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118.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9.xml" ContentType="application/vnd.openxmlformats-officedocument.presentationml.slideLayout+xml"/>
  <Override PartName="/ppt/slideLayouts/slideLayout132.xml" ContentType="application/vnd.openxmlformats-officedocument.presentationml.slideLayout+xml"/>
  <Override PartName="/ppt/slideLayouts/slideLayout40.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83.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80.xml" ContentType="application/vnd.openxmlformats-officedocument.presentationml.slideLayout+xml"/>
  <Override PartName="/ppt/slideLayouts/slideLayout84.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81.xml" ContentType="application/vnd.openxmlformats-officedocument.presentationml.slideLayout+xml"/>
  <Override PartName="/ppt/slideLayouts/slideLayout25.xml" ContentType="application/vnd.openxmlformats-officedocument.presentationml.slideLayout+xml"/>
  <Override PartName="/ppt/slideLayouts/slideLayout93.xml" ContentType="application/vnd.openxmlformats-officedocument.presentationml.slideLayout+xml"/>
  <Override PartName="/ppt/slideLayouts/slideLayout26.xml" ContentType="application/vnd.openxmlformats-officedocument.presentationml.slideLayout+xml"/>
  <Override PartName="/ppt/slideLayouts/slideLayout9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17.xml" ContentType="application/vnd.openxmlformats-officedocument.presentationml.slideLayout+xml"/>
  <Override PartName="/ppt/slideLayouts/slideLayout85.xml" ContentType="application/vnd.openxmlformats-officedocument.presentationml.slideLayout+xml"/>
  <Override PartName="/ppt/slideLayouts/slideLayout18.xml" ContentType="application/vnd.openxmlformats-officedocument.presentationml.slideLayout+xml"/>
  <Override PartName="/ppt/slideLayouts/slideLayout86.xml" ContentType="application/vnd.openxmlformats-officedocument.presentationml.slideLayout+xml"/>
  <Override PartName="/ppt/slideLayouts/slideLayout19.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27.xml" ContentType="application/vnd.openxmlformats-officedocument.presentationml.slideLayout+xml"/>
  <Override PartName="/ppt/slideLayouts/slideLayout1.xml" ContentType="application/vnd.openxmlformats-officedocument.presentationml.slideLayout+xml"/>
  <Override PartName="/ppt/slideLayouts/slideLayout95.xml" ContentType="application/vnd.openxmlformats-officedocument.presentationml.slideLayout+xml"/>
  <Override PartName="/ppt/slideLayouts/slideLayout2.xml" ContentType="application/vnd.openxmlformats-officedocument.presentationml.slideLayout+xml"/>
  <Override PartName="/ppt/slideLayouts/slideLayout28.xml" ContentType="application/vnd.openxmlformats-officedocument.presentationml.slideLayout+xml"/>
  <Override PartName="/ppt/slideLayouts/slideLayout96.xml" ContentType="application/vnd.openxmlformats-officedocument.presentationml.slideLayout+xml"/>
  <Override PartName="/ppt/slideLayouts/slideLayout3.xml" ContentType="application/vnd.openxmlformats-officedocument.presentationml.slideLayout+xml"/>
  <Override PartName="/ppt/slideLayouts/slideLayout29.xml" ContentType="application/vnd.openxmlformats-officedocument.presentationml.slideLayout+xml"/>
  <Override PartName="/ppt/slideLayouts/slideLayout97.xml" ContentType="application/vnd.openxmlformats-officedocument.presentationml.slideLayout+xml"/>
  <Override PartName="/ppt/slideLayouts/slideLayout4.xml" ContentType="application/vnd.openxmlformats-officedocument.presentationml.slideLayout+xml"/>
  <Override PartName="/ppt/slideLayouts/slideLayout98.xml" ContentType="application/vnd.openxmlformats-officedocument.presentationml.slideLayout+xml"/>
  <Override PartName="/ppt/slideLayouts/slideLayout5.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media/image56.png" ContentType="image/png"/>
  <Override PartName="/ppt/media/image11.png" ContentType="image/png"/>
  <Override PartName="/ppt/media/image48.png" ContentType="image/png"/>
  <Override PartName="/ppt/media/image36.png" ContentType="image/png"/>
  <Override PartName="/ppt/media/image34.png" ContentType="image/png"/>
  <Override PartName="/ppt/media/image12.jpeg" ContentType="image/jpeg"/>
  <Override PartName="/ppt/media/image4.png" ContentType="image/png"/>
  <Override PartName="/ppt/media/image16.png" ContentType="image/png"/>
  <Override PartName="/ppt/media/image27.png" ContentType="image/png"/>
  <Override PartName="/ppt/media/image33.png" ContentType="image/png"/>
  <Override PartName="/ppt/media/image3.png" ContentType="image/png"/>
  <Override PartName="/ppt/media/image15.png" ContentType="image/png"/>
  <Override PartName="/ppt/media/image26.png" ContentType="image/png"/>
  <Override PartName="/ppt/media/image32.png" ContentType="image/png"/>
  <Override PartName="/ppt/media/image25.png" ContentType="image/png"/>
  <Override PartName="/ppt/media/image60.png" ContentType="image/png"/>
  <Override PartName="/ppt/media/image6.png" ContentType="image/png"/>
  <Override PartName="/ppt/media/image18.png" ContentType="image/png"/>
  <Override PartName="/ppt/media/image23.png" ContentType="image/png"/>
  <Override PartName="/ppt/media/image58.png" ContentType="image/png"/>
  <Override PartName="/ppt/media/image21.png" ContentType="image/png"/>
  <Override PartName="/ppt/media/image22.png" ContentType="image/png"/>
  <Override PartName="/ppt/media/image59.png" ContentType="image/png"/>
  <Override PartName="/ppt/media/image57.png" ContentType="image/png"/>
  <Override PartName="/ppt/media/image20.png" ContentType="image/png"/>
  <Override PartName="/ppt/media/image10.jpeg" ContentType="image/jpeg"/>
  <Override PartName="/ppt/media/image2.png" ContentType="image/png"/>
  <Override PartName="/ppt/media/image14.png" ContentType="image/png"/>
  <Override PartName="/ppt/media/image24.png" ContentType="image/png"/>
  <Override PartName="/ppt/media/image29.png" ContentType="image/png"/>
  <Override PartName="/ppt/media/image31.png" ContentType="image/png"/>
  <Override PartName="/ppt/media/image19.png" ContentType="image/png"/>
  <Override PartName="/ppt/media/image7.png" ContentType="image/png"/>
  <Override PartName="/ppt/media/image37.png" ContentType="image/png"/>
  <Override PartName="/ppt/media/image8.png" ContentType="image/png"/>
  <Override PartName="/ppt/media/image38.png" ContentType="image/png"/>
  <Override PartName="/ppt/media/image1.png" ContentType="image/png"/>
  <Override PartName="/ppt/media/image13.png" ContentType="image/png"/>
  <Override PartName="/ppt/media/image9.png" ContentType="image/png"/>
  <Override PartName="/ppt/media/image39.png" ContentType="image/png"/>
  <Override PartName="/ppt/media/image28.png" ContentType="image/png"/>
  <Override PartName="/ppt/media/image17.png" ContentType="image/png"/>
  <Override PartName="/ppt/media/image5.png" ContentType="image/png"/>
  <Override PartName="/ppt/media/image35.png" ContentType="image/png"/>
  <Override PartName="/ppt/media/image30.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presProps.xml" ContentType="application/vnd.openxmlformats-officedocument.presentationml.presProps+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40.xml" ContentType="application/vnd.openxmlformats-officedocument.presentationml.slide+xml"/>
  <Override PartName="/ppt/slides/slide6.xml" ContentType="application/vnd.openxmlformats-officedocument.presentationml.slide+xml"/>
  <Override PartName="/ppt/slides/slide41.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34.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50.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_rels/slide7.xml.rels" ContentType="application/vnd.openxmlformats-package.relationships+xml"/>
  <Override PartName="/ppt/slides/_rels/slide42.xml.rels" ContentType="application/vnd.openxmlformats-package.relationships+xml"/>
  <Override PartName="/ppt/slides/_rels/slide51.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25.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1.xml.rels" ContentType="application/vnd.openxmlformats-package.relationships+xml"/>
  <Override PartName="/ppt/slides/_rels/slide27.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6.xml.rels" ContentType="application/vnd.openxmlformats-package.relationships+xml"/>
  <Override PartName="/ppt/slides/_rels/slide52.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49.xml.rels" ContentType="application/vnd.openxmlformats-package.relationships+xml"/>
  <Override PartName="/ppt/slides/_rels/slide41.xml.rels" ContentType="application/vnd.openxmlformats-package.relationships+xml"/>
  <Override PartName="/ppt/slides/_rels/slide6.xml.rels" ContentType="application/vnd.openxmlformats-package.relationships+xml"/>
  <Override PartName="/ppt/slides/_rels/slide45.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38.xml.rels" ContentType="application/vnd.openxmlformats-package.relationships+xml"/>
  <Override PartName="/ppt/slides/_rels/slide23.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33.xml.rels" ContentType="application/vnd.openxmlformats-package.relationships+xml"/>
  <Override PartName="/ppt/slides/_rels/slide48.xml.rels" ContentType="application/vnd.openxmlformats-package.relationships+xml"/>
  <Override PartName="/ppt/slides/_rels/slide46.xml.rels" ContentType="application/vnd.openxmlformats-package.relationships+xml"/>
  <Override PartName="/ppt/slides/_rels/slide53.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28.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slide30.xml" ContentType="application/vnd.openxmlformats-officedocument.presentationml.slide+xml"/>
  <Override PartName="/ppt/slides/slide49.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4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3"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4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4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1"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53"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5"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57"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8"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6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3"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65"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6"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7"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8"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9"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70"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76"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78"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8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3"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8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8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1"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93"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5"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97"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8"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0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3"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7"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05"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6"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7"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8"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9"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10"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16"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18"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2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2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3"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2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2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2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2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1"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33"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5"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37"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8"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4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3"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45"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6"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7"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8"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9"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50"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1"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3"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5"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5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6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64"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5"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6"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68"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9"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0"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72"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3"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7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6"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8"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80"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1"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2"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3"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4"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5"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3"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5"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7"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98"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7"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0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3"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4"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06"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7"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8"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1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2"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14"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5"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17"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8"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9"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0"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22"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3"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4"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5"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6"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7"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32"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34"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36"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37"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1"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2"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3"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5"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6"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7"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1"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53"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4"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56"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7"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8"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9"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61"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2"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3"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4"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5"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6"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75"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77"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7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0"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8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5"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6"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88"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9"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0"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9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3"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4"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96"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7"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9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1"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2"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04"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5"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6"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7"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8"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9"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0"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2"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4"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25"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7"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0"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1"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33"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5"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37"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8"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9"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41"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2"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4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5"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6"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7"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49"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0"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1"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2"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3"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4"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58"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0"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2"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63"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5"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7"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68"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69"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8"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71"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2"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3"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7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6"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7"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79"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0"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8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3"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4"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5"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87"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8"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9"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90"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91"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92"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97"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99"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01"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2"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4"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06"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7"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8"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1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2"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1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5"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6"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18"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9"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21"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2"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3"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4"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26"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7"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8"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9"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30"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31"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36"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38"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Freeform 270"/>
          <p:cNvSpPr/>
          <p:nvPr/>
        </p:nvSpPr>
        <p:spPr>
          <a:xfrm>
            <a:off x="341280" y="390240"/>
            <a:ext cx="9364320" cy="4938120"/>
          </a:xfrm>
          <a:custGeom>
            <a:avLst/>
            <a:gdLst/>
            <a:ahLst/>
            <a:rect l="l" t="t" r="r" b="b"/>
            <a:pathLst>
              <a:path w="11326759" h="5973096">
                <a:moveTo>
                  <a:pt x="11326759" y="5016716"/>
                </a:moveTo>
                <a:lnTo>
                  <a:pt x="11326759" y="5747671"/>
                </a:lnTo>
                <a:cubicBezTo>
                  <a:pt x="11326759" y="5872170"/>
                  <a:pt x="11225833" y="5973096"/>
                  <a:pt x="11101334" y="5973096"/>
                </a:cubicBezTo>
                <a:lnTo>
                  <a:pt x="10454485" y="5973096"/>
                </a:lnTo>
                <a:lnTo>
                  <a:pt x="10476857" y="5915847"/>
                </a:lnTo>
                <a:cubicBezTo>
                  <a:pt x="10630030" y="5576670"/>
                  <a:pt x="10885911" y="5288087"/>
                  <a:pt x="11207983" y="5084298"/>
                </a:cubicBezTo>
                <a:close/>
                <a:moveTo>
                  <a:pt x="3890280" y="0"/>
                </a:moveTo>
                <a:lnTo>
                  <a:pt x="11101334" y="0"/>
                </a:lnTo>
                <a:cubicBezTo>
                  <a:pt x="11225833" y="0"/>
                  <a:pt x="11326759" y="100926"/>
                  <a:pt x="11326759" y="225425"/>
                </a:cubicBezTo>
                <a:lnTo>
                  <a:pt x="11326759" y="1840902"/>
                </a:lnTo>
                <a:lnTo>
                  <a:pt x="11321056" y="1841894"/>
                </a:lnTo>
                <a:cubicBezTo>
                  <a:pt x="9271563" y="2250627"/>
                  <a:pt x="7675452" y="3872385"/>
                  <a:pt x="7356956" y="5903875"/>
                </a:cubicBezTo>
                <a:lnTo>
                  <a:pt x="7347931" y="5973096"/>
                </a:lnTo>
                <a:lnTo>
                  <a:pt x="225425" y="5973096"/>
                </a:lnTo>
                <a:cubicBezTo>
                  <a:pt x="100926" y="5973096"/>
                  <a:pt x="0" y="5872170"/>
                  <a:pt x="0" y="5747671"/>
                </a:cubicBezTo>
                <a:lnTo>
                  <a:pt x="0" y="3856324"/>
                </a:lnTo>
                <a:lnTo>
                  <a:pt x="107796" y="3848335"/>
                </a:lnTo>
                <a:cubicBezTo>
                  <a:pt x="2097534" y="3651400"/>
                  <a:pt x="3679374" y="2109746"/>
                  <a:pt x="3881443" y="170557"/>
                </a:cubicBezTo>
                <a:close/>
                <a:moveTo>
                  <a:pt x="225425" y="0"/>
                </a:moveTo>
                <a:lnTo>
                  <a:pt x="789667" y="0"/>
                </a:lnTo>
                <a:lnTo>
                  <a:pt x="736389" y="155621"/>
                </a:lnTo>
                <a:cubicBezTo>
                  <a:pt x="605303" y="436632"/>
                  <a:pt x="342370" y="654767"/>
                  <a:pt x="17905" y="746271"/>
                </a:cubicBezTo>
                <a:lnTo>
                  <a:pt x="0" y="750446"/>
                </a:lnTo>
                <a:lnTo>
                  <a:pt x="0" y="225425"/>
                </a:lnTo>
                <a:cubicBezTo>
                  <a:pt x="0" y="100926"/>
                  <a:pt x="100926" y="0"/>
                  <a:pt x="225425" y="0"/>
                </a:cubicBezTo>
                <a:close/>
              </a:path>
            </a:pathLst>
          </a:custGeom>
          <a:solidFill>
            <a:srgbClr val="d15450"/>
          </a:solidFill>
          <a:ln w="12600">
            <a:noFill/>
          </a:ln>
        </p:spPr>
        <p:style>
          <a:lnRef idx="0"/>
          <a:fillRef idx="0"/>
          <a:effectRef idx="0"/>
          <a:fontRef idx="minor"/>
        </p:style>
      </p:sp>
      <p:sp>
        <p:nvSpPr>
          <p:cNvPr id="1" name="PlaceHolder 1"/>
          <p:cNvSpPr>
            <a:spLocks noGrp="1"/>
          </p:cNvSpPr>
          <p:nvPr>
            <p:ph type="title"/>
          </p:nvPr>
        </p:nvSpPr>
        <p:spPr>
          <a:xfrm>
            <a:off x="2890080" y="2434680"/>
            <a:ext cx="4286520" cy="75024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2" name="PlaceHolder 2"/>
          <p:cNvSpPr>
            <a:spLocks noGrp="1"/>
          </p:cNvSpPr>
          <p:nvPr>
            <p:ph type="body"/>
          </p:nvPr>
        </p:nvSpPr>
        <p:spPr>
          <a:xfrm>
            <a:off x="-7560" y="0"/>
            <a:ext cx="3438360" cy="3409560"/>
          </a:xfrm>
          <a:prstGeom prst="rect">
            <a:avLst/>
          </a:prstGeom>
          <a:noFill/>
          <a:ln w="0">
            <a:noFill/>
          </a:ln>
        </p:spPr>
        <p:txBody>
          <a:bodyPr lIns="0" rIns="0" tIns="0" bIns="0" anchor="t">
            <a:normAutofit fontScale="85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a:t>
            </a:r>
            <a:r>
              <a:rPr b="0" lang="en-US" sz="2320" spc="-1" strike="noStrike">
                <a:solidFill>
                  <a:srgbClr val="000000"/>
                </a:solidFill>
                <a:latin typeface="Lora"/>
              </a:rPr>
              <a:t>il formato del testo </a:t>
            </a:r>
            <a:r>
              <a:rPr b="0" lang="en-US" sz="2320" spc="-1" strike="noStrike">
                <a:solidFill>
                  <a:srgbClr val="000000"/>
                </a:solidFill>
                <a:latin typeface="Lora"/>
              </a:rPr>
              <a:t>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a:t>
            </a:r>
            <a:r>
              <a:rPr b="0" lang="en-US" sz="1490" spc="-1" strike="noStrike">
                <a:solidFill>
                  <a:srgbClr val="000000"/>
                </a:solidFill>
                <a:latin typeface="Lora"/>
              </a:rPr>
              <a:t>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a:t>
            </a:r>
            <a:r>
              <a:rPr b="0" lang="en-US" sz="1660" spc="-1" strike="noStrike">
                <a:solidFill>
                  <a:srgbClr val="000000"/>
                </a:solidFill>
                <a:latin typeface="Lora"/>
              </a:rPr>
              <a:t>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a:t>
            </a:r>
            <a:r>
              <a:rPr b="0" lang="en-US" sz="1660" spc="-1" strike="noStrike">
                <a:solidFill>
                  <a:srgbClr val="000000"/>
                </a:solidFill>
                <a:latin typeface="Lora"/>
              </a:rPr>
              <a:t>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a:t>
            </a:r>
            <a:r>
              <a:rPr b="0" lang="en-US" sz="1660" spc="-1" strike="noStrike">
                <a:solidFill>
                  <a:srgbClr val="000000"/>
                </a:solidFill>
                <a:latin typeface="Lora"/>
              </a:rPr>
              <a:t>livello </a:t>
            </a:r>
            <a:r>
              <a:rPr b="0" lang="en-US" sz="1660" spc="-1" strike="noStrike">
                <a:solidFill>
                  <a:srgbClr val="000000"/>
                </a:solidFill>
                <a:latin typeface="Lora"/>
              </a:rPr>
              <a:t>struttur</a:t>
            </a:r>
            <a:r>
              <a:rPr b="0" lang="en-US" sz="1660" spc="-1" strike="noStrike">
                <a:solidFill>
                  <a:srgbClr val="000000"/>
                </a:solidFill>
                <a:latin typeface="Lora"/>
              </a:rPr>
              <a:t>a</a:t>
            </a:r>
            <a:endParaRPr b="0" lang="en-US" sz="1660" spc="-1" strike="noStrike">
              <a:solidFill>
                <a:srgbClr val="000000"/>
              </a:solidFill>
              <a:latin typeface="Lora"/>
            </a:endParaRPr>
          </a:p>
        </p:txBody>
      </p:sp>
      <p:sp>
        <p:nvSpPr>
          <p:cNvPr id="3" name="PlaceHolder 3"/>
          <p:cNvSpPr>
            <a:spLocks noGrp="1"/>
          </p:cNvSpPr>
          <p:nvPr>
            <p:ph type="body"/>
          </p:nvPr>
        </p:nvSpPr>
        <p:spPr>
          <a:xfrm>
            <a:off x="6664680" y="2151000"/>
            <a:ext cx="3421440" cy="3518640"/>
          </a:xfrm>
          <a:prstGeom prst="rect">
            <a:avLst/>
          </a:prstGeom>
          <a:noFill/>
          <a:ln w="0">
            <a:noFill/>
          </a:ln>
        </p:spPr>
        <p:txBody>
          <a:bodyPr lIns="0" rIns="0" tIns="0" bIns="0" anchor="t">
            <a:normAutofit fontScale="87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a:t>
            </a:r>
            <a:r>
              <a:rPr b="0" lang="en-US" sz="2320" spc="-1" strike="noStrike">
                <a:solidFill>
                  <a:srgbClr val="000000"/>
                </a:solidFill>
                <a:latin typeface="Lora"/>
              </a:rPr>
              <a:t>il formato del testo </a:t>
            </a:r>
            <a:r>
              <a:rPr b="0" lang="en-US" sz="2320" spc="-1" strike="noStrike">
                <a:solidFill>
                  <a:srgbClr val="000000"/>
                </a:solidFill>
                <a:latin typeface="Lora"/>
              </a:rPr>
              <a:t>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a:t>
            </a:r>
            <a:r>
              <a:rPr b="0" lang="en-US" sz="1660" spc="-1" strike="noStrike">
                <a:solidFill>
                  <a:srgbClr val="000000"/>
                </a:solidFill>
                <a:latin typeface="Lora"/>
              </a:rPr>
              <a:t>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a:t>
            </a:r>
            <a:r>
              <a:rPr b="0" lang="en-US" sz="1660" spc="-1" strike="noStrike">
                <a:solidFill>
                  <a:srgbClr val="000000"/>
                </a:solidFill>
                <a:latin typeface="Lora"/>
              </a:rPr>
              <a:t>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a:t>
            </a:r>
            <a:r>
              <a:rPr b="0" lang="en-US" sz="1660" spc="-1" strike="noStrike">
                <a:solidFill>
                  <a:srgbClr val="000000"/>
                </a:solidFill>
                <a:latin typeface="Lora"/>
              </a:rPr>
              <a:t>livello </a:t>
            </a:r>
            <a:r>
              <a:rPr b="0" lang="en-US" sz="1660" spc="-1" strike="noStrike">
                <a:solidFill>
                  <a:srgbClr val="000000"/>
                </a:solidFill>
                <a:latin typeface="Lora"/>
              </a:rPr>
              <a:t>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1" name="Rectangle 182"/>
          <p:cNvSpPr/>
          <p:nvPr/>
        </p:nvSpPr>
        <p:spPr>
          <a:xfrm>
            <a:off x="0" y="1212840"/>
            <a:ext cx="10079640" cy="3212640"/>
          </a:xfrm>
          <a:prstGeom prst="rect">
            <a:avLst/>
          </a:prstGeom>
          <a:solidFill>
            <a:srgbClr val="f1c5ce"/>
          </a:solidFill>
          <a:ln w="12600">
            <a:noFill/>
          </a:ln>
        </p:spPr>
        <p:style>
          <a:lnRef idx="0"/>
          <a:fillRef idx="0"/>
          <a:effectRef idx="0"/>
          <a:fontRef idx="minor"/>
        </p:style>
      </p:sp>
      <p:sp>
        <p:nvSpPr>
          <p:cNvPr id="372" name="PlaceHolder 1"/>
          <p:cNvSpPr>
            <a:spLocks noGrp="1"/>
          </p:cNvSpPr>
          <p:nvPr>
            <p:ph type="title"/>
          </p:nvPr>
        </p:nvSpPr>
        <p:spPr>
          <a:xfrm>
            <a:off x="717120" y="1528560"/>
            <a:ext cx="3410280" cy="5662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373" name="PlaceHolder 2"/>
          <p:cNvSpPr>
            <a:spLocks noGrp="1"/>
          </p:cNvSpPr>
          <p:nvPr>
            <p:ph type="body"/>
          </p:nvPr>
        </p:nvSpPr>
        <p:spPr>
          <a:xfrm>
            <a:off x="733320" y="2298960"/>
            <a:ext cx="3394080" cy="1889280"/>
          </a:xfrm>
          <a:prstGeom prst="rect">
            <a:avLst/>
          </a:prstGeom>
          <a:noFill/>
          <a:ln w="0">
            <a:noFill/>
          </a:ln>
        </p:spPr>
        <p:txBody>
          <a:bodyPr lIns="0" rIns="0" tIns="0" bIns="0" anchor="t">
            <a:normAutofit fontScale="67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374" name="PlaceHolder 3"/>
          <p:cNvSpPr>
            <a:spLocks noGrp="1"/>
          </p:cNvSpPr>
          <p:nvPr>
            <p:ph type="body"/>
          </p:nvPr>
        </p:nvSpPr>
        <p:spPr>
          <a:xfrm>
            <a:off x="3084120" y="0"/>
            <a:ext cx="6995160" cy="566928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1" name="Right Triangle 104"/>
          <p:cNvSpPr/>
          <p:nvPr/>
        </p:nvSpPr>
        <p:spPr>
          <a:xfrm>
            <a:off x="0" y="360"/>
            <a:ext cx="10079640" cy="5669640"/>
          </a:xfrm>
          <a:prstGeom prst="rtTriangle">
            <a:avLst/>
          </a:prstGeom>
          <a:solidFill>
            <a:srgbClr val="9ac1de"/>
          </a:solidFill>
          <a:ln w="12600">
            <a:noFill/>
          </a:ln>
        </p:spPr>
        <p:style>
          <a:lnRef idx="0"/>
          <a:fillRef idx="0"/>
          <a:effectRef idx="0"/>
          <a:fontRef idx="minor"/>
        </p:style>
      </p:sp>
      <p:sp>
        <p:nvSpPr>
          <p:cNvPr id="412" name="PlaceHolder 1"/>
          <p:cNvSpPr>
            <a:spLocks noGrp="1"/>
          </p:cNvSpPr>
          <p:nvPr>
            <p:ph type="title"/>
          </p:nvPr>
        </p:nvSpPr>
        <p:spPr>
          <a:xfrm>
            <a:off x="6226920" y="1383480"/>
            <a:ext cx="3410280" cy="5662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413" name="PlaceHolder 2"/>
          <p:cNvSpPr>
            <a:spLocks noGrp="1"/>
          </p:cNvSpPr>
          <p:nvPr>
            <p:ph type="body"/>
          </p:nvPr>
        </p:nvSpPr>
        <p:spPr>
          <a:xfrm>
            <a:off x="6243480" y="2154240"/>
            <a:ext cx="3394080" cy="1889280"/>
          </a:xfrm>
          <a:prstGeom prst="rect">
            <a:avLst/>
          </a:prstGeom>
          <a:noFill/>
          <a:ln w="0">
            <a:noFill/>
          </a:ln>
        </p:spPr>
        <p:txBody>
          <a:bodyPr lIns="0" rIns="0" tIns="0" bIns="0" anchor="t">
            <a:normAutofit fontScale="67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414" name="Right Triangle 108"/>
          <p:cNvSpPr/>
          <p:nvPr/>
        </p:nvSpPr>
        <p:spPr>
          <a:xfrm>
            <a:off x="360" y="360"/>
            <a:ext cx="7619760" cy="5669640"/>
          </a:xfrm>
          <a:prstGeom prst="rtTriangle">
            <a:avLst/>
          </a:prstGeom>
          <a:solidFill>
            <a:srgbClr val="836bcc"/>
          </a:solidFill>
          <a:ln w="1260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 name="PlaceHolder 1"/>
          <p:cNvSpPr>
            <a:spLocks noGrp="1"/>
          </p:cNvSpPr>
          <p:nvPr>
            <p:ph type="body"/>
          </p:nvPr>
        </p:nvSpPr>
        <p:spPr>
          <a:xfrm>
            <a:off x="3809520" y="1547640"/>
            <a:ext cx="2987280" cy="3147480"/>
          </a:xfrm>
          <a:prstGeom prst="rect">
            <a:avLst/>
          </a:prstGeom>
          <a:noFill/>
          <a:ln w="0">
            <a:noFill/>
          </a:ln>
        </p:spPr>
        <p:txBody>
          <a:bodyPr lIns="0" rIns="0" tIns="0" bIns="0" anchor="t">
            <a:normAutofit fontScale="77000"/>
          </a:bodyPr>
          <a:p>
            <a:pPr marL="432000" indent="-324000">
              <a:lnSpc>
                <a:spcPct val="90000"/>
              </a:lnSpc>
              <a:spcBef>
                <a:spcPts val="901"/>
              </a:spcBef>
              <a:buClr>
                <a:srgbClr val="000000"/>
              </a:buClr>
              <a:buSzPct val="45000"/>
              <a:buFont typeface="Wingdings" charset="2"/>
              <a:buChar char=""/>
            </a:pPr>
            <a:r>
              <a:rPr b="0" lang="it-IT" sz="1800" spc="-1" strike="noStrike">
                <a:solidFill>
                  <a:srgbClr val="000000"/>
                </a:solidFill>
                <a:latin typeface="Montserrat"/>
              </a:rPr>
              <a:t>Fai clic per modificare il formato del testo </a:t>
            </a:r>
            <a:r>
              <a:rPr b="0" lang="it-IT" sz="1800" spc="-1" strike="noStrike">
                <a:solidFill>
                  <a:srgbClr val="000000"/>
                </a:solidFill>
                <a:latin typeface="Montserrat"/>
              </a:rPr>
              <a:t>della struttura</a:t>
            </a:r>
            <a:endParaRPr b="0" lang="it-IT" sz="1800" spc="-1" strike="noStrike">
              <a:solidFill>
                <a:srgbClr val="000000"/>
              </a:solidFill>
              <a:latin typeface="Montserrat"/>
            </a:endParaRPr>
          </a:p>
          <a:p>
            <a:pPr lvl="1" marL="864000" indent="-324000">
              <a:lnSpc>
                <a:spcPct val="90000"/>
              </a:lnSpc>
              <a:spcBef>
                <a:spcPts val="935"/>
              </a:spcBef>
              <a:buClr>
                <a:srgbClr val="000000"/>
              </a:buClr>
              <a:buSzPct val="75000"/>
              <a:buFont typeface="Symbol" charset="2"/>
              <a:buChar char=""/>
            </a:pPr>
            <a:r>
              <a:rPr b="0" lang="it-IT" sz="1660" spc="-1" strike="noStrike">
                <a:solidFill>
                  <a:srgbClr val="000000"/>
                </a:solidFill>
                <a:latin typeface="Montserrat"/>
              </a:rPr>
              <a:t>Secondo livello struttura</a:t>
            </a:r>
            <a:endParaRPr b="0" lang="it-IT" sz="1660" spc="-1" strike="noStrike">
              <a:solidFill>
                <a:srgbClr val="000000"/>
              </a:solidFill>
              <a:latin typeface="Montserrat"/>
            </a:endParaRPr>
          </a:p>
          <a:p>
            <a:pPr lvl="2" marL="1296000" indent="-288000">
              <a:lnSpc>
                <a:spcPct val="90000"/>
              </a:lnSpc>
              <a:spcBef>
                <a:spcPts val="703"/>
              </a:spcBef>
              <a:buClr>
                <a:srgbClr val="000000"/>
              </a:buClr>
              <a:buSzPct val="45000"/>
              <a:buFont typeface="Wingdings" charset="2"/>
              <a:buChar char=""/>
            </a:pPr>
            <a:r>
              <a:rPr b="0" lang="it-IT" sz="1490" spc="-1" strike="noStrike">
                <a:solidFill>
                  <a:srgbClr val="000000"/>
                </a:solidFill>
                <a:latin typeface="Montserrat"/>
              </a:rPr>
              <a:t>Terzo livello struttura</a:t>
            </a:r>
            <a:endParaRPr b="0" lang="it-IT" sz="1490" spc="-1" strike="noStrike">
              <a:solidFill>
                <a:srgbClr val="000000"/>
              </a:solidFill>
              <a:latin typeface="Montserrat"/>
            </a:endParaRPr>
          </a:p>
          <a:p>
            <a:pPr lvl="3" marL="1728000" indent="-216000">
              <a:lnSpc>
                <a:spcPct val="90000"/>
              </a:lnSpc>
              <a:spcBef>
                <a:spcPts val="468"/>
              </a:spcBef>
              <a:buClr>
                <a:srgbClr val="000000"/>
              </a:buClr>
              <a:buSzPct val="75000"/>
              <a:buFont typeface="Symbol" charset="2"/>
              <a:buChar char=""/>
            </a:pPr>
            <a:r>
              <a:rPr b="0" lang="it-IT" sz="1490" spc="-1" strike="noStrike">
                <a:solidFill>
                  <a:srgbClr val="000000"/>
                </a:solidFill>
                <a:latin typeface="Montserrat"/>
              </a:rPr>
              <a:t>Quarto livello struttura</a:t>
            </a:r>
            <a:endParaRPr b="0" lang="it-IT" sz="1490" spc="-1" strike="noStrike">
              <a:solidFill>
                <a:srgbClr val="000000"/>
              </a:solidFill>
              <a:latin typeface="Montserrat"/>
            </a:endParaRPr>
          </a:p>
          <a:p>
            <a:pPr lvl="4" marL="2160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Quinto livello struttura</a:t>
            </a:r>
            <a:endParaRPr b="0" lang="it-IT" sz="1660" spc="-1" strike="noStrike">
              <a:solidFill>
                <a:srgbClr val="000000"/>
              </a:solidFill>
              <a:latin typeface="Montserrat"/>
            </a:endParaRPr>
          </a:p>
          <a:p>
            <a:pPr lvl="5" marL="2592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Sesto livello struttura</a:t>
            </a:r>
            <a:endParaRPr b="0" lang="it-IT" sz="1660" spc="-1" strike="noStrike">
              <a:solidFill>
                <a:srgbClr val="000000"/>
              </a:solidFill>
              <a:latin typeface="Montserrat"/>
            </a:endParaRPr>
          </a:p>
          <a:p>
            <a:pPr lvl="6" marL="3024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Settimo livello struttura</a:t>
            </a:r>
            <a:endParaRPr b="0" lang="it-IT" sz="1660" spc="-1" strike="noStrike">
              <a:solidFill>
                <a:srgbClr val="000000"/>
              </a:solidFill>
              <a:latin typeface="Montserrat"/>
            </a:endParaRPr>
          </a:p>
        </p:txBody>
      </p:sp>
      <p:sp>
        <p:nvSpPr>
          <p:cNvPr id="41" name="PlaceHolder 2"/>
          <p:cNvSpPr>
            <a:spLocks noGrp="1"/>
          </p:cNvSpPr>
          <p:nvPr>
            <p:ph type="body"/>
          </p:nvPr>
        </p:nvSpPr>
        <p:spPr>
          <a:xfrm>
            <a:off x="7017480" y="1547640"/>
            <a:ext cx="2863800" cy="3147480"/>
          </a:xfrm>
          <a:prstGeom prst="rect">
            <a:avLst/>
          </a:prstGeom>
          <a:noFill/>
          <a:ln w="0">
            <a:noFill/>
          </a:ln>
        </p:spPr>
        <p:txBody>
          <a:bodyPr lIns="0" rIns="0" tIns="0" bIns="0" anchor="t">
            <a:normAutofit fontScale="70000"/>
          </a:bodyPr>
          <a:p>
            <a:pPr marL="432000" indent="-324000">
              <a:lnSpc>
                <a:spcPct val="90000"/>
              </a:lnSpc>
              <a:spcBef>
                <a:spcPts val="901"/>
              </a:spcBef>
              <a:buClr>
                <a:srgbClr val="000000"/>
              </a:buClr>
              <a:buSzPct val="45000"/>
              <a:buFont typeface="Wingdings" charset="2"/>
              <a:buChar char=""/>
            </a:pPr>
            <a:r>
              <a:rPr b="0" lang="it-IT" sz="1800" spc="-1" strike="noStrike">
                <a:solidFill>
                  <a:srgbClr val="000000"/>
                </a:solidFill>
                <a:latin typeface="Montserrat"/>
              </a:rPr>
              <a:t>Fai clic per modificare il formato del testo </a:t>
            </a:r>
            <a:r>
              <a:rPr b="0" lang="it-IT" sz="1800" spc="-1" strike="noStrike">
                <a:solidFill>
                  <a:srgbClr val="000000"/>
                </a:solidFill>
                <a:latin typeface="Montserrat"/>
              </a:rPr>
              <a:t>della struttura</a:t>
            </a:r>
            <a:endParaRPr b="0" lang="it-IT" sz="1800" spc="-1" strike="noStrike">
              <a:solidFill>
                <a:srgbClr val="000000"/>
              </a:solidFill>
              <a:latin typeface="Montserrat"/>
            </a:endParaRPr>
          </a:p>
          <a:p>
            <a:pPr lvl="1" marL="864000" indent="-324000">
              <a:lnSpc>
                <a:spcPct val="90000"/>
              </a:lnSpc>
              <a:spcBef>
                <a:spcPts val="935"/>
              </a:spcBef>
              <a:buClr>
                <a:srgbClr val="000000"/>
              </a:buClr>
              <a:buSzPct val="75000"/>
              <a:buFont typeface="Symbol" charset="2"/>
              <a:buChar char=""/>
            </a:pPr>
            <a:r>
              <a:rPr b="0" lang="it-IT" sz="1660" spc="-1" strike="noStrike">
                <a:solidFill>
                  <a:srgbClr val="000000"/>
                </a:solidFill>
                <a:latin typeface="Montserrat"/>
              </a:rPr>
              <a:t>Secondo livello struttura</a:t>
            </a:r>
            <a:endParaRPr b="0" lang="it-IT" sz="1660" spc="-1" strike="noStrike">
              <a:solidFill>
                <a:srgbClr val="000000"/>
              </a:solidFill>
              <a:latin typeface="Montserrat"/>
            </a:endParaRPr>
          </a:p>
          <a:p>
            <a:pPr lvl="2" marL="1296000" indent="-288000">
              <a:lnSpc>
                <a:spcPct val="90000"/>
              </a:lnSpc>
              <a:spcBef>
                <a:spcPts val="703"/>
              </a:spcBef>
              <a:buClr>
                <a:srgbClr val="000000"/>
              </a:buClr>
              <a:buSzPct val="45000"/>
              <a:buFont typeface="Wingdings" charset="2"/>
              <a:buChar char=""/>
            </a:pPr>
            <a:r>
              <a:rPr b="0" lang="it-IT" sz="1490" spc="-1" strike="noStrike">
                <a:solidFill>
                  <a:srgbClr val="000000"/>
                </a:solidFill>
                <a:latin typeface="Montserrat"/>
              </a:rPr>
              <a:t>Terzo livello struttura</a:t>
            </a:r>
            <a:endParaRPr b="0" lang="it-IT" sz="1490" spc="-1" strike="noStrike">
              <a:solidFill>
                <a:srgbClr val="000000"/>
              </a:solidFill>
              <a:latin typeface="Montserrat"/>
            </a:endParaRPr>
          </a:p>
          <a:p>
            <a:pPr lvl="3" marL="1728000" indent="-216000">
              <a:lnSpc>
                <a:spcPct val="90000"/>
              </a:lnSpc>
              <a:spcBef>
                <a:spcPts val="468"/>
              </a:spcBef>
              <a:buClr>
                <a:srgbClr val="000000"/>
              </a:buClr>
              <a:buSzPct val="75000"/>
              <a:buFont typeface="Symbol" charset="2"/>
              <a:buChar char=""/>
            </a:pPr>
            <a:r>
              <a:rPr b="0" lang="it-IT" sz="1490" spc="-1" strike="noStrike">
                <a:solidFill>
                  <a:srgbClr val="000000"/>
                </a:solidFill>
                <a:latin typeface="Montserrat"/>
              </a:rPr>
              <a:t>Quarto livello struttura</a:t>
            </a:r>
            <a:endParaRPr b="0" lang="it-IT" sz="1490" spc="-1" strike="noStrike">
              <a:solidFill>
                <a:srgbClr val="000000"/>
              </a:solidFill>
              <a:latin typeface="Montserrat"/>
            </a:endParaRPr>
          </a:p>
          <a:p>
            <a:pPr lvl="4" marL="2160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Quinto livello struttura</a:t>
            </a:r>
            <a:endParaRPr b="0" lang="it-IT" sz="1660" spc="-1" strike="noStrike">
              <a:solidFill>
                <a:srgbClr val="000000"/>
              </a:solidFill>
              <a:latin typeface="Montserrat"/>
            </a:endParaRPr>
          </a:p>
          <a:p>
            <a:pPr lvl="5" marL="2592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Sesto livello struttura</a:t>
            </a:r>
            <a:endParaRPr b="0" lang="it-IT" sz="1660" spc="-1" strike="noStrike">
              <a:solidFill>
                <a:srgbClr val="000000"/>
              </a:solidFill>
              <a:latin typeface="Montserrat"/>
            </a:endParaRPr>
          </a:p>
          <a:p>
            <a:pPr lvl="6" marL="3024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Settimo livello struttura</a:t>
            </a:r>
            <a:endParaRPr b="0" lang="it-IT" sz="1660" spc="-1" strike="noStrike">
              <a:solidFill>
                <a:srgbClr val="000000"/>
              </a:solidFill>
              <a:latin typeface="Montserrat"/>
            </a:endParaRPr>
          </a:p>
        </p:txBody>
      </p:sp>
      <p:sp>
        <p:nvSpPr>
          <p:cNvPr id="42" name="PlaceHolder 3"/>
          <p:cNvSpPr>
            <a:spLocks noGrp="1"/>
          </p:cNvSpPr>
          <p:nvPr>
            <p:ph type="title"/>
          </p:nvPr>
        </p:nvSpPr>
        <p:spPr>
          <a:xfrm>
            <a:off x="3809520" y="575640"/>
            <a:ext cx="6071760" cy="686880"/>
          </a:xfrm>
          <a:prstGeom prst="rect">
            <a:avLst/>
          </a:prstGeom>
          <a:noFill/>
          <a:ln w="0">
            <a:noFill/>
          </a:ln>
        </p:spPr>
        <p:txBody>
          <a:bodyPr lIns="0" rIns="0" tIns="0" bIns="0" anchor="t">
            <a:noAutofit/>
          </a:bodyPr>
          <a:p>
            <a:r>
              <a:rPr b="1" lang="it-IT" sz="2600" spc="-1" strike="noStrike">
                <a:solidFill>
                  <a:srgbClr val="000000"/>
                </a:solidFill>
                <a:latin typeface="Montserrat"/>
              </a:rPr>
              <a:t>Fai clic per modificare il formato del testo del titolo</a:t>
            </a:r>
            <a:endParaRPr b="1" lang="it-IT" sz="2600" spc="-1" strike="noStrike">
              <a:solidFill>
                <a:srgbClr val="000000"/>
              </a:solidFill>
              <a:latin typeface="Montserrat"/>
            </a:endParaRPr>
          </a:p>
        </p:txBody>
      </p:sp>
      <p:sp>
        <p:nvSpPr>
          <p:cNvPr id="43" name="PlaceHolder 4"/>
          <p:cNvSpPr>
            <a:spLocks noGrp="1"/>
          </p:cNvSpPr>
          <p:nvPr>
            <p:ph type="body"/>
          </p:nvPr>
        </p:nvSpPr>
        <p:spPr>
          <a:xfrm>
            <a:off x="0" y="0"/>
            <a:ext cx="3512880" cy="5669640"/>
          </a:xfrm>
          <a:prstGeom prst="rect">
            <a:avLst/>
          </a:prstGeom>
          <a:noFill/>
          <a:ln w="0">
            <a:noFill/>
          </a:ln>
        </p:spPr>
        <p:txBody>
          <a:bodyPr lIns="0" rIns="0" tIns="0" bIns="0" anchor="t">
            <a:normAutofit/>
          </a:bodyPr>
          <a:p>
            <a:pPr marL="432000" indent="-324000">
              <a:lnSpc>
                <a:spcPct val="90000"/>
              </a:lnSpc>
              <a:spcBef>
                <a:spcPts val="901"/>
              </a:spcBef>
              <a:buClr>
                <a:srgbClr val="000000"/>
              </a:buClr>
              <a:buSzPct val="45000"/>
              <a:buFont typeface="Wingdings" charset="2"/>
              <a:buChar char=""/>
            </a:pPr>
            <a:r>
              <a:rPr b="0" lang="it-IT" sz="1800" spc="-1" strike="noStrike">
                <a:solidFill>
                  <a:srgbClr val="000000"/>
                </a:solidFill>
                <a:latin typeface="Montserrat"/>
              </a:rPr>
              <a:t>Fai clic per modificare il formato del testo </a:t>
            </a:r>
            <a:r>
              <a:rPr b="0" lang="it-IT" sz="1800" spc="-1" strike="noStrike">
                <a:solidFill>
                  <a:srgbClr val="000000"/>
                </a:solidFill>
                <a:latin typeface="Montserrat"/>
              </a:rPr>
              <a:t>della struttura</a:t>
            </a:r>
            <a:endParaRPr b="0" lang="it-IT" sz="1800" spc="-1" strike="noStrike">
              <a:solidFill>
                <a:srgbClr val="000000"/>
              </a:solidFill>
              <a:latin typeface="Montserrat"/>
            </a:endParaRPr>
          </a:p>
          <a:p>
            <a:pPr lvl="1" marL="864000" indent="-324000">
              <a:lnSpc>
                <a:spcPct val="90000"/>
              </a:lnSpc>
              <a:spcBef>
                <a:spcPts val="935"/>
              </a:spcBef>
              <a:buClr>
                <a:srgbClr val="000000"/>
              </a:buClr>
              <a:buSzPct val="75000"/>
              <a:buFont typeface="Symbol" charset="2"/>
              <a:buChar char=""/>
            </a:pPr>
            <a:r>
              <a:rPr b="0" lang="it-IT" sz="1660" spc="-1" strike="noStrike">
                <a:solidFill>
                  <a:srgbClr val="000000"/>
                </a:solidFill>
                <a:latin typeface="Montserrat"/>
              </a:rPr>
              <a:t>Secondo livello struttura</a:t>
            </a:r>
            <a:endParaRPr b="0" lang="it-IT" sz="1660" spc="-1" strike="noStrike">
              <a:solidFill>
                <a:srgbClr val="000000"/>
              </a:solidFill>
              <a:latin typeface="Montserrat"/>
            </a:endParaRPr>
          </a:p>
          <a:p>
            <a:pPr lvl="2" marL="1296000" indent="-288000">
              <a:lnSpc>
                <a:spcPct val="90000"/>
              </a:lnSpc>
              <a:spcBef>
                <a:spcPts val="703"/>
              </a:spcBef>
              <a:buClr>
                <a:srgbClr val="000000"/>
              </a:buClr>
              <a:buSzPct val="45000"/>
              <a:buFont typeface="Wingdings" charset="2"/>
              <a:buChar char=""/>
            </a:pPr>
            <a:r>
              <a:rPr b="0" lang="it-IT" sz="1490" spc="-1" strike="noStrike">
                <a:solidFill>
                  <a:srgbClr val="000000"/>
                </a:solidFill>
                <a:latin typeface="Montserrat"/>
              </a:rPr>
              <a:t>Terzo livello struttura</a:t>
            </a:r>
            <a:endParaRPr b="0" lang="it-IT" sz="1490" spc="-1" strike="noStrike">
              <a:solidFill>
                <a:srgbClr val="000000"/>
              </a:solidFill>
              <a:latin typeface="Montserrat"/>
            </a:endParaRPr>
          </a:p>
          <a:p>
            <a:pPr lvl="3" marL="1728000" indent="-216000">
              <a:lnSpc>
                <a:spcPct val="90000"/>
              </a:lnSpc>
              <a:spcBef>
                <a:spcPts val="468"/>
              </a:spcBef>
              <a:buClr>
                <a:srgbClr val="000000"/>
              </a:buClr>
              <a:buSzPct val="75000"/>
              <a:buFont typeface="Symbol" charset="2"/>
              <a:buChar char=""/>
            </a:pPr>
            <a:r>
              <a:rPr b="0" lang="it-IT" sz="1490" spc="-1" strike="noStrike">
                <a:solidFill>
                  <a:srgbClr val="000000"/>
                </a:solidFill>
                <a:latin typeface="Montserrat"/>
              </a:rPr>
              <a:t>Quarto livello struttura</a:t>
            </a:r>
            <a:endParaRPr b="0" lang="it-IT" sz="1490" spc="-1" strike="noStrike">
              <a:solidFill>
                <a:srgbClr val="000000"/>
              </a:solidFill>
              <a:latin typeface="Montserrat"/>
            </a:endParaRPr>
          </a:p>
          <a:p>
            <a:pPr lvl="4" marL="2160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Quinto livello struttura</a:t>
            </a:r>
            <a:endParaRPr b="0" lang="it-IT" sz="1660" spc="-1" strike="noStrike">
              <a:solidFill>
                <a:srgbClr val="000000"/>
              </a:solidFill>
              <a:latin typeface="Montserrat"/>
            </a:endParaRPr>
          </a:p>
          <a:p>
            <a:pPr lvl="5" marL="2592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Sesto livello struttura</a:t>
            </a:r>
            <a:endParaRPr b="0" lang="it-IT" sz="1660" spc="-1" strike="noStrike">
              <a:solidFill>
                <a:srgbClr val="000000"/>
              </a:solidFill>
              <a:latin typeface="Montserrat"/>
            </a:endParaRPr>
          </a:p>
          <a:p>
            <a:pPr lvl="6" marL="3024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Settimo livello struttura</a:t>
            </a:r>
            <a:endParaRPr b="0" lang="it-IT" sz="1660" spc="-1" strike="noStrike">
              <a:solidFill>
                <a:srgbClr val="000000"/>
              </a:solidFill>
              <a:latin typeface="Montserrat"/>
            </a:endParaRPr>
          </a:p>
        </p:txBody>
      </p:sp>
      <p:sp>
        <p:nvSpPr>
          <p:cNvPr id="44" name=""/>
          <p:cNvSpPr/>
          <p:nvPr/>
        </p:nvSpPr>
        <p:spPr>
          <a:xfrm>
            <a:off x="3571200" y="0"/>
            <a:ext cx="0" cy="5670000"/>
          </a:xfrm>
          <a:prstGeom prst="line">
            <a:avLst/>
          </a:prstGeom>
          <a:ln w="127080">
            <a:solidFill>
              <a:srgbClr val="90bcd9"/>
            </a:solidFill>
            <a:round/>
          </a:ln>
        </p:spPr>
        <p:style>
          <a:lnRef idx="0"/>
          <a:fillRef idx="0"/>
          <a:effectRef idx="0"/>
          <a:fontRef idx="minor"/>
        </p:style>
      </p:sp>
      <p:sp>
        <p:nvSpPr>
          <p:cNvPr id="45" name=""/>
          <p:cNvSpPr/>
          <p:nvPr/>
        </p:nvSpPr>
        <p:spPr>
          <a:xfrm flipH="1">
            <a:off x="8332560" y="4464360"/>
            <a:ext cx="1746000" cy="1220400"/>
          </a:xfrm>
          <a:custGeom>
            <a:avLst/>
            <a:gdLst/>
            <a:ahLst/>
            <a:rect l="l" t="t" r="r" b="b"/>
            <a:pathLst>
              <a:path w="21600" h="21600">
                <a:moveTo>
                  <a:pt x="0" y="0"/>
                </a:moveTo>
                <a:lnTo>
                  <a:pt x="21600" y="21600"/>
                </a:lnTo>
                <a:lnTo>
                  <a:pt x="0" y="21600"/>
                </a:lnTo>
                <a:lnTo>
                  <a:pt x="0" y="0"/>
                </a:lnTo>
                <a:close/>
              </a:path>
            </a:pathLst>
          </a:custGeom>
          <a:solidFill>
            <a:srgbClr val="729fcf"/>
          </a:solidFill>
          <a:ln w="0">
            <a:solidFill>
              <a:srgbClr val="3465a4"/>
            </a:solidFill>
          </a:ln>
        </p:spPr>
        <p:style>
          <a:lnRef idx="0"/>
          <a:fillRef idx="0"/>
          <a:effectRef idx="0"/>
          <a:fontRef idx="minor"/>
        </p:style>
      </p:sp>
      <p:sp>
        <p:nvSpPr>
          <p:cNvPr id="46" name=""/>
          <p:cNvSpPr txBox="1"/>
          <p:nvPr/>
        </p:nvSpPr>
        <p:spPr>
          <a:xfrm>
            <a:off x="9464760" y="5297760"/>
            <a:ext cx="774000" cy="276480"/>
          </a:xfrm>
          <a:prstGeom prst="rect">
            <a:avLst/>
          </a:prstGeom>
          <a:noFill/>
          <a:ln w="0">
            <a:noFill/>
          </a:ln>
        </p:spPr>
        <p:txBody>
          <a:bodyPr lIns="90000" rIns="90000" tIns="45000" bIns="45000" anchor="t">
            <a:noAutofit/>
          </a:bodyPr>
          <a:p>
            <a:fld id="{783224A8-7FB9-4009-8C7A-0872278DB31F}" type="slidenum">
              <a:rPr b="0" lang="it-IT" sz="1200" spc="-1" strike="noStrike">
                <a:latin typeface="Montserrat"/>
              </a:rPr>
              <a:t>&lt;numero&gt;</a:t>
            </a:fld>
            <a:endParaRPr b="0" lang="it-IT" sz="1200" spc="-1" strike="noStrike">
              <a:latin typeface="Montserrat"/>
            </a:endParaRPr>
          </a:p>
        </p:txBody>
      </p:sp>
      <p:sp>
        <p:nvSpPr>
          <p:cNvPr id="47" name=""/>
          <p:cNvSpPr txBox="1"/>
          <p:nvPr/>
        </p:nvSpPr>
        <p:spPr>
          <a:xfrm>
            <a:off x="3809520" y="5297760"/>
            <a:ext cx="952560" cy="276480"/>
          </a:xfrm>
          <a:prstGeom prst="rect">
            <a:avLst/>
          </a:prstGeom>
          <a:noFill/>
          <a:ln w="0">
            <a:noFill/>
          </a:ln>
        </p:spPr>
        <p:txBody>
          <a:bodyPr lIns="90000" rIns="90000" tIns="45000" bIns="45000" anchor="t">
            <a:noAutofit/>
          </a:bodyPr>
          <a:p>
            <a:r>
              <a:rPr b="0" lang="it-IT" sz="1200" spc="-1" strike="noStrike">
                <a:latin typeface="Montserrat"/>
              </a:rPr>
              <a:t>16/3/2023</a:t>
            </a:r>
            <a:endParaRPr b="0" lang="it-IT" sz="1200" spc="-1" strike="noStrike">
              <a:latin typeface="Montserrat"/>
            </a:endParaRPr>
          </a:p>
        </p:txBody>
      </p:sp>
      <p:pic>
        <p:nvPicPr>
          <p:cNvPr id="48" name="" descr=""/>
          <p:cNvPicPr/>
          <p:nvPr/>
        </p:nvPicPr>
        <p:blipFill>
          <a:blip r:embed="rId2"/>
          <a:stretch/>
        </p:blipFill>
        <p:spPr>
          <a:xfrm>
            <a:off x="9532080" y="29520"/>
            <a:ext cx="500040" cy="595440"/>
          </a:xfrm>
          <a:prstGeom prst="rect">
            <a:avLst/>
          </a:prstGeom>
          <a:ln w="0">
            <a:noFill/>
          </a:ln>
        </p:spPr>
      </p:pic>
      <p:pic>
        <p:nvPicPr>
          <p:cNvPr id="49" name="" descr=""/>
          <p:cNvPicPr/>
          <p:nvPr/>
        </p:nvPicPr>
        <p:blipFill>
          <a:blip r:embed="rId3"/>
          <a:stretch/>
        </p:blipFill>
        <p:spPr>
          <a:xfrm>
            <a:off x="8974800" y="162000"/>
            <a:ext cx="439200" cy="43200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PlaceHolder 1"/>
          <p:cNvSpPr>
            <a:spLocks noGrp="1"/>
          </p:cNvSpPr>
          <p:nvPr>
            <p:ph type="body"/>
          </p:nvPr>
        </p:nvSpPr>
        <p:spPr>
          <a:xfrm>
            <a:off x="245880" y="2178360"/>
            <a:ext cx="5220000" cy="2157480"/>
          </a:xfrm>
          <a:prstGeom prst="rect">
            <a:avLst/>
          </a:prstGeom>
          <a:noFill/>
          <a:ln w="0">
            <a:noFill/>
          </a:ln>
        </p:spPr>
        <p:txBody>
          <a:bodyPr lIns="0" rIns="0" tIns="0" bIns="0" anchor="t">
            <a:normAutofit fontScale="94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a:t>
            </a:r>
            <a:r>
              <a:rPr b="0" lang="en-US" sz="2320" spc="-1" strike="noStrike">
                <a:solidFill>
                  <a:srgbClr val="000000"/>
                </a:solidFill>
                <a:latin typeface="Lora"/>
              </a:rPr>
              <a:t>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a:t>
            </a:r>
            <a:r>
              <a:rPr b="0" lang="en-US" sz="1660" spc="-1" strike="noStrike">
                <a:solidFill>
                  <a:srgbClr val="000000"/>
                </a:solidFill>
                <a:latin typeface="Lora"/>
              </a:rPr>
              <a:t>struttura</a:t>
            </a:r>
            <a:endParaRPr b="0" lang="en-US" sz="1660" spc="-1" strike="noStrike">
              <a:solidFill>
                <a:srgbClr val="000000"/>
              </a:solidFill>
              <a:latin typeface="Lora"/>
            </a:endParaRPr>
          </a:p>
        </p:txBody>
      </p:sp>
      <p:sp>
        <p:nvSpPr>
          <p:cNvPr id="87" name="PlaceHolder 2"/>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0" lang="it-IT" sz="1500" spc="-1" strike="noStrike">
                <a:solidFill>
                  <a:srgbClr val="000000"/>
                </a:solidFill>
                <a:latin typeface="Montserrat SemiBold"/>
              </a:rPr>
              <a:t>Fai clic per modificare il formato del testo del titolo</a:t>
            </a:r>
            <a:endParaRPr b="0" lang="it-IT" sz="1500" spc="-1" strike="noStrike">
              <a:solidFill>
                <a:srgbClr val="000000"/>
              </a:solidFill>
              <a:latin typeface="Montserrat SemiBold"/>
            </a:endParaRPr>
          </a:p>
        </p:txBody>
      </p:sp>
      <p:sp>
        <p:nvSpPr>
          <p:cNvPr id="88" name="Donut 280"/>
          <p:cNvSpPr/>
          <p:nvPr/>
        </p:nvSpPr>
        <p:spPr>
          <a:xfrm>
            <a:off x="4158000" y="31320"/>
            <a:ext cx="5657760" cy="5601600"/>
          </a:xfrm>
          <a:prstGeom prst="donut">
            <a:avLst>
              <a:gd name="adj" fmla="val 22614"/>
            </a:avLst>
          </a:prstGeom>
          <a:solidFill>
            <a:srgbClr val="f2f2f2">
              <a:alpha val="87000"/>
            </a:srgbClr>
          </a:solidFill>
          <a:ln w="12600">
            <a:noFill/>
          </a:ln>
        </p:spPr>
        <p:style>
          <a:lnRef idx="0"/>
          <a:fillRef idx="0"/>
          <a:effectRef idx="0"/>
          <a:fontRef idx="minor"/>
        </p:style>
      </p:sp>
      <p:pic>
        <p:nvPicPr>
          <p:cNvPr id="89" name="" descr=""/>
          <p:cNvPicPr/>
          <p:nvPr/>
        </p:nvPicPr>
        <p:blipFill>
          <a:blip r:embed="rId2"/>
          <a:stretch/>
        </p:blipFill>
        <p:spPr>
          <a:xfrm>
            <a:off x="6956280" y="720"/>
            <a:ext cx="3144960" cy="5669640"/>
          </a:xfrm>
          <a:prstGeom prst="rect">
            <a:avLst/>
          </a:prstGeom>
          <a:ln w="0">
            <a:noFill/>
          </a:ln>
        </p:spPr>
      </p:pic>
      <p:sp>
        <p:nvSpPr>
          <p:cNvPr id="90" name="PlaceHolder 3"/>
          <p:cNvSpPr>
            <a:spLocks noGrp="1"/>
          </p:cNvSpPr>
          <p:nvPr>
            <p:ph type="body"/>
          </p:nvPr>
        </p:nvSpPr>
        <p:spPr>
          <a:xfrm>
            <a:off x="6863760" y="34920"/>
            <a:ext cx="2934000" cy="5599440"/>
          </a:xfrm>
          <a:prstGeom prst="rect">
            <a:avLst/>
          </a:prstGeom>
          <a:noFill/>
          <a:ln w="0">
            <a:noFill/>
          </a:ln>
        </p:spPr>
        <p:txBody>
          <a:bodyPr lIns="0" rIns="0" tIns="0" bIns="0" anchor="t">
            <a:normAutofit fontScale="6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91" name="PlaceHolder 4"/>
          <p:cNvSpPr>
            <a:spLocks noGrp="1"/>
          </p:cNvSpPr>
          <p:nvPr>
            <p:ph type="body"/>
          </p:nvPr>
        </p:nvSpPr>
        <p:spPr>
          <a:xfrm>
            <a:off x="5573160" y="1455840"/>
            <a:ext cx="2757600" cy="2757600"/>
          </a:xfrm>
          <a:prstGeom prst="rect">
            <a:avLst/>
          </a:prstGeom>
          <a:noFill/>
          <a:ln w="0">
            <a:noFill/>
          </a:ln>
        </p:spPr>
        <p:txBody>
          <a:bodyPr lIns="0" rIns="0" tIns="0" bIns="0" anchor="t">
            <a:normAutofit fontScale="68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8" name="Frame 2"/>
          <p:cNvSpPr/>
          <p:nvPr/>
        </p:nvSpPr>
        <p:spPr>
          <a:xfrm>
            <a:off x="70560" y="79560"/>
            <a:ext cx="9937800" cy="5510160"/>
          </a:xfrm>
          <a:prstGeom prst="frame">
            <a:avLst>
              <a:gd name="adj1" fmla="val 556"/>
            </a:avLst>
          </a:prstGeom>
          <a:solidFill>
            <a:srgbClr val="d15450"/>
          </a:solidFill>
          <a:ln w="12600">
            <a:noFill/>
          </a:ln>
        </p:spPr>
        <p:style>
          <a:lnRef idx="0"/>
          <a:fillRef idx="0"/>
          <a:effectRef idx="0"/>
          <a:fontRef idx="minor"/>
        </p:style>
      </p:sp>
      <p:sp>
        <p:nvSpPr>
          <p:cNvPr id="129" name="PlaceHolder 1"/>
          <p:cNvSpPr>
            <a:spLocks noGrp="1"/>
          </p:cNvSpPr>
          <p:nvPr>
            <p:ph type="title"/>
          </p:nvPr>
        </p:nvSpPr>
        <p:spPr>
          <a:xfrm>
            <a:off x="504000" y="226080"/>
            <a:ext cx="9071280" cy="94644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130"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7" name="PlaceHolder 1"/>
          <p:cNvSpPr>
            <a:spLocks noGrp="1"/>
          </p:cNvSpPr>
          <p:nvPr>
            <p:ph type="body"/>
          </p:nvPr>
        </p:nvSpPr>
        <p:spPr>
          <a:xfrm>
            <a:off x="4986000" y="467280"/>
            <a:ext cx="4500360" cy="450072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68" name="PlaceHolder 2"/>
          <p:cNvSpPr>
            <a:spLocks noGrp="1"/>
          </p:cNvSpPr>
          <p:nvPr>
            <p:ph type="body"/>
          </p:nvPr>
        </p:nvSpPr>
        <p:spPr>
          <a:xfrm>
            <a:off x="456840" y="2123640"/>
            <a:ext cx="3889800" cy="1767240"/>
          </a:xfrm>
          <a:prstGeom prst="rect">
            <a:avLst/>
          </a:prstGeom>
          <a:noFill/>
          <a:ln w="0">
            <a:noFill/>
          </a:ln>
        </p:spPr>
        <p:txBody>
          <a:bodyPr lIns="0" rIns="0" tIns="0" bIns="0" anchor="t">
            <a:normAutofit fontScale="71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69" name="PlaceHolder 3"/>
          <p:cNvSpPr>
            <a:spLocks noGrp="1"/>
          </p:cNvSpPr>
          <p:nvPr>
            <p:ph type="title"/>
          </p:nvPr>
        </p:nvSpPr>
        <p:spPr>
          <a:xfrm>
            <a:off x="456840" y="1078920"/>
            <a:ext cx="3882960" cy="6868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170" name="PlaceHolder 4"/>
          <p:cNvSpPr>
            <a:spLocks noGrp="1"/>
          </p:cNvSpPr>
          <p:nvPr>
            <p:ph type="body"/>
          </p:nvPr>
        </p:nvSpPr>
        <p:spPr>
          <a:xfrm>
            <a:off x="4866120" y="4183560"/>
            <a:ext cx="1164960" cy="1183320"/>
          </a:xfrm>
          <a:prstGeom prst="rect">
            <a:avLst/>
          </a:prstGeom>
          <a:noFill/>
          <a:ln w="0">
            <a:noFill/>
          </a:ln>
        </p:spPr>
        <p:txBody>
          <a:bodyPr lIns="0" rIns="0" tIns="0" bIns="0" anchor="t">
            <a:normAutofit fontScale="2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71" name="PlaceHolder 5"/>
          <p:cNvSpPr>
            <a:spLocks noGrp="1"/>
          </p:cNvSpPr>
          <p:nvPr>
            <p:ph type="body"/>
          </p:nvPr>
        </p:nvSpPr>
        <p:spPr>
          <a:xfrm>
            <a:off x="6760440" y="4183560"/>
            <a:ext cx="1164960" cy="1183320"/>
          </a:xfrm>
          <a:prstGeom prst="rect">
            <a:avLst/>
          </a:prstGeom>
          <a:noFill/>
          <a:ln w="0">
            <a:noFill/>
          </a:ln>
        </p:spPr>
        <p:txBody>
          <a:bodyPr lIns="0" rIns="0" tIns="0" bIns="0" anchor="t">
            <a:normAutofit fontScale="2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72" name="PlaceHolder 6"/>
          <p:cNvSpPr>
            <a:spLocks noGrp="1"/>
          </p:cNvSpPr>
          <p:nvPr>
            <p:ph type="body"/>
          </p:nvPr>
        </p:nvSpPr>
        <p:spPr>
          <a:xfrm>
            <a:off x="8514360" y="4214520"/>
            <a:ext cx="1164960" cy="1183320"/>
          </a:xfrm>
          <a:prstGeom prst="rect">
            <a:avLst/>
          </a:prstGeom>
          <a:noFill/>
          <a:ln w="0">
            <a:noFill/>
          </a:ln>
        </p:spPr>
        <p:txBody>
          <a:bodyPr lIns="0" rIns="0" tIns="0" bIns="0" anchor="t">
            <a:normAutofit fontScale="2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73" name="Rectangle 82"/>
          <p:cNvSpPr/>
          <p:nvPr/>
        </p:nvSpPr>
        <p:spPr>
          <a:xfrm>
            <a:off x="883800" y="4700160"/>
            <a:ext cx="3035520" cy="105840"/>
          </a:xfrm>
          <a:prstGeom prst="rect">
            <a:avLst/>
          </a:prstGeom>
          <a:solidFill>
            <a:srgbClr val="836bcc"/>
          </a:solidFill>
          <a:ln w="1260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0" name="Donut 349"/>
          <p:cNvSpPr/>
          <p:nvPr/>
        </p:nvSpPr>
        <p:spPr>
          <a:xfrm>
            <a:off x="4513320" y="-918000"/>
            <a:ext cx="7435440" cy="7142400"/>
          </a:xfrm>
          <a:prstGeom prst="donut">
            <a:avLst>
              <a:gd name="adj" fmla="val 13580"/>
            </a:avLst>
          </a:prstGeom>
          <a:solidFill>
            <a:srgbClr val="f2f2f2">
              <a:alpha val="71000"/>
            </a:srgbClr>
          </a:solidFill>
          <a:ln w="12600">
            <a:noFill/>
          </a:ln>
        </p:spPr>
        <p:style>
          <a:lnRef idx="0"/>
          <a:fillRef idx="0"/>
          <a:effectRef idx="0"/>
          <a:fontRef idx="minor"/>
        </p:style>
      </p:sp>
      <p:sp>
        <p:nvSpPr>
          <p:cNvPr id="211" name="PlaceHolder 1"/>
          <p:cNvSpPr>
            <a:spLocks noGrp="1"/>
          </p:cNvSpPr>
          <p:nvPr>
            <p:ph type="body"/>
          </p:nvPr>
        </p:nvSpPr>
        <p:spPr>
          <a:xfrm>
            <a:off x="356760" y="192780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2" name="PlaceHolder 2"/>
          <p:cNvSpPr>
            <a:spLocks noGrp="1"/>
          </p:cNvSpPr>
          <p:nvPr>
            <p:ph type="title"/>
          </p:nvPr>
        </p:nvSpPr>
        <p:spPr>
          <a:xfrm>
            <a:off x="325440" y="838440"/>
            <a:ext cx="5245920" cy="5536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213" name="PlaceHolder 3"/>
          <p:cNvSpPr>
            <a:spLocks noGrp="1"/>
          </p:cNvSpPr>
          <p:nvPr>
            <p:ph type="body"/>
          </p:nvPr>
        </p:nvSpPr>
        <p:spPr>
          <a:xfrm>
            <a:off x="356760" y="375048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4" name="PlaceHolder 4"/>
          <p:cNvSpPr>
            <a:spLocks noGrp="1"/>
          </p:cNvSpPr>
          <p:nvPr>
            <p:ph type="body"/>
          </p:nvPr>
        </p:nvSpPr>
        <p:spPr>
          <a:xfrm>
            <a:off x="3168000" y="192780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5" name="PlaceHolder 5"/>
          <p:cNvSpPr>
            <a:spLocks noGrp="1"/>
          </p:cNvSpPr>
          <p:nvPr>
            <p:ph type="body"/>
          </p:nvPr>
        </p:nvSpPr>
        <p:spPr>
          <a:xfrm>
            <a:off x="3168000" y="375048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6" name="Oval 350"/>
          <p:cNvSpPr/>
          <p:nvPr/>
        </p:nvSpPr>
        <p:spPr>
          <a:xfrm>
            <a:off x="7737840" y="-271440"/>
            <a:ext cx="2892960" cy="2892960"/>
          </a:xfrm>
          <a:prstGeom prst="ellipse">
            <a:avLst/>
          </a:prstGeom>
          <a:solidFill>
            <a:srgbClr val="9c1133"/>
          </a:solidFill>
          <a:ln w="12600">
            <a:noFill/>
          </a:ln>
        </p:spPr>
        <p:style>
          <a:lnRef idx="0"/>
          <a:fillRef idx="0"/>
          <a:effectRef idx="0"/>
          <a:fontRef idx="minor"/>
        </p:style>
      </p:sp>
      <p:sp>
        <p:nvSpPr>
          <p:cNvPr id="217" name="PlaceHolder 6"/>
          <p:cNvSpPr>
            <a:spLocks noGrp="1"/>
          </p:cNvSpPr>
          <p:nvPr>
            <p:ph type="body"/>
          </p:nvPr>
        </p:nvSpPr>
        <p:spPr>
          <a:xfrm>
            <a:off x="5768280" y="246960"/>
            <a:ext cx="4862520" cy="481176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8" name="PlaceHolder 7"/>
          <p:cNvSpPr>
            <a:spLocks noGrp="1"/>
          </p:cNvSpPr>
          <p:nvPr>
            <p:ph type="body"/>
          </p:nvPr>
        </p:nvSpPr>
        <p:spPr>
          <a:xfrm>
            <a:off x="5947920" y="3488400"/>
            <a:ext cx="1936800" cy="1916640"/>
          </a:xfrm>
          <a:prstGeom prst="rect">
            <a:avLst/>
          </a:prstGeom>
          <a:noFill/>
          <a:ln w="0">
            <a:noFill/>
          </a:ln>
        </p:spPr>
        <p:txBody>
          <a:bodyPr lIns="0" rIns="0" tIns="0" bIns="0" anchor="t">
            <a:normAutofit fontScale="50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5" name="PlaceHolder 1"/>
          <p:cNvSpPr>
            <a:spLocks noGrp="1"/>
          </p:cNvSpPr>
          <p:nvPr>
            <p:ph type="title"/>
          </p:nvPr>
        </p:nvSpPr>
        <p:spPr>
          <a:xfrm>
            <a:off x="504000" y="226080"/>
            <a:ext cx="9071280" cy="94644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256"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3" name="PlaceHolder 1"/>
          <p:cNvSpPr>
            <a:spLocks noGrp="1"/>
          </p:cNvSpPr>
          <p:nvPr>
            <p:ph type="title"/>
          </p:nvPr>
        </p:nvSpPr>
        <p:spPr>
          <a:xfrm>
            <a:off x="1960200" y="451800"/>
            <a:ext cx="6159240" cy="604800"/>
          </a:xfrm>
          <a:prstGeom prst="rect">
            <a:avLst/>
          </a:prstGeom>
          <a:noFill/>
          <a:ln w="0">
            <a:noFill/>
          </a:ln>
        </p:spPr>
        <p:txBody>
          <a:bodyPr lIns="0" rIns="0" tIns="0" bIns="0" anchor="ctr">
            <a:noAutofit/>
          </a:bodyPr>
          <a:p>
            <a:r>
              <a:rPr b="0" lang="it-IT" sz="1500" spc="-1" strike="noStrike">
                <a:solidFill>
                  <a:srgbClr val="000000"/>
                </a:solidFill>
                <a:latin typeface="Montserrat"/>
              </a:rPr>
              <a:t>Fai clic per modificare il formato del testo del titolo</a:t>
            </a:r>
            <a:endParaRPr b="0" lang="it-IT" sz="1500" spc="-1" strike="noStrike">
              <a:solidFill>
                <a:srgbClr val="000000"/>
              </a:solidFill>
              <a:latin typeface="Montserrat"/>
            </a:endParaRPr>
          </a:p>
        </p:txBody>
      </p:sp>
      <p:sp>
        <p:nvSpPr>
          <p:cNvPr id="294" name="Frame 33"/>
          <p:cNvSpPr/>
          <p:nvPr/>
        </p:nvSpPr>
        <p:spPr>
          <a:xfrm>
            <a:off x="0" y="360"/>
            <a:ext cx="10079640" cy="5669640"/>
          </a:xfrm>
          <a:prstGeom prst="frame">
            <a:avLst>
              <a:gd name="adj1" fmla="val 3333"/>
            </a:avLst>
          </a:prstGeom>
          <a:solidFill>
            <a:srgbClr val="836bcc"/>
          </a:solidFill>
          <a:ln w="12600">
            <a:noFill/>
          </a:ln>
        </p:spPr>
        <p:style>
          <a:lnRef idx="0"/>
          <a:fillRef idx="0"/>
          <a:effectRef idx="0"/>
          <a:fontRef idx="minor"/>
        </p:style>
      </p:sp>
      <p:sp>
        <p:nvSpPr>
          <p:cNvPr id="295"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333" name="Frame 2"/>
          <p:cNvSpPr/>
          <p:nvPr/>
        </p:nvSpPr>
        <p:spPr>
          <a:xfrm>
            <a:off x="0" y="360"/>
            <a:ext cx="10079640" cy="5669640"/>
          </a:xfrm>
          <a:prstGeom prst="frame">
            <a:avLst>
              <a:gd name="adj1" fmla="val 3333"/>
            </a:avLst>
          </a:prstGeom>
          <a:solidFill>
            <a:srgbClr val="d15450"/>
          </a:solidFill>
          <a:ln w="12600">
            <a:noFill/>
          </a:ln>
        </p:spPr>
        <p:style>
          <a:lnRef idx="0"/>
          <a:fillRef idx="0"/>
          <a:effectRef idx="0"/>
          <a:fontRef idx="minor"/>
        </p:style>
      </p:sp>
      <p:sp>
        <p:nvSpPr>
          <p:cNvPr id="334"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99.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4.xml"/>
</Relationships>
</file>

<file path=ppt/slides/_rels/slide1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4.xml"/>
</Relationships>
</file>

<file path=ppt/slides/_rels/slide1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4.xml"/>
</Relationships>
</file>

<file path=ppt/slides/_rels/slide1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4.xml"/>
</Relationships>
</file>

<file path=ppt/slides/_rels/slide1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4.xml"/>
</Relationships>
</file>

<file path=ppt/slides/_rels/slide1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4.xml"/>
</Relationships>
</file>

<file path=ppt/slides/_rels/slide1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4.xml"/>
</Relationships>
</file>

<file path=ppt/slides/_rels/slide1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4.xml"/>
</Relationships>
</file>

<file path=ppt/slides/_rels/slide1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4.xml"/>
</Relationships>
</file>

<file path=ppt/slides/_rels/slide1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4.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2.xml"/>
</Relationships>
</file>

<file path=ppt/slides/_rels/slide20.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4.xml"/>
</Relationships>
</file>

<file path=ppt/slides/_rels/slide21.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4.xml"/>
</Relationships>
</file>

<file path=ppt/slides/_rels/slide22.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4.xml"/>
</Relationships>
</file>

<file path=ppt/slides/_rels/slide2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4.xml"/>
</Relationships>
</file>

<file path=ppt/slides/_rels/slide2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4.xml"/>
</Relationships>
</file>

<file path=ppt/slides/_rels/slide25.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4.xml"/>
</Relationships>
</file>

<file path=ppt/slides/_rels/slide26.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4.xml"/>
</Relationships>
</file>

<file path=ppt/slides/_rels/slide27.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4.xml"/>
</Relationships>
</file>

<file path=ppt/slides/_rels/slide28.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4.xml"/>
</Relationships>
</file>

<file path=ppt/slides/_rels/slide29.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4.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4.xml"/>
</Relationships>
</file>

<file path=ppt/slides/_rels/slide3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4.xml"/>
</Relationships>
</file>

<file path=ppt/slides/_rels/slide3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4.xml"/>
</Relationships>
</file>

<file path=ppt/slides/_rels/slide32.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4.xml"/>
</Relationships>
</file>

<file path=ppt/slides/_rels/slide33.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4.xml"/>
</Relationships>
</file>

<file path=ppt/slides/_rels/slide34.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4.xml"/>
</Relationships>
</file>

<file path=ppt/slides/_rels/slide35.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4.xml"/>
</Relationships>
</file>

<file path=ppt/slides/_rels/slide36.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slideLayout" Target="../slideLayouts/slideLayout14.xml"/>
</Relationships>
</file>

<file path=ppt/slides/_rels/slide37.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4.xml"/>
</Relationships>
</file>

<file path=ppt/slides/_rels/slide38.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4.xml"/>
</Relationships>
</file>

<file path=ppt/slides/_rels/slide39.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4.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4.xml"/>
</Relationships>
</file>

<file path=ppt/slides/_rels/slide40.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4.xml"/>
</Relationships>
</file>

<file path=ppt/slides/_rels/slide41.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4.xml"/>
</Relationships>
</file>

<file path=ppt/slides/_rels/slide42.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14.xml"/>
</Relationships>
</file>

<file path=ppt/slides/_rels/slide43.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4.xml"/>
</Relationships>
</file>

<file path=ppt/slides/_rels/slide44.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4.xml"/>
</Relationships>
</file>

<file path=ppt/slides/_rels/slide45.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6.xml"/>
</Relationships>
</file>

<file path=ppt/slides/_rels/slide46.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4.xml"/>
</Relationships>
</file>

<file path=ppt/slides/_rels/slide47.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4.xml"/>
</Relationships>
</file>

<file path=ppt/slides/_rels/slide48.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4.xml"/>
</Relationships>
</file>

<file path=ppt/slides/_rels/slide49.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14.xml"/>
</Relationships>
</file>

<file path=ppt/slides/_rels/slide5.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27.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86.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86.xml"/>
</Relationships>
</file>

<file path=ppt/slides/_rels/slide52.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slideLayout" Target="../slideLayouts/slideLayout2.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99.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4.xml"/>
</Relationships>
</file>

<file path=ppt/slides/_rels/slide7.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7.xml"/>
</Relationships>
</file>

<file path=ppt/slides/_rels/slide8.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4.xml"/>
</Relationships>
</file>

<file path=ppt/slides/_rels/slide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
          <p:cNvSpPr/>
          <p:nvPr/>
        </p:nvSpPr>
        <p:spPr>
          <a:xfrm>
            <a:off x="144000" y="144000"/>
            <a:ext cx="9792000" cy="5400000"/>
          </a:xfrm>
          <a:prstGeom prst="rect">
            <a:avLst/>
          </a:prstGeom>
          <a:solidFill>
            <a:srgbClr val="000000"/>
          </a:solidFill>
          <a:ln w="0">
            <a:noFill/>
          </a:ln>
        </p:spPr>
        <p:style>
          <a:lnRef idx="0"/>
          <a:fillRef idx="0"/>
          <a:effectRef idx="0"/>
          <a:fontRef idx="minor"/>
        </p:style>
      </p:sp>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8" name="" descr=""/>
          <p:cNvPicPr/>
          <p:nvPr/>
        </p:nvPicPr>
        <p:blipFill>
          <a:blip r:embed="rId1"/>
          <a:stretch/>
        </p:blipFill>
        <p:spPr>
          <a:xfrm>
            <a:off x="188280" y="0"/>
            <a:ext cx="3144960" cy="5669640"/>
          </a:xfrm>
          <a:prstGeom prst="rect">
            <a:avLst/>
          </a:prstGeom>
          <a:ln w="0">
            <a:noFill/>
          </a:ln>
        </p:spPr>
      </p:pic>
      <p:sp>
        <p:nvSpPr>
          <p:cNvPr id="489"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algn="ctr">
              <a:buNone/>
            </a:pPr>
            <a:r>
              <a:rPr b="0" lang="it-IT" sz="1800" spc="-1" strike="noStrike">
                <a:latin typeface="Montserrat"/>
              </a:rPr>
              <a:t>(dell’azione educativa)</a:t>
            </a:r>
            <a:endParaRPr b="0" lang="it-IT" sz="1800" spc="-1" strike="noStrike">
              <a:latin typeface="Montserrat"/>
            </a:endParaRPr>
          </a:p>
          <a:p>
            <a:pPr marL="216000" indent="-216000">
              <a:buClr>
                <a:srgbClr val="000000"/>
              </a:buClr>
              <a:buSzPct val="45000"/>
              <a:buFont typeface="Wingdings" charset="2"/>
              <a:buChar char=""/>
            </a:pPr>
            <a:r>
              <a:rPr b="0" lang="it-IT" sz="2400" spc="-1" strike="noStrike">
                <a:latin typeface="Montserrat"/>
              </a:rPr>
              <a:t>La Pedagogia, come scienza pratica, è una scienza progettuale, cioè una scienza diretta a promuovere il miglioramento della pratica educativa tramite la predisposizione, attuazione e valutazione di progetti educativi validi ed efficaci</a:t>
            </a:r>
            <a:endParaRPr b="0" lang="it-IT" sz="2400" spc="-1" strike="noStrike">
              <a:latin typeface="Montserrat"/>
            </a:endParaRPr>
          </a:p>
          <a:p>
            <a:pPr marL="216000" indent="-216000">
              <a:buClr>
                <a:srgbClr val="000000"/>
              </a:buClr>
              <a:buSzPct val="45000"/>
              <a:buFont typeface="Wingdings" charset="2"/>
              <a:buChar char=""/>
            </a:pPr>
            <a:r>
              <a:rPr b="1" lang="it-IT" sz="2500" spc="-1" strike="noStrike">
                <a:latin typeface="Montserrat"/>
              </a:rPr>
              <a:t>Cos’è 1</a:t>
            </a:r>
            <a:r>
              <a:rPr b="0" lang="it-IT" sz="2500" spc="-1" strike="noStrike">
                <a:latin typeface="Montserrat"/>
              </a:rPr>
              <a:t>: </a:t>
            </a:r>
            <a:r>
              <a:rPr b="0" lang="it-IT" sz="2500" spc="-1" strike="noStrike" u="sng">
                <a:uFillTx/>
                <a:latin typeface="Montserrat"/>
              </a:rPr>
              <a:t>il progetto dell’azione educativa è la narrazione di un futuro</a:t>
            </a:r>
            <a:endParaRPr b="0" lang="it-IT" sz="2500" spc="-1" strike="noStrike">
              <a:latin typeface="Montserrat"/>
            </a:endParaRPr>
          </a:p>
        </p:txBody>
      </p:sp>
      <p:sp>
        <p:nvSpPr>
          <p:cNvPr id="490"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Cos’è il Progetto</a:t>
            </a:r>
            <a:endParaRPr b="1" lang="it-IT" sz="2800" spc="-1" strike="noStrike">
              <a:solidFill>
                <a:srgbClr val="000000"/>
              </a:solidFill>
              <a:latin typeface="Montserrat"/>
            </a:endParaRPr>
          </a:p>
        </p:txBody>
      </p:sp>
      <p:sp>
        <p:nvSpPr>
          <p:cNvPr id="49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2" name="" descr=""/>
          <p:cNvPicPr/>
          <p:nvPr/>
        </p:nvPicPr>
        <p:blipFill>
          <a:blip r:embed="rId1"/>
          <a:stretch/>
        </p:blipFill>
        <p:spPr>
          <a:xfrm>
            <a:off x="188280" y="0"/>
            <a:ext cx="3144960" cy="5669640"/>
          </a:xfrm>
          <a:prstGeom prst="rect">
            <a:avLst/>
          </a:prstGeom>
          <a:ln w="0">
            <a:noFill/>
          </a:ln>
        </p:spPr>
      </p:pic>
      <p:sp>
        <p:nvSpPr>
          <p:cNvPr id="493" name="PlaceHolder 1"/>
          <p:cNvSpPr>
            <a:spLocks noGrp="1"/>
          </p:cNvSpPr>
          <p:nvPr>
            <p:ph type="subTitle"/>
          </p:nvPr>
        </p:nvSpPr>
        <p:spPr>
          <a:xfrm>
            <a:off x="3809520" y="1080000"/>
            <a:ext cx="5952600" cy="4241520"/>
          </a:xfrm>
          <a:prstGeom prst="rect">
            <a:avLst/>
          </a:prstGeom>
          <a:noFill/>
          <a:ln w="0">
            <a:noFill/>
          </a:ln>
        </p:spPr>
        <p:txBody>
          <a:bodyPr lIns="0" rIns="0" tIns="0" bIns="0" anchor="t">
            <a:noAutofit/>
          </a:bodyPr>
          <a:p>
            <a:r>
              <a:rPr b="0" lang="it-IT" sz="2500" spc="-1" strike="noStrike">
                <a:latin typeface="Montserrat"/>
              </a:rPr>
              <a:t>Origine:</a:t>
            </a:r>
            <a:endParaRPr b="0" lang="it-IT" sz="2500" spc="-1" strike="noStrike">
              <a:latin typeface="Montserrat"/>
            </a:endParaRPr>
          </a:p>
          <a:p>
            <a:r>
              <a:rPr b="0" lang="it-IT" sz="2500" spc="-1" strike="noStrike">
                <a:latin typeface="Montserrat"/>
              </a:rPr>
              <a:t>“</a:t>
            </a:r>
            <a:r>
              <a:rPr b="0" lang="it-IT" sz="2500" spc="-1" strike="noStrike">
                <a:latin typeface="Montserrat"/>
              </a:rPr>
              <a:t>L’azione educativa prende il suo avvio da una rilettura della pratica educativa che fa emergere alla coscienza dell’educatore l’esistenza di una qualche forma di resistenza, difficoltà, che obbliga a riprendere le fila del discorso educativo che si va sviluppando per cercare di capire l’origine, il perché, il senso di questa resistenza, di questa difficoltà.</a:t>
            </a:r>
            <a:endParaRPr b="0" lang="it-IT" sz="2500" spc="-1" strike="noStrike">
              <a:latin typeface="Montserrat"/>
            </a:endParaRPr>
          </a:p>
        </p:txBody>
      </p:sp>
      <p:sp>
        <p:nvSpPr>
          <p:cNvPr id="494"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Cos’è il Progetto</a:t>
            </a:r>
            <a:endParaRPr b="1" lang="it-IT" sz="2800" spc="-1" strike="noStrike">
              <a:solidFill>
                <a:srgbClr val="000000"/>
              </a:solidFill>
              <a:latin typeface="Montserrat"/>
            </a:endParaRPr>
          </a:p>
        </p:txBody>
      </p:sp>
      <p:sp>
        <p:nvSpPr>
          <p:cNvPr id="495"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496" name=""/>
          <p:cNvSpPr/>
          <p:nvPr/>
        </p:nvSpPr>
        <p:spPr>
          <a:xfrm>
            <a:off x="5832360" y="5220360"/>
            <a:ext cx="2376000" cy="432000"/>
          </a:xfrm>
          <a:custGeom>
            <a:avLst/>
            <a:gdLst/>
            <a:ah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fillRef idx="0"/>
          <a:effectRef idx="0"/>
          <a:fontRef idx="minor"/>
        </p:style>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7" name="" descr=""/>
          <p:cNvPicPr/>
          <p:nvPr/>
        </p:nvPicPr>
        <p:blipFill>
          <a:blip r:embed="rId1"/>
          <a:stretch/>
        </p:blipFill>
        <p:spPr>
          <a:xfrm>
            <a:off x="188280" y="0"/>
            <a:ext cx="3144960" cy="5669640"/>
          </a:xfrm>
          <a:prstGeom prst="rect">
            <a:avLst/>
          </a:prstGeom>
          <a:ln w="0">
            <a:noFill/>
          </a:ln>
        </p:spPr>
      </p:pic>
      <p:sp>
        <p:nvSpPr>
          <p:cNvPr id="498"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0" lang="it-IT" sz="2500" spc="-1" strike="noStrike">
                <a:latin typeface="Montserrat"/>
              </a:rPr>
              <a:t>Non si tratta né di colpevolizzare se stessi, né tantomeno l’altro, o gli altri, si tratta di attivare un vero senso di «compassione», di aprirsi a «compatire» con l’altro, o gli altri, le difficoltà incontrate al fine di renderci «compatibili», capaci di incontro e di collaborazione reciproca in una impresa che richiede un impegno concorrente: da parte dell’educatore</a:t>
            </a:r>
            <a:endParaRPr b="0" lang="it-IT" sz="2500" spc="-1" strike="noStrike">
              <a:latin typeface="Montserrat"/>
            </a:endParaRPr>
          </a:p>
        </p:txBody>
      </p:sp>
      <p:sp>
        <p:nvSpPr>
          <p:cNvPr id="499"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Cos’è il Progetto</a:t>
            </a:r>
            <a:endParaRPr b="1" lang="it-IT" sz="2800" spc="-1" strike="noStrike">
              <a:solidFill>
                <a:srgbClr val="000000"/>
              </a:solidFill>
              <a:latin typeface="Montserrat"/>
            </a:endParaRPr>
          </a:p>
        </p:txBody>
      </p:sp>
      <p:sp>
        <p:nvSpPr>
          <p:cNvPr id="500"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01" name=""/>
          <p:cNvSpPr/>
          <p:nvPr/>
        </p:nvSpPr>
        <p:spPr>
          <a:xfrm>
            <a:off x="5832720" y="5220720"/>
            <a:ext cx="2376000" cy="432000"/>
          </a:xfrm>
          <a:custGeom>
            <a:avLst/>
            <a:gdLst/>
            <a:ah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fillRef idx="0"/>
          <a:effectRef idx="0"/>
          <a:fontRef idx="minor"/>
        </p:style>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2" name="" descr=""/>
          <p:cNvPicPr/>
          <p:nvPr/>
        </p:nvPicPr>
        <p:blipFill>
          <a:blip r:embed="rId1"/>
          <a:stretch/>
        </p:blipFill>
        <p:spPr>
          <a:xfrm>
            <a:off x="188280" y="0"/>
            <a:ext cx="3144960" cy="5669640"/>
          </a:xfrm>
          <a:prstGeom prst="rect">
            <a:avLst/>
          </a:prstGeom>
          <a:ln w="0">
            <a:noFill/>
          </a:ln>
        </p:spPr>
      </p:pic>
      <p:sp>
        <p:nvSpPr>
          <p:cNvPr id="503" name="PlaceHolder 1"/>
          <p:cNvSpPr>
            <a:spLocks noGrp="1"/>
          </p:cNvSpPr>
          <p:nvPr>
            <p:ph type="subTitle"/>
          </p:nvPr>
        </p:nvSpPr>
        <p:spPr>
          <a:xfrm>
            <a:off x="3809520" y="1080000"/>
            <a:ext cx="6198480" cy="4462920"/>
          </a:xfrm>
          <a:prstGeom prst="rect">
            <a:avLst/>
          </a:prstGeom>
          <a:noFill/>
          <a:ln w="0">
            <a:noFill/>
          </a:ln>
        </p:spPr>
        <p:txBody>
          <a:bodyPr lIns="0" rIns="0" tIns="0" bIns="0" anchor="t">
            <a:noAutofit/>
          </a:bodyPr>
          <a:p>
            <a:r>
              <a:rPr b="0" lang="it-IT" sz="2400" spc="-1" strike="noStrike">
                <a:latin typeface="Montserrat"/>
              </a:rPr>
              <a:t>nel creare le condizioni affinché l’altro, o gli altri, possa e voglia educare se stesso; e di questi nello scegliere di affrontare l’avventura della sua crescita con l’aiuto del suo educatore. Occorre promuovere cioè l’incontro di due libertà, delle quali l’una ha la responsabilità della proposta, l’altra quella di manifestare la sua difficoltà e di accettare di cercare insieme una risposta per la quale vale la pena spendersi” </a:t>
            </a:r>
            <a:r>
              <a:rPr b="0" lang="it-IT" sz="2000" spc="-1" strike="noStrike">
                <a:latin typeface="Montserrat"/>
              </a:rPr>
              <a:t>(Pellerey)</a:t>
            </a:r>
            <a:endParaRPr b="0" lang="it-IT" sz="2000" spc="-1" strike="noStrike">
              <a:latin typeface="Montserrat"/>
            </a:endParaRPr>
          </a:p>
        </p:txBody>
      </p:sp>
      <p:sp>
        <p:nvSpPr>
          <p:cNvPr id="504"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Cos’è il Progetto</a:t>
            </a:r>
            <a:endParaRPr b="1" lang="it-IT" sz="2800" spc="-1" strike="noStrike">
              <a:solidFill>
                <a:srgbClr val="000000"/>
              </a:solidFill>
              <a:latin typeface="Montserrat"/>
            </a:endParaRPr>
          </a:p>
        </p:txBody>
      </p:sp>
      <p:sp>
        <p:nvSpPr>
          <p:cNvPr id="505"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6" name="" descr=""/>
          <p:cNvPicPr/>
          <p:nvPr/>
        </p:nvPicPr>
        <p:blipFill>
          <a:blip r:embed="rId1"/>
          <a:stretch/>
        </p:blipFill>
        <p:spPr>
          <a:xfrm>
            <a:off x="188280" y="0"/>
            <a:ext cx="3144960" cy="5669640"/>
          </a:xfrm>
          <a:prstGeom prst="rect">
            <a:avLst/>
          </a:prstGeom>
          <a:ln w="0">
            <a:noFill/>
          </a:ln>
        </p:spPr>
      </p:pic>
      <p:sp>
        <p:nvSpPr>
          <p:cNvPr id="507"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spcAft>
                <a:spcPts val="567"/>
              </a:spcAft>
              <a:buClr>
                <a:srgbClr val="000000"/>
              </a:buClr>
              <a:buSzPct val="45000"/>
              <a:buFont typeface="Wingdings" charset="2"/>
              <a:buChar char=""/>
            </a:pPr>
            <a:r>
              <a:rPr b="1" lang="it-IT" sz="2500" spc="-1" strike="noStrike">
                <a:latin typeface="Montserrat"/>
              </a:rPr>
              <a:t>Cos’è 2</a:t>
            </a:r>
            <a:r>
              <a:rPr b="0" lang="it-IT" sz="2500" spc="-1" strike="noStrike">
                <a:latin typeface="Montserrat"/>
              </a:rPr>
              <a:t>:</a:t>
            </a:r>
            <a:endParaRPr b="0" lang="it-IT" sz="2500" spc="-1" strike="noStrike">
              <a:latin typeface="Montserrat"/>
            </a:endParaRPr>
          </a:p>
          <a:p>
            <a:pPr lvl="1" marL="432000" indent="-216000">
              <a:spcAft>
                <a:spcPts val="567"/>
              </a:spcAft>
              <a:buClr>
                <a:srgbClr val="000000"/>
              </a:buClr>
              <a:buSzPct val="45000"/>
              <a:buFont typeface="Wingdings" charset="2"/>
              <a:buChar char=""/>
            </a:pPr>
            <a:r>
              <a:rPr b="0" lang="it-IT" sz="2500" spc="-1" strike="noStrike" u="sng">
                <a:uFillTx/>
                <a:latin typeface="Montserrat"/>
              </a:rPr>
              <a:t>il progetto dell’azione educativa è la narrazione di un futuro che trova una resistenza nella sua realizzare</a:t>
            </a:r>
            <a:endParaRPr b="0" lang="it-IT" sz="2500" spc="-1" strike="noStrike">
              <a:latin typeface="Montserrat"/>
            </a:endParaRPr>
          </a:p>
          <a:p>
            <a:pPr lvl="1" marL="432000" indent="-216000">
              <a:spcAft>
                <a:spcPts val="567"/>
              </a:spcAft>
              <a:buClr>
                <a:srgbClr val="000000"/>
              </a:buClr>
              <a:buSzPct val="45000"/>
              <a:buFont typeface="Wingdings" charset="2"/>
              <a:buChar char=""/>
            </a:pPr>
            <a:r>
              <a:rPr b="0" lang="it-IT" sz="2500" spc="-1" strike="noStrike" u="sng">
                <a:uFillTx/>
                <a:latin typeface="Montserrat"/>
              </a:rPr>
              <a:t>È un’assunzione di responsabilità</a:t>
            </a:r>
            <a:endParaRPr b="0" lang="it-IT" sz="2500" spc="-1" strike="noStrike">
              <a:latin typeface="Montserrat"/>
            </a:endParaRPr>
          </a:p>
          <a:p>
            <a:pPr lvl="1" marL="432000" indent="-216000">
              <a:spcAft>
                <a:spcPts val="567"/>
              </a:spcAft>
              <a:buClr>
                <a:srgbClr val="000000"/>
              </a:buClr>
              <a:buSzPct val="45000"/>
              <a:buFont typeface="Wingdings" charset="2"/>
              <a:buChar char=""/>
            </a:pPr>
            <a:r>
              <a:rPr b="0" lang="it-IT" sz="2500" spc="-1" strike="noStrike" u="sng">
                <a:uFillTx/>
                <a:latin typeface="Montserrat"/>
              </a:rPr>
              <a:t>È uno strumento di lavoro </a:t>
            </a:r>
            <a:br>
              <a:rPr sz="2500"/>
            </a:br>
            <a:r>
              <a:rPr b="0" lang="it-IT" sz="2500" spc="-1" strike="noStrike" u="sng">
                <a:uFillTx/>
                <a:latin typeface="Montserrat"/>
              </a:rPr>
              <a:t>(di gruppo)</a:t>
            </a:r>
            <a:endParaRPr b="0" lang="it-IT" sz="2500" spc="-1" strike="noStrike">
              <a:latin typeface="Montserrat"/>
            </a:endParaRPr>
          </a:p>
        </p:txBody>
      </p:sp>
      <p:sp>
        <p:nvSpPr>
          <p:cNvPr id="508"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09" name="Title 3_ 2"/>
          <p:cNvSpPr txBox="1"/>
          <p:nvPr/>
        </p:nvSpPr>
        <p:spPr>
          <a:xfrm>
            <a:off x="3780000" y="64836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Cos’è il Progetto</a:t>
            </a:r>
            <a:endParaRPr b="1" lang="it-IT" sz="2800" spc="-1" strike="noStrike">
              <a:solidFill>
                <a:srgbClr val="000000"/>
              </a:solidFill>
              <a:latin typeface="Montserrat"/>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0" name="" descr=""/>
          <p:cNvPicPr/>
          <p:nvPr/>
        </p:nvPicPr>
        <p:blipFill>
          <a:blip r:embed="rId1"/>
          <a:stretch/>
        </p:blipFill>
        <p:spPr>
          <a:xfrm>
            <a:off x="188280" y="0"/>
            <a:ext cx="3144960" cy="5669640"/>
          </a:xfrm>
          <a:prstGeom prst="rect">
            <a:avLst/>
          </a:prstGeom>
          <a:ln w="0">
            <a:noFill/>
          </a:ln>
        </p:spPr>
      </p:pic>
      <p:sp>
        <p:nvSpPr>
          <p:cNvPr id="511"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0" lang="it-IT" sz="2500" spc="-1" strike="noStrike">
                <a:latin typeface="Montserrat"/>
              </a:rPr>
              <a:t>Processo di progettazione dell’azione educativa a partire dal problema riscontrato (=bisogno educativo, domanda educativa)</a:t>
            </a:r>
            <a:endParaRPr b="0" lang="it-IT" sz="2500" spc="-1" strike="noStrike">
              <a:latin typeface="Montserrat"/>
            </a:endParaRPr>
          </a:p>
        </p:txBody>
      </p:sp>
      <p:sp>
        <p:nvSpPr>
          <p:cNvPr id="512"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13" name="Title 3_ 16"/>
          <p:cNvSpPr txBox="1"/>
          <p:nvPr/>
        </p:nvSpPr>
        <p:spPr>
          <a:xfrm>
            <a:off x="3780000" y="64836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Il Progetto: Panoramica</a:t>
            </a:r>
            <a:endParaRPr b="1" lang="it-IT" sz="2800" spc="-1" strike="noStrike">
              <a:solidFill>
                <a:srgbClr val="000000"/>
              </a:solidFill>
              <a:latin typeface="Montserrat"/>
            </a:endParaRPr>
          </a:p>
        </p:txBody>
      </p:sp>
      <p:sp>
        <p:nvSpPr>
          <p:cNvPr id="514" name=""/>
          <p:cNvSpPr/>
          <p:nvPr/>
        </p:nvSpPr>
        <p:spPr>
          <a:xfrm>
            <a:off x="5833080" y="5221080"/>
            <a:ext cx="2376000" cy="432000"/>
          </a:xfrm>
          <a:custGeom>
            <a:avLst/>
            <a:gdLst/>
            <a:ah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fillRef idx="0"/>
          <a:effectRef idx="0"/>
          <a:fontRef idx="minor"/>
        </p:style>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5" name="" descr=""/>
          <p:cNvPicPr/>
          <p:nvPr/>
        </p:nvPicPr>
        <p:blipFill>
          <a:blip r:embed="rId1"/>
          <a:stretch/>
        </p:blipFill>
        <p:spPr>
          <a:xfrm>
            <a:off x="188280" y="0"/>
            <a:ext cx="3144960" cy="5669640"/>
          </a:xfrm>
          <a:prstGeom prst="rect">
            <a:avLst/>
          </a:prstGeom>
          <a:ln w="0">
            <a:noFill/>
          </a:ln>
        </p:spPr>
      </p:pic>
      <p:sp>
        <p:nvSpPr>
          <p:cNvPr id="51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pic>
        <p:nvPicPr>
          <p:cNvPr id="517" name="" descr=""/>
          <p:cNvPicPr/>
          <p:nvPr/>
        </p:nvPicPr>
        <p:blipFill>
          <a:blip r:embed="rId2"/>
          <a:stretch/>
        </p:blipFill>
        <p:spPr>
          <a:xfrm>
            <a:off x="3729600" y="331200"/>
            <a:ext cx="6256800" cy="5266800"/>
          </a:xfrm>
          <a:prstGeom prst="rect">
            <a:avLst/>
          </a:prstGeom>
          <a:ln w="0">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8" name="" descr=""/>
          <p:cNvPicPr/>
          <p:nvPr/>
        </p:nvPicPr>
        <p:blipFill>
          <a:blip r:embed="rId1"/>
          <a:stretch/>
        </p:blipFill>
        <p:spPr>
          <a:xfrm>
            <a:off x="188280" y="0"/>
            <a:ext cx="3144960" cy="5669640"/>
          </a:xfrm>
          <a:prstGeom prst="rect">
            <a:avLst/>
          </a:prstGeom>
          <a:ln w="0">
            <a:noFill/>
          </a:ln>
        </p:spPr>
      </p:pic>
      <p:sp>
        <p:nvSpPr>
          <p:cNvPr id="519"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0" lang="it-IT" sz="2500" spc="-1" strike="noStrike">
                <a:latin typeface="Montserrat"/>
              </a:rPr>
              <a:t>L’azione educativa come </a:t>
            </a:r>
            <a:r>
              <a:rPr b="1" lang="it-IT" sz="2500" spc="-1" strike="noStrike">
                <a:latin typeface="Montserrat"/>
              </a:rPr>
              <a:t>processo</a:t>
            </a:r>
            <a:r>
              <a:rPr b="0" lang="it-IT" sz="2500" spc="-1" strike="noStrike">
                <a:latin typeface="Montserrat"/>
              </a:rPr>
              <a:t> di soluzione di problemi di natura pratica e operativa.</a:t>
            </a:r>
            <a:endParaRPr b="0" lang="it-IT" sz="2500" spc="-1" strike="noStrike">
              <a:latin typeface="Montserrat"/>
            </a:endParaRPr>
          </a:p>
          <a:p>
            <a:r>
              <a:rPr b="0" lang="it-IT" sz="2500" spc="-1" strike="noStrike">
                <a:latin typeface="Montserrat"/>
              </a:rPr>
              <a:t>Il bisogno educativo viene rivisitato non tanto sotto il profilo tecnico-pratico, quanto sotto quello </a:t>
            </a:r>
            <a:r>
              <a:rPr b="1" lang="it-IT" sz="2500" spc="-1" strike="noStrike">
                <a:latin typeface="Montserrat"/>
              </a:rPr>
              <a:t>etico-sociale</a:t>
            </a:r>
            <a:r>
              <a:rPr b="0" lang="it-IT" sz="2500" spc="-1" strike="noStrike">
                <a:latin typeface="Montserrat"/>
              </a:rPr>
              <a:t>:</a:t>
            </a:r>
            <a:endParaRPr b="0" lang="it-IT" sz="2500" spc="-1" strike="noStrike">
              <a:latin typeface="Montserrat"/>
            </a:endParaRPr>
          </a:p>
        </p:txBody>
      </p:sp>
      <p:sp>
        <p:nvSpPr>
          <p:cNvPr id="520"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21" name="Title 3_ 17"/>
          <p:cNvSpPr txBox="1"/>
          <p:nvPr/>
        </p:nvSpPr>
        <p:spPr>
          <a:xfrm>
            <a:off x="3780000" y="64836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del Progetto</a:t>
            </a:r>
            <a:endParaRPr b="1" lang="it-IT" sz="2800" spc="-1" strike="noStrike">
              <a:solidFill>
                <a:srgbClr val="000000"/>
              </a:solidFill>
              <a:latin typeface="Montserrat"/>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2" name="" descr=""/>
          <p:cNvPicPr/>
          <p:nvPr/>
        </p:nvPicPr>
        <p:blipFill>
          <a:blip r:embed="rId1"/>
          <a:stretch/>
        </p:blipFill>
        <p:spPr>
          <a:xfrm>
            <a:off x="188280" y="0"/>
            <a:ext cx="3144960" cy="5669640"/>
          </a:xfrm>
          <a:prstGeom prst="rect">
            <a:avLst/>
          </a:prstGeom>
          <a:ln w="0">
            <a:noFill/>
          </a:ln>
        </p:spPr>
      </p:pic>
      <p:sp>
        <p:nvSpPr>
          <p:cNvPr id="523" name="PlaceHolder 1"/>
          <p:cNvSpPr>
            <a:spLocks noGrp="1"/>
          </p:cNvSpPr>
          <p:nvPr>
            <p:ph type="subTitle"/>
          </p:nvPr>
        </p:nvSpPr>
        <p:spPr>
          <a:xfrm>
            <a:off x="3809520" y="1188000"/>
            <a:ext cx="5952600" cy="4464360"/>
          </a:xfrm>
          <a:prstGeom prst="rect">
            <a:avLst/>
          </a:prstGeom>
          <a:noFill/>
          <a:ln w="0">
            <a:noFill/>
          </a:ln>
        </p:spPr>
        <p:txBody>
          <a:bodyPr lIns="0" rIns="0" tIns="0" bIns="0" anchor="t">
            <a:noAutofit/>
          </a:bodyPr>
          <a:p>
            <a:pPr marL="216000" indent="-216000">
              <a:buClr>
                <a:srgbClr val="000000"/>
              </a:buClr>
              <a:buFont typeface="StarSymbol"/>
              <a:buAutoNum type="arabicParenR"/>
            </a:pPr>
            <a:r>
              <a:rPr b="0" lang="it-IT" sz="1700" spc="-1" strike="noStrike">
                <a:latin typeface="Montserrat"/>
              </a:rPr>
              <a:t>Conclamazione del problema (=manifestazione del bisogno e della domanda educativa)</a:t>
            </a:r>
            <a:endParaRPr b="0" lang="it-IT" sz="1700" spc="-1" strike="noStrike">
              <a:latin typeface="Montserrat"/>
            </a:endParaRPr>
          </a:p>
          <a:p>
            <a:pPr marL="216000" indent="-216000">
              <a:buClr>
                <a:srgbClr val="000000"/>
              </a:buClr>
              <a:buFont typeface="StarSymbol"/>
              <a:buAutoNum type="arabicParenR"/>
            </a:pPr>
            <a:r>
              <a:rPr b="0" lang="it-IT" sz="1700" spc="-1" strike="noStrike">
                <a:latin typeface="Montserrat"/>
              </a:rPr>
              <a:t>Rilevazione, analisi, dimensionamento della domanda educativa (=definizione del problema)</a:t>
            </a:r>
            <a:endParaRPr b="0" lang="it-IT" sz="1700" spc="-1" strike="noStrike">
              <a:latin typeface="Montserrat"/>
            </a:endParaRPr>
          </a:p>
          <a:p>
            <a:pPr marL="216000" indent="-216000">
              <a:buClr>
                <a:srgbClr val="000000"/>
              </a:buClr>
              <a:buFont typeface="StarSymbol"/>
              <a:buAutoNum type="arabicParenR"/>
            </a:pPr>
            <a:r>
              <a:rPr b="0" lang="it-IT" sz="1700" spc="-1" strike="noStrike">
                <a:latin typeface="Montserrat"/>
              </a:rPr>
              <a:t>Rilevazione della situazione, definizione degli obiettivi e delle strategie di soluzione (=spazio del problema)</a:t>
            </a:r>
            <a:endParaRPr b="0" lang="it-IT" sz="1700" spc="-1" strike="noStrike">
              <a:latin typeface="Montserrat"/>
            </a:endParaRPr>
          </a:p>
          <a:p>
            <a:pPr marL="216000" indent="-216000">
              <a:buClr>
                <a:srgbClr val="000000"/>
              </a:buClr>
              <a:buFont typeface="StarSymbol"/>
              <a:buAutoNum type="arabicParenR"/>
            </a:pPr>
            <a:r>
              <a:rPr b="0" lang="it-IT" sz="1700" spc="-1" strike="noStrike">
                <a:latin typeface="Montserrat"/>
              </a:rPr>
              <a:t> </a:t>
            </a:r>
            <a:r>
              <a:rPr b="0" lang="it-IT" sz="1700" spc="-1" strike="noStrike">
                <a:latin typeface="Montserrat"/>
              </a:rPr>
              <a:t>Scrittura e attuazione di un progetto operativo-esecutivo (=celebrazione dell’intervento)</a:t>
            </a:r>
            <a:endParaRPr b="0" lang="it-IT" sz="1700" spc="-1" strike="noStrike">
              <a:latin typeface="Montserrat"/>
            </a:endParaRPr>
          </a:p>
          <a:p>
            <a:pPr marL="216000" indent="-216000">
              <a:buClr>
                <a:srgbClr val="000000"/>
              </a:buClr>
              <a:buFont typeface="StarSymbol"/>
              <a:buAutoNum type="arabicParenR"/>
            </a:pPr>
            <a:r>
              <a:rPr b="0" lang="it-IT" sz="1700" spc="-1" strike="noStrike">
                <a:latin typeface="Montserrat"/>
              </a:rPr>
              <a:t>Verifica della situazione ex post</a:t>
            </a:r>
            <a:endParaRPr b="0" lang="it-IT" sz="1700" spc="-1" strike="noStrike">
              <a:latin typeface="Montserrat"/>
            </a:endParaRPr>
          </a:p>
          <a:p>
            <a:pPr marL="216000" indent="-216000">
              <a:buClr>
                <a:srgbClr val="000000"/>
              </a:buClr>
              <a:buFont typeface="StarSymbol"/>
              <a:buAutoNum type="arabicParenR"/>
            </a:pPr>
            <a:r>
              <a:rPr b="0" lang="it-IT" sz="1700" spc="-1" strike="noStrike">
                <a:latin typeface="Montserrat"/>
              </a:rPr>
              <a:t>“</a:t>
            </a:r>
            <a:r>
              <a:rPr b="0" lang="it-IT" sz="1700" spc="-1" strike="noStrike">
                <a:latin typeface="Montserrat"/>
              </a:rPr>
              <a:t>Restart”: il progetto è “un racconto, però, non scritto definitivamente, ma aperto ad adattamenti ed evoluzioni, a mano a mano che da proiettato sul futuro diventa esperienza passata su cui riflettere e da cui trarre spunto per rielaborare la trama” (</a:t>
            </a:r>
            <a:r>
              <a:rPr b="0" lang="it-IT" sz="1400" spc="-1" strike="noStrike">
                <a:latin typeface="Montserrat"/>
              </a:rPr>
              <a:t>Pellerey</a:t>
            </a:r>
            <a:r>
              <a:rPr b="0" lang="it-IT" sz="1700" spc="-1" strike="noStrike">
                <a:latin typeface="Montserrat"/>
              </a:rPr>
              <a:t>)</a:t>
            </a:r>
            <a:endParaRPr b="0" lang="it-IT" sz="1700" spc="-1" strike="noStrike">
              <a:latin typeface="Montserrat"/>
            </a:endParaRPr>
          </a:p>
        </p:txBody>
      </p:sp>
      <p:sp>
        <p:nvSpPr>
          <p:cNvPr id="524"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25" name="Title 3_ 5"/>
          <p:cNvSpPr txBox="1"/>
          <p:nvPr/>
        </p:nvSpPr>
        <p:spPr>
          <a:xfrm>
            <a:off x="3780000" y="64836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del Progetto</a:t>
            </a:r>
            <a:endParaRPr b="1" lang="it-IT" sz="2800" spc="-1" strike="noStrike">
              <a:solidFill>
                <a:srgbClr val="000000"/>
              </a:solidFill>
              <a:latin typeface="Montserrat"/>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6" name="" descr=""/>
          <p:cNvPicPr/>
          <p:nvPr/>
        </p:nvPicPr>
        <p:blipFill>
          <a:blip r:embed="rId1"/>
          <a:stretch/>
        </p:blipFill>
        <p:spPr>
          <a:xfrm>
            <a:off x="188280" y="0"/>
            <a:ext cx="3144960" cy="5669640"/>
          </a:xfrm>
          <a:prstGeom prst="rect">
            <a:avLst/>
          </a:prstGeom>
          <a:ln w="0">
            <a:noFill/>
          </a:ln>
        </p:spPr>
      </p:pic>
      <p:sp>
        <p:nvSpPr>
          <p:cNvPr id="527"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0" lang="it-IT" sz="2500" spc="-1" strike="noStrike">
                <a:latin typeface="Montserrat"/>
              </a:rPr>
              <a:t>La stesura stesura di un progetto educativo deve contenere le seguenti parti:</a:t>
            </a:r>
            <a:endParaRPr b="0" lang="it-IT" sz="2500" spc="-1" strike="noStrike">
              <a:latin typeface="Montserrat"/>
            </a:endParaRPr>
          </a:p>
        </p:txBody>
      </p:sp>
      <p:sp>
        <p:nvSpPr>
          <p:cNvPr id="528"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29" name="Title 3_ 20"/>
          <p:cNvSpPr txBox="1"/>
          <p:nvPr/>
        </p:nvSpPr>
        <p:spPr>
          <a:xfrm>
            <a:off x="3780000" y="64836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del Progetto</a:t>
            </a:r>
            <a:endParaRPr b="1" lang="it-IT" sz="2800" spc="-1" strike="noStrike">
              <a:solidFill>
                <a:srgbClr val="000000"/>
              </a:solidFill>
              <a:latin typeface="Montserrat"/>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Title 1"/>
          <p:cNvSpPr/>
          <p:nvPr/>
        </p:nvSpPr>
        <p:spPr>
          <a:xfrm>
            <a:off x="3312000" y="1184040"/>
            <a:ext cx="6408000" cy="107892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4400" spc="299" strike="noStrike">
                <a:solidFill>
                  <a:srgbClr val="000000"/>
                </a:solidFill>
                <a:latin typeface="Poppins"/>
                <a:ea typeface="Roboto Medium"/>
              </a:rPr>
              <a:t>Generale</a:t>
            </a:r>
            <a:endParaRPr b="1" lang="it-IT" sz="4400" spc="-1" strike="noStrike">
              <a:solidFill>
                <a:srgbClr val="000000"/>
              </a:solidFill>
              <a:latin typeface="Montserrat"/>
            </a:endParaRPr>
          </a:p>
        </p:txBody>
      </p:sp>
      <p:sp>
        <p:nvSpPr>
          <p:cNvPr id="453" name="Rectangle 1"/>
          <p:cNvSpPr/>
          <p:nvPr/>
        </p:nvSpPr>
        <p:spPr>
          <a:xfrm>
            <a:off x="3183840" y="4968000"/>
            <a:ext cx="31485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ffff00"/>
                </a:solidFill>
                <a:latin typeface="Roboto"/>
                <a:ea typeface="Roboto"/>
              </a:rPr>
              <a:t>Copparo</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16/3/2023</a:t>
            </a:r>
            <a:endParaRPr b="0" lang="it-IT" sz="1800" spc="-1" strike="noStrike">
              <a:latin typeface="Montserrat"/>
            </a:endParaRPr>
          </a:p>
        </p:txBody>
      </p:sp>
      <p:sp>
        <p:nvSpPr>
          <p:cNvPr id="454" name="Title 4"/>
          <p:cNvSpPr/>
          <p:nvPr/>
        </p:nvSpPr>
        <p:spPr>
          <a:xfrm>
            <a:off x="3631680" y="644040"/>
            <a:ext cx="499104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Pedagogia</a:t>
            </a:r>
            <a:endParaRPr b="0" lang="it-IT" sz="3200" spc="-1" strike="noStrike">
              <a:latin typeface="Montserrat"/>
            </a:endParaRPr>
          </a:p>
        </p:txBody>
      </p:sp>
      <p:pic>
        <p:nvPicPr>
          <p:cNvPr id="455" name="" descr=""/>
          <p:cNvPicPr/>
          <p:nvPr/>
        </p:nvPicPr>
        <p:blipFill>
          <a:blip r:embed="rId1"/>
          <a:stretch/>
        </p:blipFill>
        <p:spPr>
          <a:xfrm>
            <a:off x="-9000" y="0"/>
            <a:ext cx="3144960" cy="5669640"/>
          </a:xfrm>
          <a:prstGeom prst="rect">
            <a:avLst/>
          </a:prstGeom>
          <a:ln w="0">
            <a:noFill/>
          </a:ln>
        </p:spPr>
      </p:pic>
      <p:pic>
        <p:nvPicPr>
          <p:cNvPr id="456" name="" descr=""/>
          <p:cNvPicPr/>
          <p:nvPr/>
        </p:nvPicPr>
        <p:blipFill>
          <a:blip r:embed="rId2"/>
          <a:stretch/>
        </p:blipFill>
        <p:spPr>
          <a:xfrm>
            <a:off x="6666840" y="2156400"/>
            <a:ext cx="3422880" cy="3517920"/>
          </a:xfrm>
          <a:prstGeom prst="rect">
            <a:avLst/>
          </a:prstGeom>
          <a:ln w="0">
            <a:noFill/>
          </a:ln>
        </p:spPr>
      </p:pic>
      <p:sp>
        <p:nvSpPr>
          <p:cNvPr id="457" name="Title 2_ 1"/>
          <p:cNvSpPr/>
          <p:nvPr/>
        </p:nvSpPr>
        <p:spPr>
          <a:xfrm>
            <a:off x="3132720" y="2695680"/>
            <a:ext cx="570528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Le Progettazione</a:t>
            </a:r>
            <a:endParaRPr b="0" lang="it-IT" sz="3200" spc="-1" strike="noStrike">
              <a:latin typeface="Montserrat"/>
            </a:endParaRPr>
          </a:p>
        </p:txBody>
      </p:sp>
      <p:sp>
        <p:nvSpPr>
          <p:cNvPr id="458" name="Rectangle 8_ 1"/>
          <p:cNvSpPr/>
          <p:nvPr/>
        </p:nvSpPr>
        <p:spPr>
          <a:xfrm>
            <a:off x="3365640" y="60480"/>
            <a:ext cx="2189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000000"/>
                </a:solidFill>
                <a:latin typeface="Roboto"/>
                <a:ea typeface="Roboto"/>
              </a:rPr>
              <a:t>Stefano Bortolato</a:t>
            </a:r>
            <a:endParaRPr b="0" lang="it-IT" sz="1800" spc="-1" strike="noStrike">
              <a:solidFill>
                <a:srgbClr val="000000"/>
              </a:solidFill>
              <a:latin typeface="Montserrat"/>
            </a:endParaRPr>
          </a:p>
        </p:txBody>
      </p:sp>
      <p:pic>
        <p:nvPicPr>
          <p:cNvPr id="459" name="" descr=""/>
          <p:cNvPicPr/>
          <p:nvPr/>
        </p:nvPicPr>
        <p:blipFill>
          <a:blip r:embed="rId3"/>
          <a:stretch/>
        </p:blipFill>
        <p:spPr>
          <a:xfrm>
            <a:off x="5094360" y="3431520"/>
            <a:ext cx="999000" cy="1190520"/>
          </a:xfrm>
          <a:prstGeom prst="rect">
            <a:avLst/>
          </a:prstGeom>
          <a:ln w="0">
            <a:noFill/>
          </a:ln>
        </p:spPr>
      </p:pic>
      <p:pic>
        <p:nvPicPr>
          <p:cNvPr id="460" name="" descr=""/>
          <p:cNvPicPr/>
          <p:nvPr/>
        </p:nvPicPr>
        <p:blipFill>
          <a:blip r:embed="rId4"/>
          <a:stretch/>
        </p:blipFill>
        <p:spPr>
          <a:xfrm>
            <a:off x="4104000" y="3711240"/>
            <a:ext cx="864000" cy="838800"/>
          </a:xfrm>
          <a:prstGeom prst="rect">
            <a:avLst/>
          </a:prstGeom>
          <a:ln w="0">
            <a:noFill/>
          </a:ln>
        </p:spPr>
      </p:pic>
      <p:sp>
        <p:nvSpPr>
          <p:cNvPr id="461" name="Title 6"/>
          <p:cNvSpPr/>
          <p:nvPr/>
        </p:nvSpPr>
        <p:spPr>
          <a:xfrm>
            <a:off x="7227000" y="1289160"/>
            <a:ext cx="1080000" cy="126000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11620" spc="299" strike="noStrike">
                <a:solidFill>
                  <a:srgbClr val="000000"/>
                </a:solidFill>
                <a:latin typeface="Poppins"/>
                <a:ea typeface="Roboto Medium"/>
              </a:rPr>
              <a:t>3</a:t>
            </a:r>
            <a:endParaRPr b="1" lang="it-IT" sz="11620" spc="-1" strike="noStrike">
              <a:solidFill>
                <a:srgbClr val="000000"/>
              </a:solidFill>
              <a:latin typeface="Montserrat"/>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0" name="" descr=""/>
          <p:cNvPicPr/>
          <p:nvPr/>
        </p:nvPicPr>
        <p:blipFill>
          <a:blip r:embed="rId1"/>
          <a:stretch/>
        </p:blipFill>
        <p:spPr>
          <a:xfrm>
            <a:off x="188280" y="0"/>
            <a:ext cx="3144960" cy="5669640"/>
          </a:xfrm>
          <a:prstGeom prst="rect">
            <a:avLst/>
          </a:prstGeom>
          <a:ln w="0">
            <a:noFill/>
          </a:ln>
        </p:spPr>
      </p:pic>
      <p:sp>
        <p:nvSpPr>
          <p:cNvPr id="531" name="PlaceHolder 1"/>
          <p:cNvSpPr>
            <a:spLocks noGrp="1"/>
          </p:cNvSpPr>
          <p:nvPr>
            <p:ph type="subTitle"/>
          </p:nvPr>
        </p:nvSpPr>
        <p:spPr>
          <a:xfrm>
            <a:off x="3809520" y="1188000"/>
            <a:ext cx="6198480" cy="4412160"/>
          </a:xfrm>
          <a:prstGeom prst="rect">
            <a:avLst/>
          </a:prstGeom>
          <a:noFill/>
          <a:ln w="0">
            <a:noFill/>
          </a:ln>
        </p:spPr>
        <p:txBody>
          <a:bodyPr lIns="0" rIns="0" tIns="0" bIns="0" anchor="t">
            <a:noAutofit/>
          </a:bodyPr>
          <a:p>
            <a:pPr marL="216000" indent="-216000">
              <a:buClr>
                <a:srgbClr val="000000"/>
              </a:buClr>
              <a:buFont typeface="StarSymbol"/>
              <a:buAutoNum type="arabicParenR"/>
            </a:pPr>
            <a:r>
              <a:rPr b="0" lang="it-IT" sz="1900" spc="-1" strike="noStrike">
                <a:latin typeface="Montserrat"/>
              </a:rPr>
              <a:t> </a:t>
            </a:r>
            <a:r>
              <a:rPr b="0" lang="it-IT" sz="1900" spc="-1" strike="noStrike">
                <a:latin typeface="Montserrat"/>
              </a:rPr>
              <a:t>Presentazione: chi siamo, mission, vision, breve storia</a:t>
            </a:r>
            <a:endParaRPr b="0" lang="it-IT" sz="1900" spc="-1" strike="noStrike">
              <a:latin typeface="Montserrat"/>
            </a:endParaRPr>
          </a:p>
          <a:p>
            <a:pPr marL="216000" indent="-216000">
              <a:buClr>
                <a:srgbClr val="000000"/>
              </a:buClr>
              <a:buFont typeface="StarSymbol"/>
              <a:buAutoNum type="arabicParenR"/>
            </a:pPr>
            <a:r>
              <a:rPr b="0" lang="it-IT" sz="1900" spc="-1" strike="noStrike">
                <a:latin typeface="Montserrat"/>
              </a:rPr>
              <a:t> </a:t>
            </a:r>
            <a:r>
              <a:rPr b="0" lang="it-IT" sz="1900" spc="-1" strike="noStrike">
                <a:latin typeface="Montserrat"/>
              </a:rPr>
              <a:t>Quadro situazionale (bisogni): analisi della situazione, analisi del problema/i, identificazione e quantificazione del bisogno educativo</a:t>
            </a:r>
            <a:endParaRPr b="0" lang="it-IT" sz="1900" spc="-1" strike="noStrike">
              <a:latin typeface="Montserrat"/>
            </a:endParaRPr>
          </a:p>
          <a:p>
            <a:pPr marL="216000" indent="-216000">
              <a:buClr>
                <a:srgbClr val="000000"/>
              </a:buClr>
              <a:buFont typeface="StarSymbol"/>
              <a:buAutoNum type="arabicParenR"/>
            </a:pPr>
            <a:r>
              <a:rPr b="0" lang="it-IT" sz="1900" spc="-1" strike="noStrike">
                <a:latin typeface="Montserrat"/>
              </a:rPr>
              <a:t> </a:t>
            </a:r>
            <a:r>
              <a:rPr b="0" lang="it-IT" sz="1900" spc="-1" strike="noStrike">
                <a:latin typeface="Montserrat"/>
              </a:rPr>
              <a:t>Quadro ideale: modelli di riferimento, definizione degli Obiettivi, definizione degli indicatori e relativi metodi di rilevazione-misurazione</a:t>
            </a:r>
            <a:endParaRPr b="0" lang="it-IT" sz="1900" spc="-1" strike="noStrike">
              <a:latin typeface="Montserrat"/>
            </a:endParaRPr>
          </a:p>
          <a:p>
            <a:pPr marL="216000" indent="-216000">
              <a:buClr>
                <a:srgbClr val="000000"/>
              </a:buClr>
              <a:buFont typeface="StarSymbol"/>
              <a:buAutoNum type="arabicParenR"/>
            </a:pPr>
            <a:r>
              <a:rPr b="0" lang="it-IT" sz="1900" spc="-1" strike="noStrike">
                <a:latin typeface="Montserrat"/>
              </a:rPr>
              <a:t> </a:t>
            </a:r>
            <a:r>
              <a:rPr b="0" lang="it-IT" sz="1900" spc="-1" strike="noStrike">
                <a:latin typeface="Montserrat"/>
              </a:rPr>
              <a:t>Intervento: Metodologie, Ambienti, strumenti, materiali, risorse economiche, temporalizzazione (planner)</a:t>
            </a:r>
            <a:endParaRPr b="0" lang="it-IT" sz="1900" spc="-1" strike="noStrike">
              <a:latin typeface="Montserrat"/>
            </a:endParaRPr>
          </a:p>
          <a:p>
            <a:pPr marL="216000" indent="-216000">
              <a:buClr>
                <a:srgbClr val="000000"/>
              </a:buClr>
              <a:buFont typeface="StarSymbol"/>
              <a:buAutoNum type="arabicParenR"/>
            </a:pPr>
            <a:r>
              <a:rPr b="0" lang="it-IT" sz="1900" spc="-1" strike="noStrike">
                <a:latin typeface="Montserrat"/>
              </a:rPr>
              <a:t> </a:t>
            </a:r>
            <a:r>
              <a:rPr b="0" lang="it-IT" sz="1900" spc="-1" strike="noStrike">
                <a:latin typeface="Montserrat"/>
              </a:rPr>
              <a:t>Valutazione: ex ante, ex post, conclusione</a:t>
            </a:r>
            <a:endParaRPr b="0" lang="it-IT" sz="1900" spc="-1" strike="noStrike">
              <a:latin typeface="Montserrat"/>
            </a:endParaRPr>
          </a:p>
          <a:p>
            <a:pPr marL="216000" indent="-216000">
              <a:buClr>
                <a:srgbClr val="000000"/>
              </a:buClr>
              <a:buFont typeface="StarSymbol"/>
              <a:buAutoNum type="arabicParenR"/>
            </a:pPr>
            <a:r>
              <a:rPr b="0" lang="it-IT" sz="1900" spc="-1" strike="noStrike">
                <a:latin typeface="Montserrat"/>
              </a:rPr>
              <a:t> </a:t>
            </a:r>
            <a:r>
              <a:rPr b="0" lang="it-IT" sz="1900" spc="-1" strike="noStrike">
                <a:latin typeface="Montserrat"/>
              </a:rPr>
              <a:t>Riavvio ricalibrato o chiusura</a:t>
            </a:r>
            <a:endParaRPr b="0" lang="it-IT" sz="1900" spc="-1" strike="noStrike">
              <a:latin typeface="Montserrat"/>
            </a:endParaRPr>
          </a:p>
        </p:txBody>
      </p:sp>
      <p:sp>
        <p:nvSpPr>
          <p:cNvPr id="532"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33" name="Title 3_ 23"/>
          <p:cNvSpPr txBox="1"/>
          <p:nvPr/>
        </p:nvSpPr>
        <p:spPr>
          <a:xfrm>
            <a:off x="3780000" y="64836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del Progetto</a:t>
            </a:r>
            <a:endParaRPr b="1" lang="it-IT" sz="2800" spc="-1" strike="noStrike">
              <a:solidFill>
                <a:srgbClr val="000000"/>
              </a:solidFill>
              <a:latin typeface="Montserrat"/>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4" name="" descr=""/>
          <p:cNvPicPr/>
          <p:nvPr/>
        </p:nvPicPr>
        <p:blipFill>
          <a:blip r:embed="rId1"/>
          <a:stretch/>
        </p:blipFill>
        <p:spPr>
          <a:xfrm>
            <a:off x="188280" y="0"/>
            <a:ext cx="3144960" cy="5669640"/>
          </a:xfrm>
          <a:prstGeom prst="rect">
            <a:avLst/>
          </a:prstGeom>
          <a:ln w="0">
            <a:noFill/>
          </a:ln>
        </p:spPr>
      </p:pic>
      <p:sp>
        <p:nvSpPr>
          <p:cNvPr id="535"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Capitolo </a:t>
            </a:r>
            <a:r>
              <a:rPr b="0" i="1" lang="it-IT" sz="2500" spc="-1" strike="noStrike">
                <a:latin typeface="Montserrat"/>
              </a:rPr>
              <a:t>formale</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Breve ed essenziale narra “chi siamo”</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Importante anche per le finalità burocratiche, istituzionali e di deontologia professionale</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Gli elementi che contiene sono:</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Chi siamo</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La mission</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La vision</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Una breve storia dell’ente</a:t>
            </a:r>
            <a:endParaRPr b="0" lang="it-IT" sz="2500" spc="-1" strike="noStrike">
              <a:latin typeface="Montserrat"/>
            </a:endParaRPr>
          </a:p>
        </p:txBody>
      </p:sp>
      <p:sp>
        <p:nvSpPr>
          <p:cNvPr id="53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37" name="Title 3_ 21"/>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Presentazione</a:t>
            </a:r>
            <a:endParaRPr b="1" lang="it-IT" sz="2200" spc="-1" strike="noStrike">
              <a:solidFill>
                <a:srgbClr val="000000"/>
              </a:solidFill>
              <a:latin typeface="Montserrat"/>
            </a:endParaRPr>
          </a:p>
        </p:txBody>
      </p:sp>
      <p:sp>
        <p:nvSpPr>
          <p:cNvPr id="538" name="Title 3_ 24"/>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9" name="" descr=""/>
          <p:cNvPicPr/>
          <p:nvPr/>
        </p:nvPicPr>
        <p:blipFill>
          <a:blip r:embed="rId1"/>
          <a:stretch/>
        </p:blipFill>
        <p:spPr>
          <a:xfrm>
            <a:off x="188280" y="0"/>
            <a:ext cx="3144960" cy="5669640"/>
          </a:xfrm>
          <a:prstGeom prst="rect">
            <a:avLst/>
          </a:prstGeom>
          <a:ln w="0">
            <a:noFill/>
          </a:ln>
        </p:spPr>
      </p:pic>
      <p:sp>
        <p:nvSpPr>
          <p:cNvPr id="540" name="PlaceHolder 1"/>
          <p:cNvSpPr>
            <a:spLocks noGrp="1"/>
          </p:cNvSpPr>
          <p:nvPr>
            <p:ph type="subTitle"/>
          </p:nvPr>
        </p:nvSpPr>
        <p:spPr>
          <a:xfrm>
            <a:off x="3809520" y="1188000"/>
            <a:ext cx="612648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Riporta lo stato oggettivo della situazione. Si usano tecniche di rilevazione quantitativa ed oggettiva. Su questi dati si procede con una valutazione qualitativa e culturalmente identificata</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L’analisi della situazione presuppone che si abbiano dei modelli di eccellenza di riferimento e un ambito culturale di riferimento ben definito</a:t>
            </a:r>
            <a:endParaRPr b="0" lang="it-IT" sz="2500" spc="-1" strike="noStrike">
              <a:latin typeface="Montserrat"/>
            </a:endParaRPr>
          </a:p>
        </p:txBody>
      </p:sp>
      <p:sp>
        <p:nvSpPr>
          <p:cNvPr id="54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42" name="Title 3_ 25"/>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Quadro situazionale</a:t>
            </a:r>
            <a:r>
              <a:rPr b="0" lang="it-IT" sz="2200" spc="-1" strike="noStrike">
                <a:solidFill>
                  <a:srgbClr val="000000"/>
                </a:solidFill>
                <a:latin typeface="Montserrat"/>
              </a:rPr>
              <a:t> (</a:t>
            </a:r>
            <a:r>
              <a:rPr b="0" lang="it-IT" sz="2000" spc="-1" strike="noStrike">
                <a:solidFill>
                  <a:srgbClr val="000000"/>
                </a:solidFill>
                <a:latin typeface="Montserrat"/>
              </a:rPr>
              <a:t>bisogni</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43" name="Title 3_ 26"/>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4" name="" descr=""/>
          <p:cNvPicPr/>
          <p:nvPr/>
        </p:nvPicPr>
        <p:blipFill>
          <a:blip r:embed="rId1"/>
          <a:stretch/>
        </p:blipFill>
        <p:spPr>
          <a:xfrm>
            <a:off x="188280" y="0"/>
            <a:ext cx="3144960" cy="5669640"/>
          </a:xfrm>
          <a:prstGeom prst="rect">
            <a:avLst/>
          </a:prstGeom>
          <a:ln w="0">
            <a:noFill/>
          </a:ln>
        </p:spPr>
      </p:pic>
      <p:sp>
        <p:nvSpPr>
          <p:cNvPr id="545" name="PlaceHolder 1"/>
          <p:cNvSpPr>
            <a:spLocks noGrp="1"/>
          </p:cNvSpPr>
          <p:nvPr>
            <p:ph type="subTitle"/>
          </p:nvPr>
        </p:nvSpPr>
        <p:spPr>
          <a:xfrm>
            <a:off x="3809520" y="1188000"/>
            <a:ext cx="612648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La rilevazione della situazione si avvale di alcune tecniche consolidate sempre all’interno di una specifica comunità culturale:</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Osservazione non partecipata</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Osservazione partecipata</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Descrizione del target</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Descrizione dell’ambiente (fisico e sociale)</a:t>
            </a:r>
            <a:endParaRPr b="0" lang="it-IT" sz="2500" spc="-1" strike="noStrike">
              <a:latin typeface="Montserrat"/>
            </a:endParaRPr>
          </a:p>
        </p:txBody>
      </p:sp>
      <p:sp>
        <p:nvSpPr>
          <p:cNvPr id="54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47" name="Title 3_ 6"/>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Quadro situazionale</a:t>
            </a:r>
            <a:r>
              <a:rPr b="0" lang="it-IT" sz="2200" spc="-1" strike="noStrike">
                <a:solidFill>
                  <a:srgbClr val="000000"/>
                </a:solidFill>
                <a:latin typeface="Montserrat"/>
              </a:rPr>
              <a:t> (</a:t>
            </a:r>
            <a:r>
              <a:rPr b="0" lang="it-IT" sz="2000" spc="-1" strike="noStrike">
                <a:solidFill>
                  <a:srgbClr val="000000"/>
                </a:solidFill>
                <a:latin typeface="Montserrat"/>
              </a:rPr>
              <a:t>bisogni</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48" name="Title 3_ 7"/>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9" name="" descr=""/>
          <p:cNvPicPr/>
          <p:nvPr/>
        </p:nvPicPr>
        <p:blipFill>
          <a:blip r:embed="rId1"/>
          <a:stretch/>
        </p:blipFill>
        <p:spPr>
          <a:xfrm>
            <a:off x="188280" y="0"/>
            <a:ext cx="3144960" cy="5669640"/>
          </a:xfrm>
          <a:prstGeom prst="rect">
            <a:avLst/>
          </a:prstGeom>
          <a:ln w="0">
            <a:noFill/>
          </a:ln>
        </p:spPr>
      </p:pic>
      <p:sp>
        <p:nvSpPr>
          <p:cNvPr id="550" name="PlaceHolder 1"/>
          <p:cNvSpPr>
            <a:spLocks noGrp="1"/>
          </p:cNvSpPr>
          <p:nvPr>
            <p:ph type="subTitle"/>
          </p:nvPr>
        </p:nvSpPr>
        <p:spPr>
          <a:xfrm>
            <a:off x="3809520" y="1188000"/>
            <a:ext cx="612648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Identificazione e quantificazione del bisogno educativo</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Bisogno educativo: discrepanza, o distanza, esistente tra una situazione o stato educativo o «quale dovrebbe essere» e la situazione «quale essa è» (</a:t>
            </a:r>
            <a:r>
              <a:rPr b="0" lang="it-IT" sz="1800" spc="-1" strike="noStrike">
                <a:latin typeface="Montserrat"/>
              </a:rPr>
              <a:t>Pellerey</a:t>
            </a:r>
            <a:r>
              <a:rPr b="0" lang="it-IT" sz="2500" spc="-1" strike="noStrike">
                <a:latin typeface="Montserrat"/>
              </a:rPr>
              <a:t>)</a:t>
            </a:r>
            <a:endParaRPr b="0" lang="it-IT" sz="2500" spc="-1" strike="noStrike">
              <a:latin typeface="Montserrat"/>
            </a:endParaRPr>
          </a:p>
        </p:txBody>
      </p:sp>
      <p:sp>
        <p:nvSpPr>
          <p:cNvPr id="55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52" name="Title 3_ 10"/>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Quadro situazionale</a:t>
            </a:r>
            <a:r>
              <a:rPr b="0" lang="it-IT" sz="2200" spc="-1" strike="noStrike">
                <a:solidFill>
                  <a:srgbClr val="000000"/>
                </a:solidFill>
                <a:latin typeface="Montserrat"/>
              </a:rPr>
              <a:t> (</a:t>
            </a:r>
            <a:r>
              <a:rPr b="0" lang="it-IT" sz="2000" spc="-1" strike="noStrike">
                <a:solidFill>
                  <a:srgbClr val="000000"/>
                </a:solidFill>
                <a:latin typeface="Montserrat"/>
              </a:rPr>
              <a:t>bisogni</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53" name="Title 3_ 18"/>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4" name="" descr=""/>
          <p:cNvPicPr/>
          <p:nvPr/>
        </p:nvPicPr>
        <p:blipFill>
          <a:blip r:embed="rId1"/>
          <a:stretch/>
        </p:blipFill>
        <p:spPr>
          <a:xfrm>
            <a:off x="188280" y="0"/>
            <a:ext cx="3144960" cy="5669640"/>
          </a:xfrm>
          <a:prstGeom prst="rect">
            <a:avLst/>
          </a:prstGeom>
          <a:ln w="0">
            <a:noFill/>
          </a:ln>
        </p:spPr>
      </p:pic>
      <p:sp>
        <p:nvSpPr>
          <p:cNvPr id="555" name="PlaceHolder 1"/>
          <p:cNvSpPr>
            <a:spLocks noGrp="1"/>
          </p:cNvSpPr>
          <p:nvPr>
            <p:ph type="subTitle"/>
          </p:nvPr>
        </p:nvSpPr>
        <p:spPr>
          <a:xfrm>
            <a:off x="3809520" y="1188000"/>
            <a:ext cx="6126480" cy="4241520"/>
          </a:xfrm>
          <a:prstGeom prst="rect">
            <a:avLst/>
          </a:prstGeom>
          <a:noFill/>
          <a:ln w="0">
            <a:noFill/>
          </a:ln>
        </p:spPr>
        <p:txBody>
          <a:bodyPr lIns="0" rIns="0" tIns="0" bIns="0" anchor="t">
            <a:noAutofit/>
          </a:bodyPr>
          <a:p>
            <a:pPr lvl="1" marL="432000" indent="-216000">
              <a:buClr>
                <a:srgbClr val="000000"/>
              </a:buClr>
              <a:buSzPct val="45000"/>
              <a:buFont typeface="Wingdings" charset="2"/>
              <a:buChar char=""/>
            </a:pPr>
            <a:r>
              <a:rPr b="0" lang="it-IT" sz="2200" spc="-1" strike="noStrike">
                <a:latin typeface="Montserrat"/>
              </a:rPr>
              <a:t>Identificazione del problema, ovvero una riflessione critica che “non può e non deve porsi in contrasto con il progetto originario e permanente di Dio; anzi, quest’ultimo è come il limite alle nostre scelte e alla violenza che le nostre azioni possono sempre rendere presente. Ciascun educando è un soggetto che conserva in sé  un suo progetto originario, che non può e non deve essere stravolto o manipolato dall’educatore”</a:t>
            </a:r>
            <a:endParaRPr b="0" lang="it-IT" sz="2200" spc="-1" strike="noStrike">
              <a:latin typeface="Montserrat"/>
            </a:endParaRPr>
          </a:p>
        </p:txBody>
      </p:sp>
      <p:sp>
        <p:nvSpPr>
          <p:cNvPr id="55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57" name="Title 3_ 45"/>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Quadro situazionale</a:t>
            </a:r>
            <a:r>
              <a:rPr b="0" lang="it-IT" sz="2200" spc="-1" strike="noStrike">
                <a:solidFill>
                  <a:srgbClr val="000000"/>
                </a:solidFill>
                <a:latin typeface="Montserrat"/>
              </a:rPr>
              <a:t> (</a:t>
            </a:r>
            <a:r>
              <a:rPr b="0" lang="it-IT" sz="2000" spc="-1" strike="noStrike">
                <a:solidFill>
                  <a:srgbClr val="000000"/>
                </a:solidFill>
                <a:latin typeface="Montserrat"/>
              </a:rPr>
              <a:t>bisogni</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58" name="Title 3_ 46"/>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9" name="" descr=""/>
          <p:cNvPicPr/>
          <p:nvPr/>
        </p:nvPicPr>
        <p:blipFill>
          <a:blip r:embed="rId1"/>
          <a:stretch/>
        </p:blipFill>
        <p:spPr>
          <a:xfrm>
            <a:off x="188280" y="0"/>
            <a:ext cx="3144960" cy="5669640"/>
          </a:xfrm>
          <a:prstGeom prst="rect">
            <a:avLst/>
          </a:prstGeom>
          <a:ln w="0">
            <a:noFill/>
          </a:ln>
        </p:spPr>
      </p:pic>
      <p:sp>
        <p:nvSpPr>
          <p:cNvPr id="560" name="PlaceHolder 1"/>
          <p:cNvSpPr>
            <a:spLocks noGrp="1"/>
          </p:cNvSpPr>
          <p:nvPr>
            <p:ph type="subTitle"/>
          </p:nvPr>
        </p:nvSpPr>
        <p:spPr>
          <a:xfrm>
            <a:off x="3809520" y="1188000"/>
            <a:ext cx="6126480" cy="4241520"/>
          </a:xfrm>
          <a:prstGeom prst="rect">
            <a:avLst/>
          </a:prstGeom>
          <a:noFill/>
          <a:ln w="0">
            <a:noFill/>
          </a:ln>
        </p:spPr>
        <p:txBody>
          <a:bodyPr lIns="0" rIns="0" tIns="0" bIns="0" anchor="t">
            <a:noAutofit/>
          </a:bodyPr>
          <a:p>
            <a:pPr lvl="1" marL="432000" indent="-216000">
              <a:buClr>
                <a:srgbClr val="000000"/>
              </a:buClr>
              <a:buSzPct val="45000"/>
              <a:buFont typeface="Wingdings" charset="2"/>
              <a:buChar char=""/>
            </a:pPr>
            <a:r>
              <a:rPr b="0" lang="it-IT" sz="2500" spc="-1" strike="noStrike">
                <a:latin typeface="Montserrat"/>
              </a:rPr>
              <a:t>Per identificare il o i problemi educativi è necessario avere dei quadri di riferimento teorici e dei parametri di riferimento (es.: livelli di maturità)</a:t>
            </a:r>
            <a:endParaRPr b="0" lang="it-IT" sz="2500" spc="-1" strike="noStrike">
              <a:latin typeface="Montserrat"/>
            </a:endParaRPr>
          </a:p>
        </p:txBody>
      </p:sp>
      <p:sp>
        <p:nvSpPr>
          <p:cNvPr id="56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62" name="Title 3_ 47"/>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Quadro situazionale</a:t>
            </a:r>
            <a:r>
              <a:rPr b="0" lang="it-IT" sz="2200" spc="-1" strike="noStrike">
                <a:solidFill>
                  <a:srgbClr val="000000"/>
                </a:solidFill>
                <a:latin typeface="Montserrat"/>
              </a:rPr>
              <a:t> (</a:t>
            </a:r>
            <a:r>
              <a:rPr b="0" lang="it-IT" sz="2000" spc="-1" strike="noStrike">
                <a:solidFill>
                  <a:srgbClr val="000000"/>
                </a:solidFill>
                <a:latin typeface="Montserrat"/>
              </a:rPr>
              <a:t>bisogni</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63" name="Title 3_ 48"/>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4" name="" descr=""/>
          <p:cNvPicPr/>
          <p:nvPr/>
        </p:nvPicPr>
        <p:blipFill>
          <a:blip r:embed="rId1"/>
          <a:stretch/>
        </p:blipFill>
        <p:spPr>
          <a:xfrm>
            <a:off x="188280" y="0"/>
            <a:ext cx="3144960" cy="5669640"/>
          </a:xfrm>
          <a:prstGeom prst="rect">
            <a:avLst/>
          </a:prstGeom>
          <a:ln w="0">
            <a:noFill/>
          </a:ln>
        </p:spPr>
      </p:pic>
      <p:sp>
        <p:nvSpPr>
          <p:cNvPr id="565" name="PlaceHolder 1"/>
          <p:cNvSpPr>
            <a:spLocks noGrp="1"/>
          </p:cNvSpPr>
          <p:nvPr>
            <p:ph type="subTitle"/>
          </p:nvPr>
        </p:nvSpPr>
        <p:spPr>
          <a:xfrm>
            <a:off x="3809520" y="1188000"/>
            <a:ext cx="612648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La definizione degli obbiettivi (od orizzonti) è il risultato di una riflessione critica e prudente tra la situazione rilevata e la situazione ideale da raggiungere. Il tutto va declinato nella specifica situazione culturale e sulle caratteristiche individuali dell’educando/i</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Modelli di riferimento: sono sempre culturalmente segnati. Possiamo:</a:t>
            </a:r>
            <a:endParaRPr b="0" lang="it-IT" sz="2500" spc="-1" strike="noStrike">
              <a:latin typeface="Montserrat"/>
            </a:endParaRPr>
          </a:p>
        </p:txBody>
      </p:sp>
      <p:sp>
        <p:nvSpPr>
          <p:cNvPr id="56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67" name="Title 3_ 41"/>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Quadro ideale</a:t>
            </a:r>
            <a:r>
              <a:rPr b="0" lang="it-IT" sz="2200" spc="-1" strike="noStrike">
                <a:solidFill>
                  <a:srgbClr val="000000"/>
                </a:solidFill>
                <a:latin typeface="Montserrat"/>
              </a:rPr>
              <a:t> (</a:t>
            </a:r>
            <a:r>
              <a:rPr b="0" lang="it-IT" sz="2000" spc="-1" strike="noStrike">
                <a:solidFill>
                  <a:srgbClr val="000000"/>
                </a:solidFill>
                <a:latin typeface="Montserrat"/>
              </a:rPr>
              <a:t>orizzonti</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68" name="Title 3_ 42"/>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9" name="" descr=""/>
          <p:cNvPicPr/>
          <p:nvPr/>
        </p:nvPicPr>
        <p:blipFill>
          <a:blip r:embed="rId1"/>
          <a:stretch/>
        </p:blipFill>
        <p:spPr>
          <a:xfrm>
            <a:off x="188280" y="0"/>
            <a:ext cx="3144960" cy="5669640"/>
          </a:xfrm>
          <a:prstGeom prst="rect">
            <a:avLst/>
          </a:prstGeom>
          <a:ln w="0">
            <a:noFill/>
          </a:ln>
        </p:spPr>
      </p:pic>
      <p:sp>
        <p:nvSpPr>
          <p:cNvPr id="570" name="PlaceHolder 1"/>
          <p:cNvSpPr>
            <a:spLocks noGrp="1"/>
          </p:cNvSpPr>
          <p:nvPr>
            <p:ph type="subTitle"/>
          </p:nvPr>
        </p:nvSpPr>
        <p:spPr>
          <a:xfrm>
            <a:off x="3809520" y="1188000"/>
            <a:ext cx="6126480" cy="4241520"/>
          </a:xfrm>
          <a:prstGeom prst="rect">
            <a:avLst/>
          </a:prstGeom>
          <a:noFill/>
          <a:ln w="0">
            <a:noFill/>
          </a:ln>
        </p:spPr>
        <p:txBody>
          <a:bodyPr lIns="0" rIns="0" tIns="0" bIns="0" anchor="t">
            <a:noAutofit/>
          </a:bodyPr>
          <a:p>
            <a:pPr lvl="1" marL="432000" indent="-216000">
              <a:buClr>
                <a:srgbClr val="000000"/>
              </a:buClr>
              <a:buSzPct val="45000"/>
              <a:buFont typeface="Wingdings" charset="2"/>
              <a:buChar char=""/>
            </a:pPr>
            <a:r>
              <a:rPr b="0" lang="it-IT" sz="2500" spc="-1" strike="noStrike">
                <a:latin typeface="Montserrat"/>
              </a:rPr>
              <a:t>Memorie pedagogiche: riferimenti cognitivi di altre esperienze educative praticate in situazioni analoghe o uguali (acculturamento continuo, formazione pedagogica di base)</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Riferimenti scientifici: elaborazioni scientifiche di quadri di riferimento (es.: Boncori)</a:t>
            </a:r>
            <a:endParaRPr b="0" lang="it-IT" sz="2500" spc="-1" strike="noStrike">
              <a:latin typeface="Montserrat"/>
            </a:endParaRPr>
          </a:p>
        </p:txBody>
      </p:sp>
      <p:sp>
        <p:nvSpPr>
          <p:cNvPr id="57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72" name="Title 3_ 49"/>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Quadro ideale</a:t>
            </a:r>
            <a:r>
              <a:rPr b="0" lang="it-IT" sz="2200" spc="-1" strike="noStrike">
                <a:solidFill>
                  <a:srgbClr val="000000"/>
                </a:solidFill>
                <a:latin typeface="Montserrat"/>
              </a:rPr>
              <a:t> (</a:t>
            </a:r>
            <a:r>
              <a:rPr b="0" lang="it-IT" sz="2000" spc="-1" strike="noStrike">
                <a:solidFill>
                  <a:srgbClr val="000000"/>
                </a:solidFill>
                <a:latin typeface="Montserrat"/>
              </a:rPr>
              <a:t>orizzonti</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73" name="Title 3_ 50"/>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4" name="" descr=""/>
          <p:cNvPicPr/>
          <p:nvPr/>
        </p:nvPicPr>
        <p:blipFill>
          <a:blip r:embed="rId1"/>
          <a:stretch/>
        </p:blipFill>
        <p:spPr>
          <a:xfrm>
            <a:off x="188280" y="0"/>
            <a:ext cx="3144960" cy="5669640"/>
          </a:xfrm>
          <a:prstGeom prst="rect">
            <a:avLst/>
          </a:prstGeom>
          <a:ln w="0">
            <a:noFill/>
          </a:ln>
        </p:spPr>
      </p:pic>
      <p:sp>
        <p:nvSpPr>
          <p:cNvPr id="575" name="PlaceHolder 1"/>
          <p:cNvSpPr>
            <a:spLocks noGrp="1"/>
          </p:cNvSpPr>
          <p:nvPr>
            <p:ph type="subTitle"/>
          </p:nvPr>
        </p:nvSpPr>
        <p:spPr>
          <a:xfrm>
            <a:off x="3809520" y="1188000"/>
            <a:ext cx="6126480" cy="433908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Definizione degli obbiettivi o orizzonti educativi:</a:t>
            </a:r>
            <a:endParaRPr b="0" lang="it-IT" sz="2500" spc="-1" strike="noStrike">
              <a:latin typeface="Montserrat"/>
            </a:endParaRPr>
          </a:p>
          <a:p>
            <a:pPr lvl="1" marL="432000" indent="-216000">
              <a:buClr>
                <a:srgbClr val="000000"/>
              </a:buClr>
              <a:buSzPct val="45000"/>
              <a:buFont typeface="Wingdings" charset="2"/>
              <a:buChar char=""/>
            </a:pPr>
            <a:r>
              <a:rPr b="0" lang="it-IT" sz="2300" spc="-1" strike="noStrike">
                <a:latin typeface="Montserrat"/>
              </a:rPr>
              <a:t>elementi puntuali, frasi semplici e corte, elenco puntato</a:t>
            </a:r>
            <a:endParaRPr b="0" lang="it-IT" sz="2300" spc="-1" strike="noStrike">
              <a:latin typeface="Montserrat"/>
            </a:endParaRPr>
          </a:p>
          <a:p>
            <a:pPr lvl="1" marL="432000" indent="-216000">
              <a:buClr>
                <a:srgbClr val="000000"/>
              </a:buClr>
              <a:buSzPct val="45000"/>
              <a:buFont typeface="Wingdings" charset="2"/>
              <a:buChar char=""/>
            </a:pPr>
            <a:r>
              <a:rPr b="0" lang="it-IT" sz="2300" spc="-1" strike="noStrike">
                <a:latin typeface="Montserrat"/>
              </a:rPr>
              <a:t>ordinamento per priorità e sequenzialità</a:t>
            </a:r>
            <a:endParaRPr b="0" lang="it-IT" sz="2300" spc="-1" strike="noStrike">
              <a:latin typeface="Montserrat"/>
            </a:endParaRPr>
          </a:p>
          <a:p>
            <a:pPr lvl="1" marL="432000" indent="-216000">
              <a:buClr>
                <a:srgbClr val="000000"/>
              </a:buClr>
              <a:buSzPct val="45000"/>
              <a:buFont typeface="Wingdings" charset="2"/>
              <a:buChar char=""/>
            </a:pPr>
            <a:r>
              <a:rPr b="0" lang="it-IT" sz="2300" spc="-1" strike="noStrike">
                <a:latin typeface="Montserrat"/>
              </a:rPr>
              <a:t>accompagnare gli obiettivi con gli indicatori da rilevare ed il sistema di monitoraggio</a:t>
            </a:r>
            <a:endParaRPr b="0" lang="it-IT" sz="2300" spc="-1" strike="noStrike">
              <a:latin typeface="Montserrat"/>
            </a:endParaRPr>
          </a:p>
          <a:p>
            <a:pPr lvl="1" marL="432000" indent="-216000">
              <a:buClr>
                <a:srgbClr val="000000"/>
              </a:buClr>
              <a:buSzPct val="45000"/>
              <a:buFont typeface="Wingdings" charset="2"/>
              <a:buChar char=""/>
            </a:pPr>
            <a:r>
              <a:rPr b="0" lang="it-IT" sz="2300" spc="-1" strike="noStrike">
                <a:latin typeface="Montserrat"/>
              </a:rPr>
              <a:t>la rilevazione è da accompagnare con i livelli da superare e la tempistica attesa</a:t>
            </a:r>
            <a:endParaRPr b="0" lang="it-IT" sz="2300" spc="-1" strike="noStrike">
              <a:latin typeface="Montserrat"/>
            </a:endParaRPr>
          </a:p>
        </p:txBody>
      </p:sp>
      <p:sp>
        <p:nvSpPr>
          <p:cNvPr id="57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77" name="Title 3_ 19"/>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Quadro ideale</a:t>
            </a:r>
            <a:r>
              <a:rPr b="0" lang="it-IT" sz="2200" spc="-1" strike="noStrike">
                <a:solidFill>
                  <a:srgbClr val="000000"/>
                </a:solidFill>
                <a:latin typeface="Montserrat"/>
              </a:rPr>
              <a:t> (</a:t>
            </a:r>
            <a:r>
              <a:rPr b="0" lang="it-IT" sz="2000" spc="-1" strike="noStrike">
                <a:solidFill>
                  <a:srgbClr val="000000"/>
                </a:solidFill>
                <a:latin typeface="Montserrat"/>
              </a:rPr>
              <a:t>orizzonti</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78" name="Title 3_ 22"/>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2" name="PlaceHolder 1"/>
          <p:cNvSpPr>
            <a:spLocks noGrp="1"/>
          </p:cNvSpPr>
          <p:nvPr>
            <p:ph type="title"/>
          </p:nvPr>
        </p:nvSpPr>
        <p:spPr>
          <a:xfrm>
            <a:off x="3780000" y="719640"/>
            <a:ext cx="6071760" cy="432360"/>
          </a:xfrm>
          <a:prstGeom prst="rect">
            <a:avLst/>
          </a:prstGeom>
          <a:noFill/>
          <a:ln w="0">
            <a:noFill/>
          </a:ln>
        </p:spPr>
        <p:txBody>
          <a:bodyPr lIns="0" rIns="0" tIns="0" bIns="0" anchor="t">
            <a:noAutofit/>
          </a:bodyPr>
          <a:p>
            <a:r>
              <a:rPr b="1" lang="it-IT" sz="4000" spc="-1" strike="noStrike">
                <a:solidFill>
                  <a:srgbClr val="000000"/>
                </a:solidFill>
                <a:latin typeface="Montserrat"/>
              </a:rPr>
              <a:t>Vedremo...</a:t>
            </a:r>
            <a:endParaRPr b="1" lang="it-IT" sz="4000" spc="-1" strike="noStrike">
              <a:solidFill>
                <a:srgbClr val="000000"/>
              </a:solidFill>
              <a:latin typeface="Montserrat"/>
            </a:endParaRPr>
          </a:p>
        </p:txBody>
      </p:sp>
      <p:sp>
        <p:nvSpPr>
          <p:cNvPr id="463"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Sommario</a:t>
            </a:r>
            <a:endParaRPr b="0" lang="it-IT" sz="1490" spc="-1" strike="noStrike">
              <a:latin typeface="Montserrat"/>
            </a:endParaRPr>
          </a:p>
        </p:txBody>
      </p:sp>
      <p:pic>
        <p:nvPicPr>
          <p:cNvPr id="464" name="" descr=""/>
          <p:cNvPicPr/>
          <p:nvPr/>
        </p:nvPicPr>
        <p:blipFill>
          <a:blip r:embed="rId1"/>
          <a:stretch/>
        </p:blipFill>
        <p:spPr>
          <a:xfrm>
            <a:off x="188280" y="0"/>
            <a:ext cx="3144960" cy="5669640"/>
          </a:xfrm>
          <a:prstGeom prst="rect">
            <a:avLst/>
          </a:prstGeom>
          <a:ln w="0">
            <a:noFill/>
          </a:ln>
        </p:spPr>
      </p:pic>
      <p:sp>
        <p:nvSpPr>
          <p:cNvPr id="465" name="PlaceHolder 2"/>
          <p:cNvSpPr>
            <a:spLocks noGrp="1"/>
          </p:cNvSpPr>
          <p:nvPr>
            <p:ph type="subTitle"/>
          </p:nvPr>
        </p:nvSpPr>
        <p:spPr>
          <a:xfrm>
            <a:off x="3809520" y="1404000"/>
            <a:ext cx="5952600" cy="387216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3200" spc="-1" strike="noStrike">
                <a:latin typeface="Montserrat"/>
              </a:rPr>
              <a:t>Cos’è il progetto educativo</a:t>
            </a:r>
            <a:endParaRPr b="0" lang="it-IT" sz="3200" spc="-1" strike="noStrike">
              <a:latin typeface="Montserrat"/>
            </a:endParaRPr>
          </a:p>
          <a:p>
            <a:pPr marL="216000" indent="-216000">
              <a:buClr>
                <a:srgbClr val="000000"/>
              </a:buClr>
              <a:buSzPct val="45000"/>
              <a:buFont typeface="Wingdings" charset="2"/>
              <a:buChar char=""/>
            </a:pPr>
            <a:r>
              <a:rPr b="0" lang="it-IT" sz="3200" spc="-1" strike="noStrike">
                <a:latin typeface="Montserrat"/>
              </a:rPr>
              <a:t>Panoramica della progettazione</a:t>
            </a:r>
            <a:endParaRPr b="0" lang="it-IT" sz="3200" spc="-1" strike="noStrike">
              <a:latin typeface="Montserrat"/>
            </a:endParaRPr>
          </a:p>
          <a:p>
            <a:pPr marL="216000" indent="-216000">
              <a:buClr>
                <a:srgbClr val="000000"/>
              </a:buClr>
              <a:buSzPct val="45000"/>
              <a:buFont typeface="Wingdings" charset="2"/>
              <a:buChar char=""/>
            </a:pPr>
            <a:r>
              <a:rPr b="0" lang="it-IT" sz="3200" spc="-1" strike="noStrike">
                <a:latin typeface="Montserrat"/>
              </a:rPr>
              <a:t>I passi del progetto</a:t>
            </a:r>
            <a:endParaRPr b="0" lang="it-IT" sz="3200" spc="-1" strike="noStrike">
              <a:latin typeface="Montserrat"/>
            </a:endParaRPr>
          </a:p>
          <a:p>
            <a:pPr marL="216000" indent="-216000">
              <a:buClr>
                <a:srgbClr val="000000"/>
              </a:buClr>
              <a:buSzPct val="45000"/>
              <a:buFont typeface="Wingdings" charset="2"/>
              <a:buChar char=""/>
            </a:pPr>
            <a:r>
              <a:rPr b="0" lang="it-IT" sz="3200" spc="-1" strike="noStrike">
                <a:latin typeface="Montserrat"/>
              </a:rPr>
              <a:t>I passi in dettaglio</a:t>
            </a:r>
            <a:endParaRPr b="0" lang="it-IT" sz="3200" spc="-1" strike="noStrike">
              <a:latin typeface="Montserrat"/>
            </a:endParaRPr>
          </a:p>
          <a:p>
            <a:pPr marL="216000" indent="-216000">
              <a:buClr>
                <a:srgbClr val="000000"/>
              </a:buClr>
              <a:buSzPct val="45000"/>
              <a:buFont typeface="Wingdings" charset="2"/>
              <a:buChar char=""/>
            </a:pPr>
            <a:r>
              <a:rPr b="0" lang="it-IT" sz="3200" spc="-1" strike="noStrike">
                <a:latin typeface="Montserrat"/>
              </a:rPr>
              <a:t>Strumenti e note utili</a:t>
            </a:r>
            <a:endParaRPr b="0" lang="it-IT" sz="3200" spc="-1" strike="noStrike">
              <a:latin typeface="Montserrat"/>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9" name="" descr=""/>
          <p:cNvPicPr/>
          <p:nvPr/>
        </p:nvPicPr>
        <p:blipFill>
          <a:blip r:embed="rId1"/>
          <a:stretch/>
        </p:blipFill>
        <p:spPr>
          <a:xfrm>
            <a:off x="188280" y="0"/>
            <a:ext cx="3144960" cy="5669640"/>
          </a:xfrm>
          <a:prstGeom prst="rect">
            <a:avLst/>
          </a:prstGeom>
          <a:ln w="0">
            <a:noFill/>
          </a:ln>
        </p:spPr>
      </p:pic>
      <p:sp>
        <p:nvSpPr>
          <p:cNvPr id="580" name="PlaceHolder 1"/>
          <p:cNvSpPr>
            <a:spLocks noGrp="1"/>
          </p:cNvSpPr>
          <p:nvPr>
            <p:ph type="subTitle"/>
          </p:nvPr>
        </p:nvSpPr>
        <p:spPr>
          <a:xfrm>
            <a:off x="3809520" y="1188000"/>
            <a:ext cx="6270480" cy="44629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400" spc="-1" strike="noStrike">
                <a:latin typeface="Montserrat"/>
              </a:rPr>
              <a:t>La celebrazione dell’intervento è un evento complesso, articolato, fatto da una comunità</a:t>
            </a:r>
            <a:endParaRPr b="0" lang="it-IT" sz="2400" spc="-1" strike="noStrike">
              <a:latin typeface="Montserrat"/>
            </a:endParaRPr>
          </a:p>
          <a:p>
            <a:pPr marL="216000" indent="-216000">
              <a:buClr>
                <a:srgbClr val="000000"/>
              </a:buClr>
              <a:buSzPct val="45000"/>
              <a:buFont typeface="Wingdings" charset="2"/>
              <a:buChar char=""/>
            </a:pPr>
            <a:r>
              <a:rPr b="0" lang="it-IT" sz="2400" spc="-1" strike="noStrike">
                <a:latin typeface="Montserrat"/>
              </a:rPr>
              <a:t>Nella descrizione vanno indicate</a:t>
            </a:r>
            <a:endParaRPr b="0" lang="it-IT" sz="2400" spc="-1" strike="noStrike">
              <a:latin typeface="Montserrat"/>
            </a:endParaRPr>
          </a:p>
          <a:p>
            <a:pPr lvl="1" marL="432000" indent="-216000">
              <a:buClr>
                <a:srgbClr val="000000"/>
              </a:buClr>
              <a:buSzPct val="45000"/>
              <a:buFont typeface="Wingdings" charset="2"/>
              <a:buChar char=""/>
            </a:pPr>
            <a:r>
              <a:rPr b="1" lang="it-IT" sz="2400" spc="-1" strike="noStrike">
                <a:latin typeface="Montserrat"/>
              </a:rPr>
              <a:t>Metodologie e tattiche</a:t>
            </a:r>
            <a:r>
              <a:rPr b="0" lang="it-IT" sz="2400" spc="-1" strike="noStrike">
                <a:latin typeface="Montserrat"/>
              </a:rPr>
              <a:t>. A volte può essere necessaria una descrizione puntuale o estesa</a:t>
            </a:r>
            <a:endParaRPr b="0" lang="it-IT" sz="2400" spc="-1" strike="noStrike">
              <a:latin typeface="Montserrat"/>
            </a:endParaRPr>
          </a:p>
          <a:p>
            <a:pPr lvl="1" marL="432000" indent="-216000">
              <a:buClr>
                <a:srgbClr val="000000"/>
              </a:buClr>
              <a:buSzPct val="45000"/>
              <a:buFont typeface="Wingdings" charset="2"/>
              <a:buChar char=""/>
            </a:pPr>
            <a:r>
              <a:rPr b="1" lang="it-IT" sz="2400" spc="-1" strike="noStrike">
                <a:latin typeface="Montserrat"/>
              </a:rPr>
              <a:t>Ambienti</a:t>
            </a:r>
            <a:r>
              <a:rPr b="0" lang="it-IT" sz="2400" spc="-1" strike="noStrike">
                <a:latin typeface="Montserrat"/>
              </a:rPr>
              <a:t>: intesi come luoghi dove si farà l’intervento; allestimenti degli ambienti; necessità di ambienti-strutture particolari; costi e indotti (generati)</a:t>
            </a:r>
            <a:endParaRPr b="0" lang="it-IT" sz="2400" spc="-1" strike="noStrike">
              <a:latin typeface="Montserrat"/>
            </a:endParaRPr>
          </a:p>
        </p:txBody>
      </p:sp>
      <p:sp>
        <p:nvSpPr>
          <p:cNvPr id="58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82" name="Title 3_ 27"/>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Intervento </a:t>
            </a:r>
            <a:r>
              <a:rPr b="0" lang="it-IT" sz="2200" spc="-1" strike="noStrike">
                <a:solidFill>
                  <a:srgbClr val="000000"/>
                </a:solidFill>
                <a:latin typeface="Montserrat"/>
              </a:rPr>
              <a:t>(</a:t>
            </a:r>
            <a:r>
              <a:rPr b="0" lang="it-IT" sz="2000" spc="-1" strike="noStrike">
                <a:solidFill>
                  <a:srgbClr val="000000"/>
                </a:solidFill>
                <a:latin typeface="Montserrat"/>
              </a:rPr>
              <a:t>Business Plan</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83" name="Title 3_ 28"/>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4" name="" descr=""/>
          <p:cNvPicPr/>
          <p:nvPr/>
        </p:nvPicPr>
        <p:blipFill>
          <a:blip r:embed="rId1"/>
          <a:stretch/>
        </p:blipFill>
        <p:spPr>
          <a:xfrm>
            <a:off x="188280" y="0"/>
            <a:ext cx="3144960" cy="5669640"/>
          </a:xfrm>
          <a:prstGeom prst="rect">
            <a:avLst/>
          </a:prstGeom>
          <a:ln w="0">
            <a:noFill/>
          </a:ln>
        </p:spPr>
      </p:pic>
      <p:sp>
        <p:nvSpPr>
          <p:cNvPr id="585"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lvl="1" marL="432000" indent="-216000">
              <a:buClr>
                <a:srgbClr val="000000"/>
              </a:buClr>
              <a:buSzPct val="45000"/>
              <a:buFont typeface="Wingdings" charset="2"/>
              <a:buChar char=""/>
            </a:pPr>
            <a:r>
              <a:rPr b="1" lang="it-IT" sz="2500" spc="-1" strike="noStrike">
                <a:latin typeface="Montserrat"/>
              </a:rPr>
              <a:t>Strumenti e materiali</a:t>
            </a:r>
            <a:r>
              <a:rPr b="0" lang="it-IT" sz="2500" spc="-1" strike="noStrike">
                <a:latin typeface="Montserrat"/>
              </a:rPr>
              <a:t>: come sopra è importante una indicazione puntuale, esatta con relativo costo e indotto (generato). Questo è da intendersi come necessità minima che può crescere, non come necessità fissa</a:t>
            </a:r>
            <a:endParaRPr b="0" lang="it-IT" sz="2500" spc="-1" strike="noStrike">
              <a:latin typeface="Montserrat"/>
            </a:endParaRPr>
          </a:p>
          <a:p>
            <a:pPr lvl="1" marL="432000" indent="-216000">
              <a:buClr>
                <a:srgbClr val="000000"/>
              </a:buClr>
              <a:buSzPct val="45000"/>
              <a:buFont typeface="Wingdings" charset="2"/>
              <a:buChar char=""/>
            </a:pPr>
            <a:r>
              <a:rPr b="1" lang="it-IT" sz="2500" spc="-1" strike="noStrike">
                <a:latin typeface="Montserrat"/>
              </a:rPr>
              <a:t>Risorse economiche</a:t>
            </a:r>
            <a:r>
              <a:rPr b="0" lang="it-IT" sz="2500" spc="-1" strike="noStrike">
                <a:latin typeface="Montserrat"/>
              </a:rPr>
              <a:t>: intese come costi previsti, ma anche come fonti di utili e fonti non economiche di sostegno</a:t>
            </a:r>
            <a:endParaRPr b="0" lang="it-IT" sz="2500" spc="-1" strike="noStrike">
              <a:latin typeface="Montserrat"/>
            </a:endParaRPr>
          </a:p>
        </p:txBody>
      </p:sp>
      <p:sp>
        <p:nvSpPr>
          <p:cNvPr id="58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87" name="Title 3_ 39"/>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Intervento </a:t>
            </a:r>
            <a:r>
              <a:rPr b="0" lang="it-IT" sz="2200" spc="-1" strike="noStrike">
                <a:solidFill>
                  <a:srgbClr val="000000"/>
                </a:solidFill>
                <a:latin typeface="Montserrat"/>
              </a:rPr>
              <a:t>(</a:t>
            </a:r>
            <a:r>
              <a:rPr b="0" lang="it-IT" sz="2000" spc="-1" strike="noStrike">
                <a:solidFill>
                  <a:srgbClr val="000000"/>
                </a:solidFill>
                <a:latin typeface="Montserrat"/>
              </a:rPr>
              <a:t>Business Plan</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88" name="Title 3_ 40"/>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9" name="" descr=""/>
          <p:cNvPicPr/>
          <p:nvPr/>
        </p:nvPicPr>
        <p:blipFill>
          <a:blip r:embed="rId1"/>
          <a:stretch/>
        </p:blipFill>
        <p:spPr>
          <a:xfrm>
            <a:off x="188280" y="0"/>
            <a:ext cx="3144960" cy="5669640"/>
          </a:xfrm>
          <a:prstGeom prst="rect">
            <a:avLst/>
          </a:prstGeom>
          <a:ln w="0">
            <a:noFill/>
          </a:ln>
        </p:spPr>
      </p:pic>
      <p:sp>
        <p:nvSpPr>
          <p:cNvPr id="590" name="PlaceHolder 1"/>
          <p:cNvSpPr>
            <a:spLocks noGrp="1"/>
          </p:cNvSpPr>
          <p:nvPr>
            <p:ph type="subTitle"/>
          </p:nvPr>
        </p:nvSpPr>
        <p:spPr>
          <a:xfrm>
            <a:off x="3809520" y="1188000"/>
            <a:ext cx="5952600" cy="4253760"/>
          </a:xfrm>
          <a:prstGeom prst="rect">
            <a:avLst/>
          </a:prstGeom>
          <a:noFill/>
          <a:ln w="12600">
            <a:solidFill>
              <a:srgbClr val="ff4000"/>
            </a:solidFill>
            <a:round/>
          </a:ln>
        </p:spPr>
        <p:txBody>
          <a:bodyPr lIns="6120" rIns="6120" tIns="6120" bIns="6120" anchor="t">
            <a:noAutofit/>
          </a:bodyPr>
          <a:p>
            <a:r>
              <a:rPr b="1" lang="it-IT" sz="1800" spc="-1" strike="noStrike">
                <a:latin typeface="Montserrat"/>
              </a:rPr>
              <a:t>NB</a:t>
            </a:r>
            <a:r>
              <a:rPr b="0" lang="it-IT" sz="1800" spc="-1" strike="noStrike">
                <a:latin typeface="Montserrat"/>
              </a:rPr>
              <a:t>: negli ultimi anni è diventata molto importante la sensibilità ad una economia diversa, particolarmente utile agli investimenti educativi (cf. ROI e TCO). Tra i vari elementi che possono entrare in gioco ci sono:</a:t>
            </a:r>
            <a:endParaRPr b="0" lang="it-IT" sz="1800" spc="-1" strike="noStrike">
              <a:latin typeface="Montserrat"/>
            </a:endParaRPr>
          </a:p>
          <a:p>
            <a:pPr marL="216000" indent="-216000">
              <a:buClr>
                <a:srgbClr val="000000"/>
              </a:buClr>
              <a:buSzPct val="45000"/>
              <a:buFont typeface="Wingdings" charset="2"/>
              <a:buChar char=""/>
            </a:pPr>
            <a:r>
              <a:rPr b="0" lang="it-IT" sz="1800" spc="-1" strike="noStrike">
                <a:latin typeface="Montserrat"/>
              </a:rPr>
              <a:t>la restituzione sociale (non in senso psicologico, ma di economia sociale)</a:t>
            </a:r>
            <a:endParaRPr b="0" lang="it-IT" sz="1800" spc="-1" strike="noStrike">
              <a:latin typeface="Montserrat"/>
            </a:endParaRPr>
          </a:p>
          <a:p>
            <a:pPr marL="216000" indent="-216000">
              <a:buClr>
                <a:srgbClr val="000000"/>
              </a:buClr>
              <a:buSzPct val="45000"/>
              <a:buFont typeface="Wingdings" charset="2"/>
              <a:buChar char=""/>
            </a:pPr>
            <a:r>
              <a:rPr b="0" lang="it-IT" sz="1800" spc="-1" strike="noStrike">
                <a:latin typeface="Montserrat"/>
              </a:rPr>
              <a:t>bilancio sociale (non bilancio di società)</a:t>
            </a:r>
            <a:endParaRPr b="0" lang="it-IT" sz="1800" spc="-1" strike="noStrike">
              <a:latin typeface="Montserrat"/>
            </a:endParaRPr>
          </a:p>
          <a:p>
            <a:pPr marL="216000" indent="-216000">
              <a:buClr>
                <a:srgbClr val="000000"/>
              </a:buClr>
              <a:buSzPct val="45000"/>
              <a:buFont typeface="Wingdings" charset="2"/>
              <a:buChar char=""/>
            </a:pPr>
            <a:r>
              <a:rPr b="0" lang="it-IT" sz="1800" spc="-1" strike="noStrike">
                <a:latin typeface="Montserrat"/>
              </a:rPr>
              <a:t>bilancio di ecologia sociale</a:t>
            </a:r>
            <a:endParaRPr b="0" lang="it-IT" sz="1800" spc="-1" strike="noStrike">
              <a:latin typeface="Montserrat"/>
            </a:endParaRPr>
          </a:p>
          <a:p>
            <a:pPr marL="216000" indent="-216000">
              <a:buClr>
                <a:srgbClr val="000000"/>
              </a:buClr>
              <a:buSzPct val="45000"/>
              <a:buFont typeface="Wingdings" charset="2"/>
              <a:buChar char=""/>
            </a:pPr>
            <a:r>
              <a:rPr b="0" lang="it-IT" sz="1800" spc="-1" strike="noStrike">
                <a:latin typeface="Montserrat"/>
              </a:rPr>
              <a:t>bilancio di qualità di vita, di qualità sociale</a:t>
            </a:r>
            <a:endParaRPr b="0" lang="it-IT" sz="1800" spc="-1" strike="noStrike">
              <a:latin typeface="Montserrat"/>
            </a:endParaRPr>
          </a:p>
          <a:p>
            <a:r>
              <a:rPr b="0" lang="it-IT" sz="1800" spc="-1" strike="noStrike">
                <a:latin typeface="Montserrat"/>
              </a:rPr>
              <a:t>Possono essere elementi onerosi, che non danno un ricavo economico immediato o </a:t>
            </a:r>
            <a:r>
              <a:rPr b="0" i="1" lang="it-IT" sz="1800" spc="-1" strike="noStrike">
                <a:latin typeface="Montserrat"/>
              </a:rPr>
              <a:t>tradizionale</a:t>
            </a:r>
            <a:r>
              <a:rPr b="0" lang="it-IT" sz="1800" spc="-1" strike="noStrike">
                <a:latin typeface="Montserrat"/>
              </a:rPr>
              <a:t>, ma permettono un intervento più completo, più responsabile ed eticamente più adeguato (</a:t>
            </a:r>
            <a:r>
              <a:rPr b="0" lang="it-IT" sz="1400" spc="-1" strike="noStrike">
                <a:latin typeface="Montserrat"/>
              </a:rPr>
              <a:t>cf.: la responsabilità etica, Emmanuel Lévinas</a:t>
            </a:r>
            <a:r>
              <a:rPr b="0" lang="it-IT" sz="1800" spc="-1" strike="noStrike">
                <a:latin typeface="Montserrat"/>
              </a:rPr>
              <a:t>)</a:t>
            </a:r>
            <a:endParaRPr b="0" lang="it-IT" sz="1800" spc="-1" strike="noStrike">
              <a:latin typeface="Montserrat"/>
            </a:endParaRPr>
          </a:p>
        </p:txBody>
      </p:sp>
      <p:sp>
        <p:nvSpPr>
          <p:cNvPr id="59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92" name="Title 3_ 43"/>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Intervento </a:t>
            </a:r>
            <a:r>
              <a:rPr b="0" lang="it-IT" sz="2200" spc="-1" strike="noStrike">
                <a:solidFill>
                  <a:srgbClr val="000000"/>
                </a:solidFill>
                <a:latin typeface="Montserrat"/>
              </a:rPr>
              <a:t>(</a:t>
            </a:r>
            <a:r>
              <a:rPr b="0" lang="it-IT" sz="2000" spc="-1" strike="noStrike">
                <a:solidFill>
                  <a:srgbClr val="000000"/>
                </a:solidFill>
                <a:latin typeface="Montserrat"/>
              </a:rPr>
              <a:t>Business Plan</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93" name="Title 3_ 44"/>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4" name="" descr=""/>
          <p:cNvPicPr/>
          <p:nvPr/>
        </p:nvPicPr>
        <p:blipFill>
          <a:blip r:embed="rId1"/>
          <a:stretch/>
        </p:blipFill>
        <p:spPr>
          <a:xfrm>
            <a:off x="188280" y="0"/>
            <a:ext cx="3144960" cy="5669640"/>
          </a:xfrm>
          <a:prstGeom prst="rect">
            <a:avLst/>
          </a:prstGeom>
          <a:ln w="0">
            <a:noFill/>
          </a:ln>
        </p:spPr>
      </p:pic>
      <p:sp>
        <p:nvSpPr>
          <p:cNvPr id="595"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400" spc="-1" strike="noStrike">
                <a:latin typeface="Montserrat"/>
              </a:rPr>
              <a:t>Pianificazione dell’intervento educativo (pianificazione, calendarizzazione, planner)</a:t>
            </a:r>
            <a:endParaRPr b="0" lang="it-IT" sz="2400" spc="-1" strike="noStrike">
              <a:latin typeface="Montserrat"/>
            </a:endParaRPr>
          </a:p>
          <a:p>
            <a:pPr lvl="1" marL="432000" indent="-216000">
              <a:buClr>
                <a:srgbClr val="000000"/>
              </a:buClr>
              <a:buSzPct val="45000"/>
              <a:buFont typeface="Wingdings" charset="2"/>
              <a:buChar char=""/>
            </a:pPr>
            <a:r>
              <a:rPr b="0" lang="it-IT" sz="2400" spc="-1" strike="noStrike">
                <a:latin typeface="Montserrat"/>
              </a:rPr>
              <a:t>Aspetto relativamente semplice che richiede, soprattutto, un po’ di esperienza e un po’ di prudenza</a:t>
            </a:r>
            <a:endParaRPr b="0" lang="it-IT" sz="2400" spc="-1" strike="noStrike">
              <a:latin typeface="Montserrat"/>
            </a:endParaRPr>
          </a:p>
          <a:p>
            <a:pPr lvl="1" marL="432000" indent="-216000">
              <a:buClr>
                <a:srgbClr val="000000"/>
              </a:buClr>
              <a:buSzPct val="45000"/>
              <a:buFont typeface="Wingdings" charset="2"/>
              <a:buChar char=""/>
            </a:pPr>
            <a:r>
              <a:rPr b="0" lang="it-IT" sz="2400" spc="-1" strike="noStrike">
                <a:latin typeface="Montserrat"/>
              </a:rPr>
              <a:t>Le attuali possibilità rendono molto interessanti l’adozione di strumenti automatizzati come i calendari di gruppo, i GANTT, i project management, …</a:t>
            </a:r>
            <a:endParaRPr b="0" lang="it-IT" sz="2400" spc="-1" strike="noStrike">
              <a:latin typeface="Montserrat"/>
            </a:endParaRPr>
          </a:p>
        </p:txBody>
      </p:sp>
      <p:sp>
        <p:nvSpPr>
          <p:cNvPr id="59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597" name="Title 3_ 53"/>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Intervento </a:t>
            </a:r>
            <a:r>
              <a:rPr b="0" lang="it-IT" sz="2200" spc="-1" strike="noStrike">
                <a:solidFill>
                  <a:srgbClr val="000000"/>
                </a:solidFill>
                <a:latin typeface="Montserrat"/>
              </a:rPr>
              <a:t>(</a:t>
            </a:r>
            <a:r>
              <a:rPr b="0" lang="it-IT" sz="2000" spc="-1" strike="noStrike">
                <a:solidFill>
                  <a:srgbClr val="000000"/>
                </a:solidFill>
                <a:latin typeface="Montserrat"/>
              </a:rPr>
              <a:t>Business Plan</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598" name="Title 3_ 54"/>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9" name="" descr=""/>
          <p:cNvPicPr/>
          <p:nvPr/>
        </p:nvPicPr>
        <p:blipFill>
          <a:blip r:embed="rId1"/>
          <a:stretch/>
        </p:blipFill>
        <p:spPr>
          <a:xfrm>
            <a:off x="188280" y="0"/>
            <a:ext cx="3144960" cy="5669640"/>
          </a:xfrm>
          <a:prstGeom prst="rect">
            <a:avLst/>
          </a:prstGeom>
          <a:ln w="0">
            <a:noFill/>
          </a:ln>
        </p:spPr>
      </p:pic>
      <p:sp>
        <p:nvSpPr>
          <p:cNvPr id="600" name="PlaceHolder 1"/>
          <p:cNvSpPr>
            <a:spLocks noGrp="1"/>
          </p:cNvSpPr>
          <p:nvPr>
            <p:ph type="subTitle"/>
          </p:nvPr>
        </p:nvSpPr>
        <p:spPr>
          <a:xfrm>
            <a:off x="3809520" y="1188000"/>
            <a:ext cx="5952600" cy="4253760"/>
          </a:xfrm>
          <a:prstGeom prst="rect">
            <a:avLst/>
          </a:prstGeom>
          <a:noFill/>
          <a:ln w="12600">
            <a:solidFill>
              <a:srgbClr val="ff4000"/>
            </a:solidFill>
            <a:round/>
          </a:ln>
        </p:spPr>
        <p:txBody>
          <a:bodyPr lIns="6120" rIns="6120" tIns="6120" bIns="6120" anchor="t">
            <a:noAutofit/>
          </a:bodyPr>
          <a:p>
            <a:endParaRPr b="0" lang="it-IT" sz="2500" spc="-1" strike="noStrike">
              <a:latin typeface="Montserrat"/>
            </a:endParaRPr>
          </a:p>
          <a:p>
            <a:r>
              <a:rPr b="1" lang="it-IT" sz="2500" spc="-1" strike="noStrike">
                <a:latin typeface="Montserrat"/>
              </a:rPr>
              <a:t>NB</a:t>
            </a:r>
            <a:r>
              <a:rPr b="0" lang="it-IT" sz="2500" spc="-1" strike="noStrike">
                <a:latin typeface="Montserrat"/>
              </a:rPr>
              <a:t>: risorse economiche. A differenza di un tempo in generale i saldi finali devono essere in positivo soprattutto per via dell’introduzione della proattività economica.</a:t>
            </a:r>
            <a:endParaRPr b="0" lang="it-IT" sz="2500" spc="-1" strike="noStrike">
              <a:latin typeface="Montserrat"/>
            </a:endParaRPr>
          </a:p>
        </p:txBody>
      </p:sp>
      <p:sp>
        <p:nvSpPr>
          <p:cNvPr id="60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02" name="Title 3_ 51"/>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Intervento </a:t>
            </a:r>
            <a:r>
              <a:rPr b="0" lang="it-IT" sz="2200" spc="-1" strike="noStrike">
                <a:solidFill>
                  <a:srgbClr val="000000"/>
                </a:solidFill>
                <a:latin typeface="Montserrat"/>
              </a:rPr>
              <a:t>(</a:t>
            </a:r>
            <a:r>
              <a:rPr b="0" lang="it-IT" sz="2000" spc="-1" strike="noStrike">
                <a:solidFill>
                  <a:srgbClr val="000000"/>
                </a:solidFill>
                <a:latin typeface="Montserrat"/>
              </a:rPr>
              <a:t>Business Plan</a:t>
            </a:r>
            <a:r>
              <a:rPr b="0" lang="it-IT" sz="2200" spc="-1" strike="noStrike">
                <a:solidFill>
                  <a:srgbClr val="000000"/>
                </a:solidFill>
                <a:latin typeface="Montserrat"/>
              </a:rPr>
              <a:t>)</a:t>
            </a:r>
            <a:endParaRPr b="1" lang="it-IT" sz="2200" spc="-1" strike="noStrike">
              <a:solidFill>
                <a:srgbClr val="000000"/>
              </a:solidFill>
              <a:latin typeface="Montserrat"/>
            </a:endParaRPr>
          </a:p>
        </p:txBody>
      </p:sp>
      <p:sp>
        <p:nvSpPr>
          <p:cNvPr id="603" name="Title 3_ 52"/>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4" name="" descr=""/>
          <p:cNvPicPr/>
          <p:nvPr/>
        </p:nvPicPr>
        <p:blipFill>
          <a:blip r:embed="rId1"/>
          <a:stretch/>
        </p:blipFill>
        <p:spPr>
          <a:xfrm>
            <a:off x="188280" y="0"/>
            <a:ext cx="3144960" cy="5669640"/>
          </a:xfrm>
          <a:prstGeom prst="rect">
            <a:avLst/>
          </a:prstGeom>
          <a:ln w="0">
            <a:noFill/>
          </a:ln>
        </p:spPr>
      </p:pic>
      <p:sp>
        <p:nvSpPr>
          <p:cNvPr id="605"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Si tratta della lettura quantitativa e qualitativa dei dati raccolti dagli indicatori</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È un momento complesso, ricco di studi teorici e pragmatici che descrivono la valutazione come un spazio compreso tra 3 poli: polarità oggettiva, polarità soggettiva, polarità intersoggettiva</a:t>
            </a:r>
            <a:endParaRPr b="0" lang="it-IT" sz="2500" spc="-1" strike="noStrike">
              <a:latin typeface="Montserrat"/>
            </a:endParaRPr>
          </a:p>
        </p:txBody>
      </p:sp>
      <p:sp>
        <p:nvSpPr>
          <p:cNvPr id="60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07" name="Title 3_ 29"/>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Valutazione</a:t>
            </a:r>
            <a:endParaRPr b="1" lang="it-IT" sz="2200" spc="-1" strike="noStrike">
              <a:solidFill>
                <a:srgbClr val="000000"/>
              </a:solidFill>
              <a:latin typeface="Montserrat"/>
            </a:endParaRPr>
          </a:p>
        </p:txBody>
      </p:sp>
      <p:sp>
        <p:nvSpPr>
          <p:cNvPr id="608" name="Title 3_ 30"/>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9" name="" descr=""/>
          <p:cNvPicPr/>
          <p:nvPr/>
        </p:nvPicPr>
        <p:blipFill>
          <a:blip r:embed="rId1"/>
          <a:stretch/>
        </p:blipFill>
        <p:spPr>
          <a:xfrm>
            <a:off x="188280" y="0"/>
            <a:ext cx="3144960" cy="5669640"/>
          </a:xfrm>
          <a:prstGeom prst="rect">
            <a:avLst/>
          </a:prstGeom>
          <a:ln w="0">
            <a:noFill/>
          </a:ln>
        </p:spPr>
      </p:pic>
      <p:sp>
        <p:nvSpPr>
          <p:cNvPr id="610"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11" name="Title 3_ 31"/>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Valutazione</a:t>
            </a:r>
            <a:endParaRPr b="1" lang="it-IT" sz="2200" spc="-1" strike="noStrike">
              <a:solidFill>
                <a:srgbClr val="000000"/>
              </a:solidFill>
              <a:latin typeface="Montserrat"/>
            </a:endParaRPr>
          </a:p>
        </p:txBody>
      </p:sp>
      <p:sp>
        <p:nvSpPr>
          <p:cNvPr id="612" name="Title 3_ 32"/>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pic>
        <p:nvPicPr>
          <p:cNvPr id="613" name="" descr=""/>
          <p:cNvPicPr/>
          <p:nvPr/>
        </p:nvPicPr>
        <p:blipFill>
          <a:blip r:embed="rId2"/>
          <a:stretch/>
        </p:blipFill>
        <p:spPr>
          <a:xfrm>
            <a:off x="3751560" y="1381320"/>
            <a:ext cx="6120000" cy="3819600"/>
          </a:xfrm>
          <a:prstGeom prst="rect">
            <a:avLst/>
          </a:prstGeom>
          <a:ln w="0">
            <a:noFill/>
          </a:ln>
        </p:spPr>
      </p:pic>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4" name="" descr=""/>
          <p:cNvPicPr/>
          <p:nvPr/>
        </p:nvPicPr>
        <p:blipFill>
          <a:blip r:embed="rId1"/>
          <a:stretch/>
        </p:blipFill>
        <p:spPr>
          <a:xfrm>
            <a:off x="188280" y="0"/>
            <a:ext cx="3144960" cy="5669640"/>
          </a:xfrm>
          <a:prstGeom prst="rect">
            <a:avLst/>
          </a:prstGeom>
          <a:ln w="0">
            <a:noFill/>
          </a:ln>
        </p:spPr>
      </p:pic>
      <p:sp>
        <p:nvSpPr>
          <p:cNvPr id="615"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200" spc="-1" strike="noStrike">
                <a:latin typeface="Montserrat"/>
              </a:rPr>
              <a:t>La valutazione è una rilettura del progetto educativo come una narrazione del passato proiettata sul futuro, e oggi una narrazione passata di un futuro che è il presente. Questo permette di individuare un nuovo spazio educativo: quello temporale, ovvero quanto il non ancora è ora reale, quanto il sé possibile è il sé attuale. Questo permette di capire se chiudere l’intervento, ricominciarlo-ricalibrarlo o continuarlo diversamente (es.: mantenimento dell’agio)</a:t>
            </a:r>
            <a:endParaRPr b="0" lang="it-IT" sz="2200" spc="-1" strike="noStrike">
              <a:latin typeface="Montserrat"/>
            </a:endParaRPr>
          </a:p>
        </p:txBody>
      </p:sp>
      <p:sp>
        <p:nvSpPr>
          <p:cNvPr id="61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17" name="Title 3_ 35"/>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Valutazione</a:t>
            </a:r>
            <a:endParaRPr b="1" lang="it-IT" sz="2200" spc="-1" strike="noStrike">
              <a:solidFill>
                <a:srgbClr val="000000"/>
              </a:solidFill>
              <a:latin typeface="Montserrat"/>
            </a:endParaRPr>
          </a:p>
        </p:txBody>
      </p:sp>
      <p:sp>
        <p:nvSpPr>
          <p:cNvPr id="618" name="Title 3_ 36"/>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9" name="" descr=""/>
          <p:cNvPicPr/>
          <p:nvPr/>
        </p:nvPicPr>
        <p:blipFill>
          <a:blip r:embed="rId1"/>
          <a:stretch/>
        </p:blipFill>
        <p:spPr>
          <a:xfrm>
            <a:off x="188280" y="0"/>
            <a:ext cx="3144960" cy="5669640"/>
          </a:xfrm>
          <a:prstGeom prst="rect">
            <a:avLst/>
          </a:prstGeom>
          <a:ln w="0">
            <a:noFill/>
          </a:ln>
        </p:spPr>
      </p:pic>
      <p:sp>
        <p:nvSpPr>
          <p:cNvPr id="620"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L’analisi dei dati rilevati si organizza in due fasi temporali:</a:t>
            </a:r>
            <a:endParaRPr b="0" lang="it-IT" sz="2500" spc="-1" strike="noStrike">
              <a:latin typeface="Montserrat"/>
            </a:endParaRPr>
          </a:p>
          <a:p>
            <a:pPr lvl="1" marL="432000" indent="-216000">
              <a:buClr>
                <a:srgbClr val="000000"/>
              </a:buClr>
              <a:buSzPct val="45000"/>
              <a:buFont typeface="Wingdings" charset="2"/>
              <a:buChar char=""/>
            </a:pPr>
            <a:r>
              <a:rPr b="1" lang="it-IT" sz="2500" spc="-1" strike="noStrike">
                <a:latin typeface="Montserrat"/>
              </a:rPr>
              <a:t>ex ante</a:t>
            </a:r>
            <a:r>
              <a:rPr b="0" lang="it-IT" sz="2500" spc="-1" strike="noStrike">
                <a:latin typeface="Montserrat"/>
              </a:rPr>
              <a:t>: durante l’intervento. Si analizzano dati parziali, avanzamenti parziali, si fanno valutazioni in itinere</a:t>
            </a:r>
            <a:endParaRPr b="0" lang="it-IT" sz="2500" spc="-1" strike="noStrike">
              <a:latin typeface="Montserrat"/>
            </a:endParaRPr>
          </a:p>
          <a:p>
            <a:pPr lvl="1" marL="432000" indent="-216000">
              <a:buClr>
                <a:srgbClr val="000000"/>
              </a:buClr>
              <a:buSzPct val="45000"/>
              <a:buFont typeface="Wingdings" charset="2"/>
              <a:buChar char=""/>
            </a:pPr>
            <a:r>
              <a:rPr b="1" lang="it-IT" sz="2500" spc="-1" strike="noStrike">
                <a:latin typeface="Montserrat"/>
              </a:rPr>
              <a:t>ex post</a:t>
            </a:r>
            <a:r>
              <a:rPr b="0" lang="it-IT" sz="2500" spc="-1" strike="noStrike">
                <a:latin typeface="Montserrat"/>
              </a:rPr>
              <a:t>: dopo l’intervento. Si analizzano dati completi, avanzamenti completati, si fanno valutazioni dopo il fine intervento</a:t>
            </a:r>
            <a:endParaRPr b="0" lang="it-IT" sz="2500" spc="-1" strike="noStrike">
              <a:latin typeface="Montserrat"/>
            </a:endParaRPr>
          </a:p>
        </p:txBody>
      </p:sp>
      <p:sp>
        <p:nvSpPr>
          <p:cNvPr id="62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22" name="Title 3_ 37"/>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Valutazione</a:t>
            </a:r>
            <a:endParaRPr b="1" lang="it-IT" sz="2200" spc="-1" strike="noStrike">
              <a:solidFill>
                <a:srgbClr val="000000"/>
              </a:solidFill>
              <a:latin typeface="Montserrat"/>
            </a:endParaRPr>
          </a:p>
        </p:txBody>
      </p:sp>
      <p:sp>
        <p:nvSpPr>
          <p:cNvPr id="623" name="Title 3_ 38"/>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4" name="" descr=""/>
          <p:cNvPicPr/>
          <p:nvPr/>
        </p:nvPicPr>
        <p:blipFill>
          <a:blip r:embed="rId1"/>
          <a:stretch/>
        </p:blipFill>
        <p:spPr>
          <a:xfrm>
            <a:off x="188280" y="0"/>
            <a:ext cx="3144960" cy="5669640"/>
          </a:xfrm>
          <a:prstGeom prst="rect">
            <a:avLst/>
          </a:prstGeom>
          <a:ln w="0">
            <a:noFill/>
          </a:ln>
        </p:spPr>
      </p:pic>
      <p:sp>
        <p:nvSpPr>
          <p:cNvPr id="625"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Inoltre l’analisi dei dati si organizza anche su due livelli di tipologia:</a:t>
            </a:r>
            <a:endParaRPr b="0" lang="it-IT" sz="2500" spc="-1" strike="noStrike">
              <a:latin typeface="Montserrat"/>
            </a:endParaRPr>
          </a:p>
          <a:p>
            <a:pPr lvl="1" marL="432000" indent="-216000">
              <a:buClr>
                <a:srgbClr val="000000"/>
              </a:buClr>
              <a:buSzPct val="45000"/>
              <a:buFont typeface="Wingdings" charset="2"/>
              <a:buChar char=""/>
            </a:pPr>
            <a:r>
              <a:rPr b="1" lang="it-IT" sz="2500" spc="-1" strike="noStrike">
                <a:latin typeface="Montserrat"/>
              </a:rPr>
              <a:t>quantitativi</a:t>
            </a:r>
            <a:r>
              <a:rPr b="0" lang="it-IT" sz="2500" spc="-1" strike="noStrike">
                <a:latin typeface="Montserrat"/>
              </a:rPr>
              <a:t>: l’aspetto oggettivo delle rilevazioni (es: 40 ragazzi su 60 attesi)</a:t>
            </a:r>
            <a:endParaRPr b="0" lang="it-IT" sz="2500" spc="-1" strike="noStrike">
              <a:latin typeface="Montserrat"/>
            </a:endParaRPr>
          </a:p>
          <a:p>
            <a:pPr marL="216000" indent="-216000">
              <a:buClr>
                <a:srgbClr val="000000"/>
              </a:buClr>
              <a:buSzPct val="45000"/>
              <a:buFont typeface="Wingdings" charset="2"/>
              <a:buChar char=""/>
            </a:pPr>
            <a:r>
              <a:rPr b="1" lang="it-IT" sz="2500" spc="-1" strike="noStrike">
                <a:latin typeface="Montserrat"/>
              </a:rPr>
              <a:t>qualitativi</a:t>
            </a:r>
            <a:r>
              <a:rPr b="0" lang="it-IT" sz="2500" spc="-1" strike="noStrike">
                <a:latin typeface="Montserrat"/>
              </a:rPr>
              <a:t>: l’aspetto di valori sotteso dai dati (es: 40 ragazzi nullafacenti su 60 attesi)</a:t>
            </a:r>
            <a:endParaRPr b="0" lang="it-IT" sz="2500" spc="-1" strike="noStrike">
              <a:latin typeface="Montserrat"/>
            </a:endParaRPr>
          </a:p>
        </p:txBody>
      </p:sp>
      <p:sp>
        <p:nvSpPr>
          <p:cNvPr id="62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27" name="Title 3_ 55"/>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Valutazione</a:t>
            </a:r>
            <a:endParaRPr b="1" lang="it-IT" sz="2200" spc="-1" strike="noStrike">
              <a:solidFill>
                <a:srgbClr val="000000"/>
              </a:solidFill>
              <a:latin typeface="Montserrat"/>
            </a:endParaRPr>
          </a:p>
        </p:txBody>
      </p:sp>
      <p:sp>
        <p:nvSpPr>
          <p:cNvPr id="628" name="Title 3_ 56"/>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Il caso</a:t>
            </a:r>
            <a:endParaRPr b="0" lang="it-IT" sz="1490" spc="-1" strike="noStrike">
              <a:latin typeface="Montserrat"/>
            </a:endParaRPr>
          </a:p>
        </p:txBody>
      </p:sp>
      <p:pic>
        <p:nvPicPr>
          <p:cNvPr id="467" name="" descr=""/>
          <p:cNvPicPr/>
          <p:nvPr/>
        </p:nvPicPr>
        <p:blipFill>
          <a:blip r:embed="rId1"/>
          <a:stretch/>
        </p:blipFill>
        <p:spPr>
          <a:xfrm>
            <a:off x="188280" y="0"/>
            <a:ext cx="3144960" cy="5669640"/>
          </a:xfrm>
          <a:prstGeom prst="rect">
            <a:avLst/>
          </a:prstGeom>
          <a:ln w="0">
            <a:noFill/>
          </a:ln>
        </p:spPr>
      </p:pic>
      <p:sp>
        <p:nvSpPr>
          <p:cNvPr id="468" name="PlaceHolder 1"/>
          <p:cNvSpPr>
            <a:spLocks noGrp="1"/>
          </p:cNvSpPr>
          <p:nvPr>
            <p:ph type="subTitle"/>
          </p:nvPr>
        </p:nvSpPr>
        <p:spPr>
          <a:xfrm>
            <a:off x="3809520" y="1188000"/>
            <a:ext cx="5952600" cy="4078440"/>
          </a:xfrm>
          <a:prstGeom prst="rect">
            <a:avLst/>
          </a:prstGeom>
          <a:noFill/>
          <a:ln w="0">
            <a:noFill/>
          </a:ln>
        </p:spPr>
        <p:txBody>
          <a:bodyPr lIns="0" rIns="0" tIns="0" bIns="0" anchor="t">
            <a:noAutofit/>
          </a:bodyPr>
          <a:p>
            <a:r>
              <a:rPr b="0" lang="it-IT" sz="2200" spc="-1" strike="noStrike">
                <a:latin typeface="Montserrat"/>
              </a:rPr>
              <a:t>Tortona, giugno 1893. Il Vescovo ha fatto chiudere l'Oratorio al chierico Orione. Sale in cameretta. Afflitto e sfinito si addormenta. «E sognai... -egli racconta-. Verso la cima di quella pianta, la Madonna stringeva col suo braccio destro Gesù Bambino. Dalle spalle le si allargava un manto azzurro, fino all'orizzonte; e, sotto, tanti ragazzi di tutte le lingue e i colori umani, che si moltiplicavano, si divertivano e cantavano, e giovani chierici, sacerdoti, suore...»</a:t>
            </a:r>
            <a:endParaRPr b="0" lang="it-IT" sz="2200" spc="-1" strike="noStrike">
              <a:latin typeface="Montserrat"/>
            </a:endParaRPr>
          </a:p>
        </p:txBody>
      </p:sp>
      <p:sp>
        <p:nvSpPr>
          <p:cNvPr id="469" name="PlaceHolder 2"/>
          <p:cNvSpPr>
            <a:spLocks noGrp="1"/>
          </p:cNvSpPr>
          <p:nvPr>
            <p:ph type="title"/>
          </p:nvPr>
        </p:nvSpPr>
        <p:spPr>
          <a:xfrm>
            <a:off x="3780000" y="788040"/>
            <a:ext cx="6071760" cy="399960"/>
          </a:xfrm>
          <a:prstGeom prst="rect">
            <a:avLst/>
          </a:prstGeom>
          <a:noFill/>
          <a:ln w="0">
            <a:noFill/>
          </a:ln>
        </p:spPr>
        <p:txBody>
          <a:bodyPr lIns="0" rIns="0" tIns="0" bIns="0" anchor="t">
            <a:noAutofit/>
          </a:bodyPr>
          <a:p>
            <a:r>
              <a:rPr b="1" lang="it-IT" sz="2800" spc="-1" strike="noStrike">
                <a:solidFill>
                  <a:srgbClr val="000000"/>
                </a:solidFill>
                <a:latin typeface="Montserrat"/>
              </a:rPr>
              <a:t>Il caso</a:t>
            </a:r>
            <a:endParaRPr b="1" lang="it-IT" sz="2800" spc="-1" strike="noStrike">
              <a:solidFill>
                <a:srgbClr val="000000"/>
              </a:solidFill>
              <a:latin typeface="Montserrat"/>
            </a:endParaRPr>
          </a:p>
        </p:txBody>
      </p:sp>
    </p:spTree>
  </p:cSld>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9" name="" descr=""/>
          <p:cNvPicPr/>
          <p:nvPr/>
        </p:nvPicPr>
        <p:blipFill>
          <a:blip r:embed="rId1"/>
          <a:stretch/>
        </p:blipFill>
        <p:spPr>
          <a:xfrm>
            <a:off x="188280" y="0"/>
            <a:ext cx="3144960" cy="5669640"/>
          </a:xfrm>
          <a:prstGeom prst="rect">
            <a:avLst/>
          </a:prstGeom>
          <a:ln w="0">
            <a:noFill/>
          </a:ln>
        </p:spPr>
      </p:pic>
      <p:sp>
        <p:nvSpPr>
          <p:cNvPr id="630"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200" spc="-1" strike="noStrike">
                <a:latin typeface="Montserrat"/>
              </a:rPr>
              <a:t>Le valutazioni:</a:t>
            </a:r>
            <a:endParaRPr b="0" lang="it-IT" sz="2200" spc="-1" strike="noStrike">
              <a:latin typeface="Montserrat"/>
            </a:endParaRPr>
          </a:p>
          <a:p>
            <a:pPr lvl="1" marL="432000" indent="-216000">
              <a:buClr>
                <a:srgbClr val="000000"/>
              </a:buClr>
              <a:buSzPct val="45000"/>
              <a:buFont typeface="Wingdings" charset="2"/>
              <a:buChar char=""/>
            </a:pPr>
            <a:r>
              <a:rPr b="0" lang="it-IT" sz="2200" spc="-1" strike="noStrike">
                <a:latin typeface="Montserrat"/>
              </a:rPr>
              <a:t>Vanno combinate le osservazioni (ex ante ed ex post; quantitativo e qualitativo)</a:t>
            </a:r>
            <a:endParaRPr b="0" lang="it-IT" sz="2200" spc="-1" strike="noStrike">
              <a:latin typeface="Montserrat"/>
            </a:endParaRPr>
          </a:p>
          <a:p>
            <a:pPr lvl="1" marL="432000" indent="-216000">
              <a:buClr>
                <a:srgbClr val="000000"/>
              </a:buClr>
              <a:buSzPct val="45000"/>
              <a:buFont typeface="Wingdings" charset="2"/>
              <a:buChar char=""/>
            </a:pPr>
            <a:r>
              <a:rPr b="0" lang="it-IT" sz="2200" spc="-1" strike="noStrike">
                <a:latin typeface="Montserrat"/>
              </a:rPr>
              <a:t>Vanno ponderate le osservazioni (abbiamo persone, non batterie </a:t>
            </a:r>
            <a:r>
              <a:rPr b="0" i="1" lang="it-IT" sz="2200" spc="-1" strike="noStrike">
                <a:latin typeface="Montserrat"/>
              </a:rPr>
              <a:t>rigenerate</a:t>
            </a:r>
            <a:r>
              <a:rPr b="0" lang="it-IT" sz="2200" spc="-1" strike="noStrike">
                <a:latin typeface="Montserrat"/>
              </a:rPr>
              <a:t>)</a:t>
            </a:r>
            <a:endParaRPr b="0" lang="it-IT" sz="2200" spc="-1" strike="noStrike">
              <a:latin typeface="Montserrat"/>
            </a:endParaRPr>
          </a:p>
          <a:p>
            <a:pPr lvl="1" marL="432000" indent="-216000">
              <a:buClr>
                <a:srgbClr val="000000"/>
              </a:buClr>
              <a:buSzPct val="45000"/>
              <a:buFont typeface="Wingdings" charset="2"/>
              <a:buChar char=""/>
            </a:pPr>
            <a:r>
              <a:rPr b="0" lang="it-IT" sz="2200" spc="-1" strike="noStrike">
                <a:latin typeface="Montserrat"/>
              </a:rPr>
              <a:t>Vanno fatte da più specialisti (il progettista, l’educatore, l’animatore, il psicologo, ecc…)</a:t>
            </a:r>
            <a:endParaRPr b="0" lang="it-IT" sz="2200" spc="-1" strike="noStrike">
              <a:latin typeface="Montserrat"/>
            </a:endParaRPr>
          </a:p>
          <a:p>
            <a:r>
              <a:rPr b="1" lang="it-IT" sz="2200" spc="-1" strike="noStrike">
                <a:latin typeface="Montserrat"/>
              </a:rPr>
              <a:t>NB</a:t>
            </a:r>
            <a:r>
              <a:rPr b="0" lang="it-IT" sz="2200" spc="-1" strike="noStrike">
                <a:latin typeface="Montserrat"/>
              </a:rPr>
              <a:t>: il lavoro di gruppo non sempre può essere positivo; verificare il gruppo!</a:t>
            </a:r>
            <a:endParaRPr b="0" lang="it-IT" sz="2200" spc="-1" strike="noStrike">
              <a:latin typeface="Montserrat"/>
            </a:endParaRPr>
          </a:p>
        </p:txBody>
      </p:sp>
      <p:sp>
        <p:nvSpPr>
          <p:cNvPr id="63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32" name="Title 3_ 59"/>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Valutazione</a:t>
            </a:r>
            <a:endParaRPr b="1" lang="it-IT" sz="2200" spc="-1" strike="noStrike">
              <a:solidFill>
                <a:srgbClr val="000000"/>
              </a:solidFill>
              <a:latin typeface="Montserrat"/>
            </a:endParaRPr>
          </a:p>
        </p:txBody>
      </p:sp>
      <p:sp>
        <p:nvSpPr>
          <p:cNvPr id="633" name="Title 3_ 60"/>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4" name="" descr=""/>
          <p:cNvPicPr/>
          <p:nvPr/>
        </p:nvPicPr>
        <p:blipFill>
          <a:blip r:embed="rId1"/>
          <a:stretch/>
        </p:blipFill>
        <p:spPr>
          <a:xfrm>
            <a:off x="188280" y="0"/>
            <a:ext cx="3144960" cy="5669640"/>
          </a:xfrm>
          <a:prstGeom prst="rect">
            <a:avLst/>
          </a:prstGeom>
          <a:ln w="0">
            <a:noFill/>
          </a:ln>
        </p:spPr>
      </p:pic>
      <p:sp>
        <p:nvSpPr>
          <p:cNvPr id="635" name="PlaceHolder 1"/>
          <p:cNvSpPr>
            <a:spLocks noGrp="1"/>
          </p:cNvSpPr>
          <p:nvPr>
            <p:ph type="subTitle"/>
          </p:nvPr>
        </p:nvSpPr>
        <p:spPr>
          <a:xfrm>
            <a:off x="3809520" y="1188000"/>
            <a:ext cx="6198480" cy="47581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100" spc="-1" strike="noStrike">
                <a:latin typeface="Montserrat"/>
              </a:rPr>
              <a:t>Danno origine </a:t>
            </a:r>
            <a:r>
              <a:rPr b="1" lang="it-IT" sz="2100" spc="-1" strike="noStrike">
                <a:latin typeface="Montserrat"/>
              </a:rPr>
              <a:t>sempre</a:t>
            </a:r>
            <a:r>
              <a:rPr b="0" lang="it-IT" sz="2100" spc="-1" strike="noStrike">
                <a:latin typeface="Montserrat"/>
              </a:rPr>
              <a:t> a un nuovo inizio:</a:t>
            </a:r>
            <a:endParaRPr b="0" lang="it-IT" sz="2100" spc="-1" strike="noStrike">
              <a:latin typeface="Montserrat"/>
            </a:endParaRPr>
          </a:p>
          <a:p>
            <a:pPr lvl="1" marL="432000" indent="-216000">
              <a:buClr>
                <a:srgbClr val="000000"/>
              </a:buClr>
              <a:buSzPct val="45000"/>
              <a:buFont typeface="Wingdings" charset="2"/>
              <a:buChar char=""/>
            </a:pPr>
            <a:r>
              <a:rPr b="0" lang="it-IT" sz="2100" spc="-1" strike="noStrike">
                <a:latin typeface="Montserrat"/>
              </a:rPr>
              <a:t>Una continuazione del progetto (es.: obiettivi non raggiunti; continuiamo il progetto)</a:t>
            </a:r>
            <a:endParaRPr b="0" lang="it-IT" sz="2100" spc="-1" strike="noStrike">
              <a:latin typeface="Montserrat"/>
            </a:endParaRPr>
          </a:p>
          <a:p>
            <a:pPr lvl="1" marL="432000" indent="-216000">
              <a:buClr>
                <a:srgbClr val="000000"/>
              </a:buClr>
              <a:buSzPct val="45000"/>
              <a:buFont typeface="Wingdings" charset="2"/>
              <a:buChar char=""/>
            </a:pPr>
            <a:r>
              <a:rPr b="0" lang="it-IT" sz="2100" spc="-1" strike="noStrike">
                <a:latin typeface="Montserrat"/>
              </a:rPr>
              <a:t>Una ripartenza del progetto ricalibrato (es.: obietti parzialmente raggiunti; passiamo dall’aggregazione ai valori)</a:t>
            </a:r>
            <a:endParaRPr b="0" lang="it-IT" sz="2100" spc="-1" strike="noStrike">
              <a:latin typeface="Montserrat"/>
            </a:endParaRPr>
          </a:p>
          <a:p>
            <a:pPr lvl="1" marL="432000" indent="-216000">
              <a:buClr>
                <a:srgbClr val="000000"/>
              </a:buClr>
              <a:buSzPct val="45000"/>
              <a:buFont typeface="Wingdings" charset="2"/>
              <a:buChar char=""/>
            </a:pPr>
            <a:r>
              <a:rPr b="0" lang="it-IT" sz="2100" spc="-1" strike="noStrike">
                <a:latin typeface="Montserrat"/>
              </a:rPr>
              <a:t>Una cambio di progetto (es.: obiettivi raggiunti, ma sorge un nuovo bisogno; passiamo dall’aggregazione al sostegno all’autonomia raggiunta)</a:t>
            </a:r>
            <a:endParaRPr b="0" lang="it-IT" sz="2100" spc="-1" strike="noStrike">
              <a:latin typeface="Montserrat"/>
            </a:endParaRPr>
          </a:p>
          <a:p>
            <a:pPr lvl="1" marL="432000" indent="-216000">
              <a:buClr>
                <a:srgbClr val="000000"/>
              </a:buClr>
              <a:buSzPct val="45000"/>
              <a:buFont typeface="Wingdings" charset="2"/>
              <a:buChar char=""/>
            </a:pPr>
            <a:r>
              <a:rPr b="0" lang="it-IT" sz="2100" spc="-1" strike="noStrike">
                <a:latin typeface="Montserrat"/>
              </a:rPr>
              <a:t>Una estinzione del progetto (es.: fondi esauriti; gli educandi procedono solitari).</a:t>
            </a:r>
            <a:endParaRPr b="0" lang="it-IT" sz="2100" spc="-1" strike="noStrike">
              <a:latin typeface="Montserrat"/>
            </a:endParaRPr>
          </a:p>
        </p:txBody>
      </p:sp>
      <p:sp>
        <p:nvSpPr>
          <p:cNvPr id="63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37" name="Title 3_ 61"/>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Valutazione</a:t>
            </a:r>
            <a:endParaRPr b="1" lang="it-IT" sz="2200" spc="-1" strike="noStrike">
              <a:solidFill>
                <a:srgbClr val="000000"/>
              </a:solidFill>
              <a:latin typeface="Montserrat"/>
            </a:endParaRPr>
          </a:p>
        </p:txBody>
      </p:sp>
      <p:sp>
        <p:nvSpPr>
          <p:cNvPr id="638" name="Title 3_ 62"/>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 passi in dettaglio</a:t>
            </a:r>
            <a:endParaRPr b="1" lang="it-IT" sz="2800" spc="-1" strike="noStrike">
              <a:solidFill>
                <a:srgbClr val="000000"/>
              </a:solidFill>
              <a:latin typeface="Montserrat"/>
            </a:endParaRPr>
          </a:p>
        </p:txBody>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9" name="" descr=""/>
          <p:cNvPicPr/>
          <p:nvPr/>
        </p:nvPicPr>
        <p:blipFill>
          <a:blip r:embed="rId1"/>
          <a:stretch/>
        </p:blipFill>
        <p:spPr>
          <a:xfrm>
            <a:off x="188280" y="0"/>
            <a:ext cx="3144960" cy="5669640"/>
          </a:xfrm>
          <a:prstGeom prst="rect">
            <a:avLst/>
          </a:prstGeom>
          <a:ln w="0">
            <a:noFill/>
          </a:ln>
        </p:spPr>
      </p:pic>
      <p:sp>
        <p:nvSpPr>
          <p:cNvPr id="640"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spcAft>
                <a:spcPts val="283"/>
              </a:spcAft>
              <a:buClr>
                <a:srgbClr val="000000"/>
              </a:buClr>
              <a:buSzPct val="45000"/>
              <a:buFont typeface="Wingdings" charset="2"/>
              <a:buChar char=""/>
            </a:pPr>
            <a:r>
              <a:rPr b="0" lang="it-IT" sz="2500" spc="-1" strike="noStrike">
                <a:latin typeface="Montserrat"/>
              </a:rPr>
              <a:t>Mission</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Vision</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Livelli di maturità (cf. fotocopia)</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Timeline e Planner</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SWOT</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GANTT</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ERP – CRM:</a:t>
            </a:r>
            <a:endParaRPr b="0" lang="it-IT" sz="2500" spc="-1" strike="noStrike">
              <a:latin typeface="Montserrat"/>
            </a:endParaRPr>
          </a:p>
          <a:p>
            <a:pPr lvl="1" marL="432000" indent="-216000">
              <a:spcAft>
                <a:spcPts val="283"/>
              </a:spcAft>
              <a:buClr>
                <a:srgbClr val="000000"/>
              </a:buClr>
              <a:buSzPct val="45000"/>
              <a:buFont typeface="Wingdings" charset="2"/>
              <a:buChar char=""/>
            </a:pPr>
            <a:r>
              <a:rPr b="0" lang="it-IT" sz="2500" spc="-1" strike="noStrike">
                <a:latin typeface="Montserrat"/>
              </a:rPr>
              <a:t>ERP e piano dei conti</a:t>
            </a:r>
            <a:endParaRPr b="0" lang="it-IT" sz="2500" spc="-1" strike="noStrike">
              <a:latin typeface="Montserrat"/>
            </a:endParaRPr>
          </a:p>
          <a:p>
            <a:pPr lvl="1" marL="432000" indent="-216000">
              <a:spcAft>
                <a:spcPts val="283"/>
              </a:spcAft>
              <a:buClr>
                <a:srgbClr val="000000"/>
              </a:buClr>
              <a:buSzPct val="45000"/>
              <a:buFont typeface="Wingdings" charset="2"/>
              <a:buChar char=""/>
            </a:pPr>
            <a:r>
              <a:rPr b="0" lang="it-IT" sz="2500" spc="-1" strike="noStrike">
                <a:latin typeface="Montserrat"/>
              </a:rPr>
              <a:t>CRM e campagne informative</a:t>
            </a:r>
            <a:endParaRPr b="0" lang="it-IT" sz="2500" spc="-1" strike="noStrike">
              <a:latin typeface="Montserrat"/>
            </a:endParaRPr>
          </a:p>
        </p:txBody>
      </p:sp>
      <p:sp>
        <p:nvSpPr>
          <p:cNvPr id="64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42" name="Title 3_ 63"/>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Strumenti</a:t>
            </a:r>
            <a:endParaRPr b="1" lang="it-IT" sz="2200" spc="-1" strike="noStrike">
              <a:solidFill>
                <a:srgbClr val="000000"/>
              </a:solidFill>
              <a:latin typeface="Montserrat"/>
            </a:endParaRPr>
          </a:p>
        </p:txBody>
      </p:sp>
      <p:sp>
        <p:nvSpPr>
          <p:cNvPr id="643" name="Title 3_ 64"/>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Strumenti e Note Utili</a:t>
            </a:r>
            <a:endParaRPr b="1" lang="it-IT" sz="2800" spc="-1" strike="noStrike">
              <a:solidFill>
                <a:srgbClr val="000000"/>
              </a:solidFill>
              <a:latin typeface="Montserrat"/>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44" name="" descr=""/>
          <p:cNvPicPr/>
          <p:nvPr/>
        </p:nvPicPr>
        <p:blipFill>
          <a:blip r:embed="rId1"/>
          <a:stretch/>
        </p:blipFill>
        <p:spPr>
          <a:xfrm>
            <a:off x="188280" y="0"/>
            <a:ext cx="3144960" cy="5669640"/>
          </a:xfrm>
          <a:prstGeom prst="rect">
            <a:avLst/>
          </a:prstGeom>
          <a:ln w="0">
            <a:noFill/>
          </a:ln>
        </p:spPr>
      </p:pic>
      <p:sp>
        <p:nvSpPr>
          <p:cNvPr id="645"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spcAft>
                <a:spcPts val="283"/>
              </a:spcAft>
              <a:buClr>
                <a:srgbClr val="000000"/>
              </a:buClr>
              <a:buSzPct val="45000"/>
              <a:buFont typeface="Wingdings" charset="2"/>
              <a:buChar char=""/>
            </a:pPr>
            <a:r>
              <a:rPr b="0" lang="it-IT" sz="2500" spc="-1" strike="noStrike">
                <a:latin typeface="Montserrat"/>
              </a:rPr>
              <a:t>Segmenti di mercato</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Profilazione</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I Project Management</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Model business</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Lo staff (per l’Oratorio): Operatori, Animatori, Educatori</a:t>
            </a:r>
            <a:endParaRPr b="0" lang="it-IT" sz="2500" spc="-1" strike="noStrike">
              <a:latin typeface="Montserrat"/>
            </a:endParaRPr>
          </a:p>
        </p:txBody>
      </p:sp>
      <p:sp>
        <p:nvSpPr>
          <p:cNvPr id="646"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47" name="Title 3_ 65"/>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Strumenti</a:t>
            </a:r>
            <a:endParaRPr b="1" lang="it-IT" sz="2200" spc="-1" strike="noStrike">
              <a:solidFill>
                <a:srgbClr val="000000"/>
              </a:solidFill>
              <a:latin typeface="Montserrat"/>
            </a:endParaRPr>
          </a:p>
        </p:txBody>
      </p:sp>
      <p:sp>
        <p:nvSpPr>
          <p:cNvPr id="648" name="Title 3_ 66"/>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Strumenti e Note Utili</a:t>
            </a:r>
            <a:endParaRPr b="1" lang="it-IT" sz="2800" spc="-1" strike="noStrike">
              <a:solidFill>
                <a:srgbClr val="000000"/>
              </a:solidFill>
              <a:latin typeface="Montserrat"/>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49" name="" descr=""/>
          <p:cNvPicPr/>
          <p:nvPr/>
        </p:nvPicPr>
        <p:blipFill>
          <a:blip r:embed="rId1"/>
          <a:stretch/>
        </p:blipFill>
        <p:spPr>
          <a:xfrm>
            <a:off x="188280" y="0"/>
            <a:ext cx="3144960" cy="5669640"/>
          </a:xfrm>
          <a:prstGeom prst="rect">
            <a:avLst/>
          </a:prstGeom>
          <a:ln w="0">
            <a:noFill/>
          </a:ln>
        </p:spPr>
      </p:pic>
      <p:sp>
        <p:nvSpPr>
          <p:cNvPr id="650"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spcAft>
                <a:spcPts val="283"/>
              </a:spcAft>
              <a:buClr>
                <a:srgbClr val="000000"/>
              </a:buClr>
              <a:buSzPct val="45000"/>
              <a:buFont typeface="Wingdings" charset="2"/>
              <a:buChar char=""/>
            </a:pPr>
            <a:r>
              <a:rPr b="0" lang="it-IT" sz="2500" spc="-1" strike="noStrike">
                <a:latin typeface="Montserrat"/>
              </a:rPr>
              <a:t>Attenzione ai numeri:</a:t>
            </a:r>
            <a:endParaRPr b="0" lang="it-IT" sz="2500" spc="-1" strike="noStrike">
              <a:latin typeface="Montserrat"/>
            </a:endParaRPr>
          </a:p>
          <a:p>
            <a:pPr lvl="1" marL="432000" indent="-216000">
              <a:spcAft>
                <a:spcPts val="283"/>
              </a:spcAft>
              <a:buClr>
                <a:srgbClr val="000000"/>
              </a:buClr>
              <a:buSzPct val="45000"/>
              <a:buFont typeface="Wingdings" charset="2"/>
              <a:buChar char=""/>
            </a:pPr>
            <a:r>
              <a:rPr b="0" lang="it-IT" sz="2500" spc="-1" strike="noStrike">
                <a:latin typeface="Montserrat"/>
              </a:rPr>
              <a:t>I numeri come obbiettivo in se</a:t>
            </a:r>
            <a:endParaRPr b="0" lang="it-IT" sz="2500" spc="-1" strike="noStrike">
              <a:latin typeface="Montserrat"/>
            </a:endParaRPr>
          </a:p>
          <a:p>
            <a:pPr lvl="1" marL="432000" indent="-216000">
              <a:spcAft>
                <a:spcPts val="283"/>
              </a:spcAft>
              <a:buClr>
                <a:srgbClr val="000000"/>
              </a:buClr>
              <a:buSzPct val="45000"/>
              <a:buFont typeface="Wingdings" charset="2"/>
              <a:buChar char=""/>
            </a:pPr>
            <a:r>
              <a:rPr b="0" lang="it-IT" sz="2500" spc="-1" strike="noStrike">
                <a:latin typeface="Montserrat"/>
              </a:rPr>
              <a:t>Il progetto non mira ad “avere tanti”</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Attenzione al predeterminismo tecnico-sociologico-psicologico (cf. PNL)</a:t>
            </a:r>
            <a:endParaRPr b="0" lang="it-IT" sz="2500" spc="-1" strike="noStrike">
              <a:latin typeface="Montserrat"/>
            </a:endParaRPr>
          </a:p>
          <a:p>
            <a:pPr marL="216000" indent="-216000">
              <a:spcAft>
                <a:spcPts val="283"/>
              </a:spcAft>
              <a:buClr>
                <a:srgbClr val="000000"/>
              </a:buClr>
              <a:buSzPct val="45000"/>
              <a:buFont typeface="Wingdings" charset="2"/>
              <a:buChar char=""/>
            </a:pPr>
            <a:r>
              <a:rPr b="0" lang="it-IT" sz="2500" spc="-1" strike="noStrike">
                <a:latin typeface="Montserrat"/>
              </a:rPr>
              <a:t>Attenzione al fascino soldi compreso tra il tutto gratis e il tutto per guadagnare</a:t>
            </a:r>
            <a:endParaRPr b="0" lang="it-IT" sz="2500" spc="-1" strike="noStrike">
              <a:latin typeface="Montserrat"/>
            </a:endParaRPr>
          </a:p>
        </p:txBody>
      </p:sp>
      <p:sp>
        <p:nvSpPr>
          <p:cNvPr id="651" name=""/>
          <p:cNvSpPr txBox="1"/>
          <p:nvPr/>
        </p:nvSpPr>
        <p:spPr>
          <a:xfrm>
            <a:off x="367236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sp>
        <p:nvSpPr>
          <p:cNvPr id="652" name="Title 3_ 57"/>
          <p:cNvSpPr txBox="1"/>
          <p:nvPr/>
        </p:nvSpPr>
        <p:spPr>
          <a:xfrm>
            <a:off x="3780000" y="864360"/>
            <a:ext cx="6071760" cy="287640"/>
          </a:xfrm>
          <a:prstGeom prst="rect">
            <a:avLst/>
          </a:prstGeom>
          <a:noFill/>
          <a:ln w="0">
            <a:noFill/>
          </a:ln>
        </p:spPr>
        <p:txBody>
          <a:bodyPr lIns="0" rIns="0" tIns="0" bIns="0" anchor="t">
            <a:noAutofit/>
          </a:bodyPr>
          <a:p>
            <a:r>
              <a:rPr b="1" lang="it-IT" sz="2200" spc="-1" strike="noStrike">
                <a:solidFill>
                  <a:srgbClr val="000000"/>
                </a:solidFill>
                <a:latin typeface="Montserrat"/>
              </a:rPr>
              <a:t>Note</a:t>
            </a:r>
            <a:endParaRPr b="1" lang="it-IT" sz="2200" spc="-1" strike="noStrike">
              <a:solidFill>
                <a:srgbClr val="000000"/>
              </a:solidFill>
              <a:latin typeface="Montserrat"/>
            </a:endParaRPr>
          </a:p>
        </p:txBody>
      </p:sp>
      <p:sp>
        <p:nvSpPr>
          <p:cNvPr id="653" name="Title 3_ 58"/>
          <p:cNvSpPr txBox="1"/>
          <p:nvPr/>
        </p:nvSpPr>
        <p:spPr>
          <a:xfrm>
            <a:off x="3780000" y="50472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Strumenti e Note Utili</a:t>
            </a:r>
            <a:endParaRPr b="1" lang="it-IT" sz="2800" spc="-1" strike="noStrike">
              <a:solidFill>
                <a:srgbClr val="000000"/>
              </a:solidFill>
              <a:latin typeface="Montserrat"/>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4" name="PlaceHolder 1"/>
          <p:cNvSpPr>
            <a:spLocks noGrp="1"/>
          </p:cNvSpPr>
          <p:nvPr>
            <p:ph type="title"/>
          </p:nvPr>
        </p:nvSpPr>
        <p:spPr>
          <a:xfrm>
            <a:off x="3786480" y="1438920"/>
            <a:ext cx="6071760" cy="1353960"/>
          </a:xfrm>
          <a:prstGeom prst="rect">
            <a:avLst/>
          </a:prstGeom>
          <a:noFill/>
          <a:ln w="76320">
            <a:solidFill>
              <a:srgbClr val="000000"/>
            </a:solidFill>
            <a:round/>
          </a:ln>
        </p:spPr>
        <p:txBody>
          <a:bodyPr lIns="38160" rIns="38160" tIns="38160" bIns="38160" anchor="ctr">
            <a:noAutofit/>
          </a:bodyPr>
          <a:p>
            <a:pPr algn="ctr">
              <a:buNone/>
            </a:pPr>
            <a:r>
              <a:rPr b="1" lang="it-IT" sz="8000" spc="-1" strike="noStrike">
                <a:solidFill>
                  <a:srgbClr val="000000"/>
                </a:solidFill>
                <a:latin typeface="Montserrat"/>
              </a:rPr>
              <a:t>Domande?</a:t>
            </a:r>
            <a:endParaRPr b="1" lang="it-IT" sz="8000" spc="-1" strike="noStrike">
              <a:solidFill>
                <a:srgbClr val="000000"/>
              </a:solidFill>
              <a:latin typeface="Montserrat"/>
            </a:endParaRPr>
          </a:p>
        </p:txBody>
      </p:sp>
      <p:pic>
        <p:nvPicPr>
          <p:cNvPr id="655" name="" descr=""/>
          <p:cNvPicPr/>
          <p:nvPr/>
        </p:nvPicPr>
        <p:blipFill>
          <a:blip r:embed="rId1"/>
          <a:stretch/>
        </p:blipFill>
        <p:spPr>
          <a:xfrm>
            <a:off x="-133560" y="360"/>
            <a:ext cx="3656520" cy="5669640"/>
          </a:xfrm>
          <a:prstGeom prst="rect">
            <a:avLst/>
          </a:prstGeom>
          <a:ln w="0">
            <a:noFill/>
          </a:ln>
        </p:spPr>
      </p:pic>
      <p:sp>
        <p:nvSpPr>
          <p:cNvPr id="656" name="PlaceHolder 2"/>
          <p:cNvSpPr>
            <a:spLocks noGrp="1"/>
          </p:cNvSpPr>
          <p:nvPr>
            <p:ph type="title"/>
          </p:nvPr>
        </p:nvSpPr>
        <p:spPr>
          <a:xfrm rot="10800000">
            <a:off x="3749760" y="2575800"/>
            <a:ext cx="6145200" cy="1239480"/>
          </a:xfrm>
          <a:prstGeom prst="rect">
            <a:avLst/>
          </a:prstGeom>
          <a:solidFill>
            <a:srgbClr val="000000"/>
          </a:solidFill>
          <a:ln w="0">
            <a:noFill/>
          </a:ln>
        </p:spPr>
        <p:txBody>
          <a:bodyPr lIns="0" rIns="0" tIns="0" bIns="0" anchor="ctr">
            <a:noAutofit/>
          </a:bodyPr>
          <a:p>
            <a:pPr algn="ctr">
              <a:buNone/>
            </a:pPr>
            <a:r>
              <a:rPr b="1" lang="it-IT" sz="8000" spc="-1" strike="noStrike">
                <a:solidFill>
                  <a:srgbClr val="ffffff"/>
                </a:solidFill>
                <a:latin typeface="Montserrat"/>
              </a:rPr>
              <a:t>Questions?</a:t>
            </a:r>
            <a:endParaRPr b="1" lang="it-IT" sz="8000" spc="-1" strike="noStrike">
              <a:solidFill>
                <a:srgbClr val="000000"/>
              </a:solidFill>
              <a:latin typeface="Montserrat"/>
            </a:endParaRPr>
          </a:p>
        </p:txBody>
      </p:sp>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7"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Conclusione</a:t>
            </a:r>
            <a:endParaRPr b="0" lang="it-IT" sz="1490" spc="-1" strike="noStrike">
              <a:latin typeface="Montserrat"/>
            </a:endParaRPr>
          </a:p>
        </p:txBody>
      </p:sp>
      <p:pic>
        <p:nvPicPr>
          <p:cNvPr id="658" name="" descr=""/>
          <p:cNvPicPr/>
          <p:nvPr/>
        </p:nvPicPr>
        <p:blipFill>
          <a:blip r:embed="rId1"/>
          <a:stretch/>
        </p:blipFill>
        <p:spPr>
          <a:xfrm>
            <a:off x="188280" y="0"/>
            <a:ext cx="3144960" cy="5669640"/>
          </a:xfrm>
          <a:prstGeom prst="rect">
            <a:avLst/>
          </a:prstGeom>
          <a:ln w="0">
            <a:noFill/>
          </a:ln>
        </p:spPr>
      </p:pic>
      <p:sp>
        <p:nvSpPr>
          <p:cNvPr id="659" name="PlaceHolder 1"/>
          <p:cNvSpPr>
            <a:spLocks noGrp="1"/>
          </p:cNvSpPr>
          <p:nvPr>
            <p:ph type="subTitle"/>
          </p:nvPr>
        </p:nvSpPr>
        <p:spPr>
          <a:xfrm>
            <a:off x="3809520" y="1188000"/>
            <a:ext cx="5952600" cy="3780000"/>
          </a:xfrm>
          <a:prstGeom prst="rect">
            <a:avLst/>
          </a:prstGeom>
          <a:noFill/>
          <a:ln w="0">
            <a:noFill/>
          </a:ln>
        </p:spPr>
        <p:txBody>
          <a:bodyPr lIns="0" rIns="0" tIns="0" bIns="0" anchor="t">
            <a:noAutofit/>
          </a:bodyPr>
          <a:p>
            <a:pPr marL="216000" indent="-216000">
              <a:spcBef>
                <a:spcPts val="850"/>
              </a:spcBef>
              <a:buClr>
                <a:srgbClr val="000000"/>
              </a:buClr>
              <a:buSzPct val="45000"/>
              <a:buFont typeface="Wingdings" charset="2"/>
              <a:buChar char=""/>
            </a:pPr>
            <a:r>
              <a:rPr b="0" lang="it-IT" sz="2500" spc="-1" strike="noStrike">
                <a:latin typeface="Montserrat"/>
              </a:rPr>
              <a:t>Premessa: di quale progettazione parliamo</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Cos’è il Progetto dell’azione educativa:</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Narrazione del futuro</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Nasce da una resistenza</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È una responsabilità etica</a:t>
            </a:r>
            <a:endParaRPr b="0" lang="it-IT" sz="2500" spc="-1" strike="noStrike">
              <a:latin typeface="Montserrat"/>
            </a:endParaRPr>
          </a:p>
        </p:txBody>
      </p:sp>
      <p:sp>
        <p:nvSpPr>
          <p:cNvPr id="660"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600" spc="-1" strike="noStrike">
                <a:solidFill>
                  <a:srgbClr val="000000"/>
                </a:solidFill>
                <a:latin typeface="Montserrat"/>
              </a:rPr>
              <a:t>Abbiamo visto</a:t>
            </a:r>
            <a:endParaRPr b="1" lang="it-IT" sz="2600" spc="-1" strike="noStrike">
              <a:solidFill>
                <a:srgbClr val="000000"/>
              </a:solidFill>
              <a:latin typeface="Montserrat"/>
            </a:endParaRPr>
          </a:p>
        </p:txBody>
      </p:sp>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1"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Conclusione</a:t>
            </a:r>
            <a:endParaRPr b="0" lang="it-IT" sz="1490" spc="-1" strike="noStrike">
              <a:latin typeface="Montserrat"/>
            </a:endParaRPr>
          </a:p>
        </p:txBody>
      </p:sp>
      <p:pic>
        <p:nvPicPr>
          <p:cNvPr id="662" name="" descr=""/>
          <p:cNvPicPr/>
          <p:nvPr/>
        </p:nvPicPr>
        <p:blipFill>
          <a:blip r:embed="rId1"/>
          <a:stretch/>
        </p:blipFill>
        <p:spPr>
          <a:xfrm>
            <a:off x="188280" y="0"/>
            <a:ext cx="3144960" cy="5669640"/>
          </a:xfrm>
          <a:prstGeom prst="rect">
            <a:avLst/>
          </a:prstGeom>
          <a:ln w="0">
            <a:noFill/>
          </a:ln>
        </p:spPr>
      </p:pic>
      <p:sp>
        <p:nvSpPr>
          <p:cNvPr id="663" name="PlaceHolder 1"/>
          <p:cNvSpPr>
            <a:spLocks noGrp="1"/>
          </p:cNvSpPr>
          <p:nvPr>
            <p:ph type="subTitle"/>
          </p:nvPr>
        </p:nvSpPr>
        <p:spPr>
          <a:xfrm>
            <a:off x="3809520" y="1188000"/>
            <a:ext cx="5952600" cy="4010400"/>
          </a:xfrm>
          <a:prstGeom prst="rect">
            <a:avLst/>
          </a:prstGeom>
          <a:noFill/>
          <a:ln w="0">
            <a:noFill/>
          </a:ln>
        </p:spPr>
        <p:txBody>
          <a:bodyPr lIns="0" rIns="0" tIns="0" bIns="0" anchor="t">
            <a:noAutofit/>
          </a:bodyPr>
          <a:p>
            <a:pPr marL="216000" indent="-216000">
              <a:spcBef>
                <a:spcPts val="850"/>
              </a:spcBef>
              <a:buClr>
                <a:srgbClr val="000000"/>
              </a:buClr>
              <a:buSzPct val="45000"/>
              <a:buFont typeface="Wingdings" charset="2"/>
              <a:buChar char=""/>
            </a:pPr>
            <a:r>
              <a:rPr b="0" lang="it-IT" sz="2500" spc="-1" strike="noStrike">
                <a:latin typeface="Montserrat"/>
              </a:rPr>
              <a:t>Il Progetto: Panoramica</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I passi del progetto:</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Quelli di conclamazione, analisi, intervento, verifica e riavvio</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Quelli formali del testo</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I passi in dettaglio del testo di progetto</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Presentazione (chi siamo, mission, vision, breve storia)</a:t>
            </a:r>
            <a:endParaRPr b="0" lang="it-IT" sz="2500" spc="-1" strike="noStrike">
              <a:latin typeface="Montserrat"/>
            </a:endParaRPr>
          </a:p>
        </p:txBody>
      </p:sp>
      <p:sp>
        <p:nvSpPr>
          <p:cNvPr id="664"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600" spc="-1" strike="noStrike">
                <a:solidFill>
                  <a:srgbClr val="000000"/>
                </a:solidFill>
                <a:latin typeface="Montserrat"/>
              </a:rPr>
              <a:t>Abbiamo visto</a:t>
            </a:r>
            <a:endParaRPr b="1" lang="it-IT" sz="2600" spc="-1" strike="noStrike">
              <a:solidFill>
                <a:srgbClr val="000000"/>
              </a:solidFill>
              <a:latin typeface="Montserrat"/>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5"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Conclusione</a:t>
            </a:r>
            <a:endParaRPr b="0" lang="it-IT" sz="1490" spc="-1" strike="noStrike">
              <a:latin typeface="Montserrat"/>
            </a:endParaRPr>
          </a:p>
        </p:txBody>
      </p:sp>
      <p:pic>
        <p:nvPicPr>
          <p:cNvPr id="666" name="" descr=""/>
          <p:cNvPicPr/>
          <p:nvPr/>
        </p:nvPicPr>
        <p:blipFill>
          <a:blip r:embed="rId1"/>
          <a:stretch/>
        </p:blipFill>
        <p:spPr>
          <a:xfrm>
            <a:off x="188280" y="0"/>
            <a:ext cx="3144960" cy="5669640"/>
          </a:xfrm>
          <a:prstGeom prst="rect">
            <a:avLst/>
          </a:prstGeom>
          <a:ln w="0">
            <a:noFill/>
          </a:ln>
        </p:spPr>
      </p:pic>
      <p:sp>
        <p:nvSpPr>
          <p:cNvPr id="667" name="PlaceHolder 1"/>
          <p:cNvSpPr>
            <a:spLocks noGrp="1"/>
          </p:cNvSpPr>
          <p:nvPr>
            <p:ph type="subTitle"/>
          </p:nvPr>
        </p:nvSpPr>
        <p:spPr>
          <a:xfrm>
            <a:off x="3809520" y="1188000"/>
            <a:ext cx="5952600" cy="4071960"/>
          </a:xfrm>
          <a:prstGeom prst="rect">
            <a:avLst/>
          </a:prstGeom>
          <a:noFill/>
          <a:ln w="0">
            <a:noFill/>
          </a:ln>
        </p:spPr>
        <p:txBody>
          <a:bodyPr lIns="0" rIns="0" tIns="0" bIns="0" anchor="t">
            <a:noAutofit/>
          </a:bodyPr>
          <a:p>
            <a:pPr lvl="1" marL="432000" indent="-216000">
              <a:spcBef>
                <a:spcPts val="850"/>
              </a:spcBef>
              <a:buClr>
                <a:srgbClr val="000000"/>
              </a:buClr>
              <a:buSzPct val="45000"/>
              <a:buFont typeface="Wingdings" charset="2"/>
              <a:buChar char=""/>
            </a:pPr>
            <a:r>
              <a:rPr b="0" lang="it-IT" sz="2500" spc="-1" strike="noStrike">
                <a:latin typeface="Montserrat"/>
              </a:rPr>
              <a:t>Il quadro situazionale: l’analisi, individuazione e dimensionamento del bisogno</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Il quadro ideale: dai modelli di riferimento, agli obiettivi con gli indicatori</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L’intervento educativo tra metodologie, strumenti, materiali, risorse economiche e pianificazioni</a:t>
            </a:r>
            <a:endParaRPr b="0" lang="it-IT" sz="2500" spc="-1" strike="noStrike">
              <a:latin typeface="Montserrat"/>
            </a:endParaRPr>
          </a:p>
        </p:txBody>
      </p:sp>
      <p:sp>
        <p:nvSpPr>
          <p:cNvPr id="668"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600" spc="-1" strike="noStrike">
                <a:solidFill>
                  <a:srgbClr val="000000"/>
                </a:solidFill>
                <a:latin typeface="Montserrat"/>
              </a:rPr>
              <a:t>Abbiamo visto</a:t>
            </a:r>
            <a:endParaRPr b="1" lang="it-IT" sz="2600" spc="-1" strike="noStrike">
              <a:solidFill>
                <a:srgbClr val="000000"/>
              </a:solidFill>
              <a:latin typeface="Montserrat"/>
            </a:endParaRPr>
          </a:p>
        </p:txBody>
      </p:sp>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Conclusione</a:t>
            </a:r>
            <a:endParaRPr b="0" lang="it-IT" sz="1490" spc="-1" strike="noStrike">
              <a:latin typeface="Montserrat"/>
            </a:endParaRPr>
          </a:p>
        </p:txBody>
      </p:sp>
      <p:pic>
        <p:nvPicPr>
          <p:cNvPr id="670" name="" descr=""/>
          <p:cNvPicPr/>
          <p:nvPr/>
        </p:nvPicPr>
        <p:blipFill>
          <a:blip r:embed="rId1"/>
          <a:stretch/>
        </p:blipFill>
        <p:spPr>
          <a:xfrm>
            <a:off x="188280" y="0"/>
            <a:ext cx="3144960" cy="5669640"/>
          </a:xfrm>
          <a:prstGeom prst="rect">
            <a:avLst/>
          </a:prstGeom>
          <a:ln w="0">
            <a:noFill/>
          </a:ln>
        </p:spPr>
      </p:pic>
      <p:sp>
        <p:nvSpPr>
          <p:cNvPr id="671" name="PlaceHolder 1"/>
          <p:cNvSpPr>
            <a:spLocks noGrp="1"/>
          </p:cNvSpPr>
          <p:nvPr>
            <p:ph type="subTitle"/>
          </p:nvPr>
        </p:nvSpPr>
        <p:spPr>
          <a:xfrm>
            <a:off x="3809520" y="1188000"/>
            <a:ext cx="5952600" cy="3780000"/>
          </a:xfrm>
          <a:prstGeom prst="rect">
            <a:avLst/>
          </a:prstGeom>
          <a:noFill/>
          <a:ln w="0">
            <a:noFill/>
          </a:ln>
        </p:spPr>
        <p:txBody>
          <a:bodyPr lIns="0" rIns="0" tIns="0" bIns="0" anchor="t">
            <a:noAutofit/>
          </a:bodyPr>
          <a:p>
            <a:pPr lvl="1" marL="432000" indent="-216000">
              <a:spcBef>
                <a:spcPts val="850"/>
              </a:spcBef>
              <a:buClr>
                <a:srgbClr val="000000"/>
              </a:buClr>
              <a:buSzPct val="45000"/>
              <a:buFont typeface="Wingdings" charset="2"/>
              <a:buChar char=""/>
            </a:pPr>
            <a:r>
              <a:rPr b="0" lang="it-IT" sz="2500" spc="-1" strike="noStrike">
                <a:latin typeface="Montserrat"/>
              </a:rPr>
              <a:t>La valutazione ex ante (=in itinere), ex post e la valutazione conclusiva per </a:t>
            </a:r>
            <a:r>
              <a:rPr b="0" i="1" lang="it-IT" sz="2500" spc="-1" strike="noStrike">
                <a:latin typeface="Montserrat"/>
              </a:rPr>
              <a:t>ripartire</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Strumenti e Note Utili:</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Strumenti dal mondo d’impresa e non solo</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Note di </a:t>
            </a:r>
            <a:r>
              <a:rPr b="0" i="1" lang="it-IT" sz="2500" spc="-1" strike="noStrike">
                <a:latin typeface="Montserrat"/>
              </a:rPr>
              <a:t>pericoli</a:t>
            </a:r>
            <a:r>
              <a:rPr b="0" lang="it-IT" sz="2500" spc="-1" strike="noStrike">
                <a:latin typeface="Montserrat"/>
              </a:rPr>
              <a:t>: i numeri, il predeterminismo, i costi-ricavi</a:t>
            </a:r>
            <a:endParaRPr b="0" lang="it-IT" sz="2500" spc="-1" strike="noStrike">
              <a:latin typeface="Montserrat"/>
            </a:endParaRPr>
          </a:p>
        </p:txBody>
      </p:sp>
      <p:sp>
        <p:nvSpPr>
          <p:cNvPr id="672"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600" spc="-1" strike="noStrike">
                <a:solidFill>
                  <a:srgbClr val="000000"/>
                </a:solidFill>
                <a:latin typeface="Montserrat"/>
              </a:rPr>
              <a:t>Abbiamo visto</a:t>
            </a:r>
            <a:endParaRPr b="1" lang="it-IT" sz="2600" spc="-1" strike="noStrike">
              <a:solidFill>
                <a:srgbClr val="000000"/>
              </a:solidFill>
              <a:latin typeface="Montserrat"/>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PlaceHolder 1"/>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0" lang="it-IT" sz="4000" spc="-1" strike="noStrike">
                <a:solidFill>
                  <a:srgbClr val="000000"/>
                </a:solidFill>
                <a:latin typeface="Montserrat SemiBold"/>
              </a:rPr>
              <a:t>Tu cosa faresti?</a:t>
            </a:r>
            <a:endParaRPr b="0" lang="it-IT" sz="4000" spc="-1" strike="noStrike">
              <a:solidFill>
                <a:srgbClr val="000000"/>
              </a:solidFill>
              <a:latin typeface="Montserrat SemiBold"/>
            </a:endParaRPr>
          </a:p>
        </p:txBody>
      </p:sp>
      <p:pic>
        <p:nvPicPr>
          <p:cNvPr id="471" name="" descr=""/>
          <p:cNvPicPr/>
          <p:nvPr/>
        </p:nvPicPr>
        <p:blipFill>
          <a:blip r:embed="rId1"/>
          <a:stretch/>
        </p:blipFill>
        <p:spPr>
          <a:xfrm>
            <a:off x="338400" y="1998000"/>
            <a:ext cx="3272400" cy="3272400"/>
          </a:xfrm>
          <a:prstGeom prst="rect">
            <a:avLst/>
          </a:prstGeom>
          <a:ln w="0">
            <a:noFill/>
          </a:ln>
        </p:spPr>
      </p:pic>
      <p:sp>
        <p:nvSpPr>
          <p:cNvPr id="472" name=""/>
          <p:cNvSpPr txBox="1"/>
          <p:nvPr/>
        </p:nvSpPr>
        <p:spPr>
          <a:xfrm>
            <a:off x="4248000" y="1944000"/>
            <a:ext cx="2304000" cy="2230560"/>
          </a:xfrm>
          <a:prstGeom prst="rect">
            <a:avLst/>
          </a:prstGeom>
          <a:noFill/>
          <a:ln w="0">
            <a:noFill/>
          </a:ln>
        </p:spPr>
        <p:txBody>
          <a:bodyPr lIns="90000" rIns="90000" tIns="45000" bIns="45000" anchor="t">
            <a:noAutofit/>
          </a:bodyPr>
          <a:p>
            <a:pPr>
              <a:lnSpc>
                <a:spcPct val="150000"/>
              </a:lnSpc>
              <a:buNone/>
            </a:pPr>
            <a:endParaRPr b="0" lang="it-IT" sz="1800" spc="-1" strike="noStrike">
              <a:latin typeface="Montserrat"/>
            </a:endParaRPr>
          </a:p>
          <a:p>
            <a:pPr>
              <a:lnSpc>
                <a:spcPct val="150000"/>
              </a:lnSpc>
              <a:buNone/>
            </a:pPr>
            <a:r>
              <a:rPr b="0" lang="it-IT" sz="2000" spc="-1" strike="noStrike">
                <a:latin typeface="Montserrat"/>
              </a:rPr>
              <a:t>5 minuti</a:t>
            </a:r>
            <a:endParaRPr b="0" lang="it-IT" sz="2000" spc="-1" strike="noStrike">
              <a:latin typeface="Montserrat"/>
            </a:endParaRPr>
          </a:p>
          <a:p>
            <a:pPr>
              <a:lnSpc>
                <a:spcPct val="150000"/>
              </a:lnSpc>
              <a:buNone/>
            </a:pPr>
            <a:r>
              <a:rPr b="0" lang="it-IT" sz="2000" spc="-1" strike="noStrike">
                <a:latin typeface="Montserrat"/>
              </a:rPr>
              <a:t>Di </a:t>
            </a:r>
            <a:r>
              <a:rPr b="0" lang="it-IT" sz="2200" spc="-1" strike="noStrike">
                <a:latin typeface="Montserrat"/>
              </a:rPr>
              <a:t>lavoro</a:t>
            </a:r>
            <a:endParaRPr b="0" lang="it-IT" sz="2200" spc="-1" strike="noStrike">
              <a:latin typeface="Montserrat"/>
            </a:endParaRPr>
          </a:p>
          <a:p>
            <a:pPr>
              <a:lnSpc>
                <a:spcPct val="150000"/>
              </a:lnSpc>
              <a:buNone/>
            </a:pPr>
            <a:r>
              <a:rPr b="0" lang="it-IT" sz="2000" spc="-1" strike="noStrike">
                <a:latin typeface="Montserrat"/>
              </a:rPr>
              <a:t>Di gruppo</a:t>
            </a:r>
            <a:endParaRPr b="0" lang="it-IT" sz="2000" spc="-1" strike="noStrike">
              <a:latin typeface="Montserrat"/>
            </a:endParaRPr>
          </a:p>
          <a:p>
            <a:pPr>
              <a:lnSpc>
                <a:spcPct val="150000"/>
              </a:lnSpc>
              <a:buNone/>
            </a:pPr>
            <a:endParaRPr b="0" lang="it-IT" sz="1800" spc="-1" strike="noStrike">
              <a:latin typeface="Montserrat"/>
            </a:endParaRPr>
          </a:p>
        </p:txBody>
      </p:sp>
    </p:spTree>
  </p:cSld>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3" name="PlaceHolder 1"/>
          <p:cNvSpPr>
            <a:spLocks noGrp="1"/>
          </p:cNvSpPr>
          <p:nvPr>
            <p:ph type="title"/>
          </p:nvPr>
        </p:nvSpPr>
        <p:spPr>
          <a:xfrm>
            <a:off x="504000" y="451800"/>
            <a:ext cx="6159240" cy="604800"/>
          </a:xfrm>
          <a:prstGeom prst="rect">
            <a:avLst/>
          </a:prstGeom>
          <a:noFill/>
          <a:ln w="0">
            <a:noFill/>
          </a:ln>
        </p:spPr>
        <p:txBody>
          <a:bodyPr lIns="0" rIns="0" tIns="0" bIns="0" anchor="ctr">
            <a:noAutofit/>
          </a:bodyPr>
          <a:p>
            <a:r>
              <a:rPr b="0" lang="it-IT" sz="2400" spc="-1" strike="noStrike">
                <a:solidFill>
                  <a:srgbClr val="000000"/>
                </a:solidFill>
                <a:latin typeface="Montserrat"/>
              </a:rPr>
              <a:t>Prossimo Incontro</a:t>
            </a:r>
            <a:endParaRPr b="0" lang="it-IT" sz="2400" spc="-1" strike="noStrike">
              <a:solidFill>
                <a:srgbClr val="000000"/>
              </a:solidFill>
              <a:latin typeface="Montserrat"/>
            </a:endParaRPr>
          </a:p>
        </p:txBody>
      </p:sp>
      <p:sp>
        <p:nvSpPr>
          <p:cNvPr id="674" name="PlaceHolder 2"/>
          <p:cNvSpPr>
            <a:spLocks noGrp="1"/>
          </p:cNvSpPr>
          <p:nvPr>
            <p:ph type="subTitle"/>
          </p:nvPr>
        </p:nvSpPr>
        <p:spPr>
          <a:xfrm>
            <a:off x="503640" y="1202760"/>
            <a:ext cx="9071640" cy="3535920"/>
          </a:xfrm>
          <a:prstGeom prst="rect">
            <a:avLst/>
          </a:prstGeom>
          <a:noFill/>
          <a:ln w="0">
            <a:noFill/>
          </a:ln>
        </p:spPr>
        <p:txBody>
          <a:bodyPr lIns="0" rIns="0" tIns="0" bIns="0" anchor="ctr">
            <a:noAutofit/>
          </a:bodyPr>
          <a:p>
            <a:pPr algn="ctr">
              <a:buNone/>
            </a:pPr>
            <a:r>
              <a:rPr b="1" lang="it-IT" sz="9800" spc="-1" strike="noStrike">
                <a:latin typeface="Montserrat"/>
              </a:rPr>
              <a:t>Giovedì</a:t>
            </a:r>
            <a:br>
              <a:rPr sz="9800"/>
            </a:br>
            <a:r>
              <a:rPr b="1" lang="it-IT" sz="8820" spc="-1" strike="noStrike">
                <a:latin typeface="Montserrat"/>
              </a:rPr>
              <a:t>23 marzo 20:30</a:t>
            </a:r>
            <a:endParaRPr b="0" lang="it-IT" sz="8820" spc="-1" strike="noStrike">
              <a:latin typeface="Montserrat"/>
            </a:endParaRPr>
          </a:p>
          <a:p>
            <a:pPr algn="ctr">
              <a:buNone/>
            </a:pPr>
            <a:r>
              <a:rPr b="1" lang="it-IT" sz="4000" spc="-1" strike="noStrike">
                <a:latin typeface="Montserrat"/>
              </a:rPr>
              <a:t>La Conversazione</a:t>
            </a:r>
            <a:endParaRPr b="0" lang="it-IT" sz="4000" spc="-1" strike="noStrike">
              <a:latin typeface="Montserrat"/>
            </a:endParaRPr>
          </a:p>
        </p:txBody>
      </p:sp>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5" name="PlaceHolder 1"/>
          <p:cNvSpPr>
            <a:spLocks noGrp="1"/>
          </p:cNvSpPr>
          <p:nvPr>
            <p:ph type="title"/>
          </p:nvPr>
        </p:nvSpPr>
        <p:spPr>
          <a:xfrm>
            <a:off x="504000" y="451800"/>
            <a:ext cx="6159240" cy="604800"/>
          </a:xfrm>
          <a:prstGeom prst="rect">
            <a:avLst/>
          </a:prstGeom>
          <a:noFill/>
          <a:ln w="0">
            <a:noFill/>
          </a:ln>
        </p:spPr>
        <p:txBody>
          <a:bodyPr lIns="0" rIns="0" tIns="0" bIns="0" anchor="ctr">
            <a:noAutofit/>
          </a:bodyPr>
          <a:p>
            <a:r>
              <a:rPr b="1" lang="it-IT" sz="2400" spc="-1" strike="noStrike">
                <a:solidFill>
                  <a:srgbClr val="000000"/>
                </a:solidFill>
                <a:latin typeface="Montserrat"/>
              </a:rPr>
              <a:t>News Tail</a:t>
            </a:r>
            <a:endParaRPr b="0" lang="it-IT" sz="2400" spc="-1" strike="noStrike">
              <a:solidFill>
                <a:srgbClr val="000000"/>
              </a:solidFill>
              <a:latin typeface="Montserrat"/>
            </a:endParaRPr>
          </a:p>
        </p:txBody>
      </p:sp>
      <p:sp>
        <p:nvSpPr>
          <p:cNvPr id="676" name="PlaceHolder 2"/>
          <p:cNvSpPr>
            <a:spLocks noGrp="1"/>
          </p:cNvSpPr>
          <p:nvPr>
            <p:ph type="subTitle"/>
          </p:nvPr>
        </p:nvSpPr>
        <p:spPr>
          <a:xfrm>
            <a:off x="503640" y="1202760"/>
            <a:ext cx="9071640" cy="3535920"/>
          </a:xfrm>
          <a:prstGeom prst="rect">
            <a:avLst/>
          </a:prstGeom>
          <a:noFill/>
          <a:ln w="0">
            <a:noFill/>
          </a:ln>
        </p:spPr>
        <p:txBody>
          <a:bodyPr lIns="0" rIns="0" tIns="0" bIns="0" anchor="ctr">
            <a:noAutofit/>
          </a:bodyPr>
          <a:p>
            <a:pPr marL="216000" indent="-216000">
              <a:spcAft>
                <a:spcPts val="2835"/>
              </a:spcAft>
              <a:buClr>
                <a:srgbClr val="000000"/>
              </a:buClr>
              <a:buSzPct val="45000"/>
              <a:buFont typeface="Wingdings" charset="2"/>
              <a:buChar char=""/>
            </a:pPr>
            <a:r>
              <a:rPr b="0" lang="it-IT" sz="3200" spc="-1" strike="noStrike" u="sng">
                <a:uFillTx/>
                <a:latin typeface="Montserrat"/>
              </a:rPr>
              <a:t>24 Marzo, ore 21:00</a:t>
            </a:r>
            <a:br>
              <a:rPr sz="3200"/>
            </a:br>
            <a:r>
              <a:rPr b="0" lang="it-IT" sz="3200" spc="-1" strike="noStrike">
                <a:latin typeface="Montserrat"/>
              </a:rPr>
              <a:t>Conferenza Stampa X GrEst</a:t>
            </a:r>
            <a:endParaRPr b="0" lang="it-IT" sz="3200" spc="-1" strike="noStrike">
              <a:latin typeface="Montserrat"/>
            </a:endParaRPr>
          </a:p>
          <a:p>
            <a:pPr marL="216000" indent="-216000">
              <a:buClr>
                <a:srgbClr val="000000"/>
              </a:buClr>
              <a:buSzPct val="45000"/>
              <a:buFont typeface="Wingdings" charset="2"/>
              <a:buChar char=""/>
            </a:pPr>
            <a:r>
              <a:rPr b="0" lang="it-IT" sz="3200" spc="-1" strike="noStrike" u="sng">
                <a:uFillTx/>
                <a:latin typeface="Montserrat"/>
              </a:rPr>
              <a:t>2 Aprile, ore 12:30</a:t>
            </a:r>
            <a:br>
              <a:rPr sz="3200"/>
            </a:br>
            <a:r>
              <a:rPr b="0" lang="it-IT" sz="3200" spc="-1" strike="noStrike">
                <a:latin typeface="Montserrat"/>
              </a:rPr>
              <a:t>Pranzo di Autofinanziamento X GrEst</a:t>
            </a:r>
            <a:endParaRPr b="0" lang="it-IT" sz="3200" spc="-1" strike="noStrike">
              <a:latin typeface="Montserrat"/>
            </a:endParaRPr>
          </a:p>
        </p:txBody>
      </p:sp>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Title 5"/>
          <p:cNvSpPr/>
          <p:nvPr/>
        </p:nvSpPr>
        <p:spPr>
          <a:xfrm>
            <a:off x="3312000" y="1184040"/>
            <a:ext cx="6408000" cy="107892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4400" spc="299" strike="noStrike">
                <a:solidFill>
                  <a:srgbClr val="000000"/>
                </a:solidFill>
                <a:latin typeface="Poppins"/>
                <a:ea typeface="Roboto Medium"/>
              </a:rPr>
              <a:t>Generale</a:t>
            </a:r>
            <a:endParaRPr b="1" lang="it-IT" sz="4400" spc="-1" strike="noStrike">
              <a:solidFill>
                <a:srgbClr val="000000"/>
              </a:solidFill>
              <a:latin typeface="Montserrat"/>
            </a:endParaRPr>
          </a:p>
        </p:txBody>
      </p:sp>
      <p:sp>
        <p:nvSpPr>
          <p:cNvPr id="678" name="Rectangle 3"/>
          <p:cNvSpPr/>
          <p:nvPr/>
        </p:nvSpPr>
        <p:spPr>
          <a:xfrm>
            <a:off x="3183840" y="4968000"/>
            <a:ext cx="31485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ffff00"/>
                </a:solidFill>
                <a:latin typeface="Roboto"/>
                <a:ea typeface="Roboto"/>
              </a:rPr>
              <a:t>Copparo</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16/3/2023</a:t>
            </a:r>
            <a:endParaRPr b="0" lang="it-IT" sz="1800" spc="-1" strike="noStrike">
              <a:latin typeface="Montserrat"/>
            </a:endParaRPr>
          </a:p>
        </p:txBody>
      </p:sp>
      <p:sp>
        <p:nvSpPr>
          <p:cNvPr id="679" name="Title 7"/>
          <p:cNvSpPr/>
          <p:nvPr/>
        </p:nvSpPr>
        <p:spPr>
          <a:xfrm>
            <a:off x="3631680" y="644040"/>
            <a:ext cx="499104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Pedagogia</a:t>
            </a:r>
            <a:endParaRPr b="0" lang="it-IT" sz="3200" spc="-1" strike="noStrike">
              <a:latin typeface="Montserrat"/>
            </a:endParaRPr>
          </a:p>
        </p:txBody>
      </p:sp>
      <p:pic>
        <p:nvPicPr>
          <p:cNvPr id="680" name="" descr=""/>
          <p:cNvPicPr/>
          <p:nvPr/>
        </p:nvPicPr>
        <p:blipFill>
          <a:blip r:embed="rId1"/>
          <a:stretch/>
        </p:blipFill>
        <p:spPr>
          <a:xfrm>
            <a:off x="-9000" y="0"/>
            <a:ext cx="3144960" cy="5669640"/>
          </a:xfrm>
          <a:prstGeom prst="rect">
            <a:avLst/>
          </a:prstGeom>
          <a:ln w="0">
            <a:noFill/>
          </a:ln>
        </p:spPr>
      </p:pic>
      <p:pic>
        <p:nvPicPr>
          <p:cNvPr id="681" name="" descr=""/>
          <p:cNvPicPr/>
          <p:nvPr/>
        </p:nvPicPr>
        <p:blipFill>
          <a:blip r:embed="rId2"/>
          <a:stretch/>
        </p:blipFill>
        <p:spPr>
          <a:xfrm>
            <a:off x="6666840" y="2156400"/>
            <a:ext cx="3422880" cy="3517920"/>
          </a:xfrm>
          <a:prstGeom prst="rect">
            <a:avLst/>
          </a:prstGeom>
          <a:ln w="0">
            <a:noFill/>
          </a:ln>
        </p:spPr>
      </p:pic>
      <p:sp>
        <p:nvSpPr>
          <p:cNvPr id="682" name="Title 2_ 3"/>
          <p:cNvSpPr/>
          <p:nvPr/>
        </p:nvSpPr>
        <p:spPr>
          <a:xfrm>
            <a:off x="3132720" y="2695680"/>
            <a:ext cx="570528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Le Progettazione</a:t>
            </a:r>
            <a:endParaRPr b="0" lang="it-IT" sz="3200" spc="-1" strike="noStrike">
              <a:latin typeface="Montserrat"/>
            </a:endParaRPr>
          </a:p>
        </p:txBody>
      </p:sp>
      <p:sp>
        <p:nvSpPr>
          <p:cNvPr id="683" name="Rectangle 8_ 3"/>
          <p:cNvSpPr/>
          <p:nvPr/>
        </p:nvSpPr>
        <p:spPr>
          <a:xfrm>
            <a:off x="3365640" y="60480"/>
            <a:ext cx="2189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000000"/>
                </a:solidFill>
                <a:latin typeface="Roboto"/>
                <a:ea typeface="Roboto"/>
              </a:rPr>
              <a:t>Stefano Bortolato</a:t>
            </a:r>
            <a:endParaRPr b="0" lang="it-IT" sz="1800" spc="-1" strike="noStrike">
              <a:solidFill>
                <a:srgbClr val="000000"/>
              </a:solidFill>
              <a:latin typeface="Montserrat"/>
            </a:endParaRPr>
          </a:p>
        </p:txBody>
      </p:sp>
      <p:pic>
        <p:nvPicPr>
          <p:cNvPr id="684" name="" descr=""/>
          <p:cNvPicPr/>
          <p:nvPr/>
        </p:nvPicPr>
        <p:blipFill>
          <a:blip r:embed="rId3"/>
          <a:stretch/>
        </p:blipFill>
        <p:spPr>
          <a:xfrm>
            <a:off x="5094360" y="3431520"/>
            <a:ext cx="999000" cy="1190520"/>
          </a:xfrm>
          <a:prstGeom prst="rect">
            <a:avLst/>
          </a:prstGeom>
          <a:ln w="0">
            <a:noFill/>
          </a:ln>
        </p:spPr>
      </p:pic>
      <p:pic>
        <p:nvPicPr>
          <p:cNvPr id="685" name="" descr=""/>
          <p:cNvPicPr/>
          <p:nvPr/>
        </p:nvPicPr>
        <p:blipFill>
          <a:blip r:embed="rId4"/>
          <a:stretch/>
        </p:blipFill>
        <p:spPr>
          <a:xfrm>
            <a:off x="4104000" y="3711240"/>
            <a:ext cx="864000" cy="838800"/>
          </a:xfrm>
          <a:prstGeom prst="rect">
            <a:avLst/>
          </a:prstGeom>
          <a:ln w="0">
            <a:noFill/>
          </a:ln>
        </p:spPr>
      </p:pic>
      <p:sp>
        <p:nvSpPr>
          <p:cNvPr id="686" name="Title 8"/>
          <p:cNvSpPr/>
          <p:nvPr/>
        </p:nvSpPr>
        <p:spPr>
          <a:xfrm>
            <a:off x="7227000" y="1289160"/>
            <a:ext cx="1080000" cy="126000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11620" spc="299" strike="noStrike">
                <a:solidFill>
                  <a:srgbClr val="000000"/>
                </a:solidFill>
                <a:latin typeface="Poppins"/>
                <a:ea typeface="Roboto Medium"/>
              </a:rPr>
              <a:t>3</a:t>
            </a:r>
            <a:endParaRPr b="1" lang="it-IT" sz="11620" spc="-1" strike="noStrike">
              <a:solidFill>
                <a:srgbClr val="000000"/>
              </a:solidFill>
              <a:latin typeface="Montserrat"/>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7" name=""/>
          <p:cNvSpPr/>
          <p:nvPr/>
        </p:nvSpPr>
        <p:spPr>
          <a:xfrm>
            <a:off x="144000" y="144000"/>
            <a:ext cx="9792000" cy="5400000"/>
          </a:xfrm>
          <a:prstGeom prst="rect">
            <a:avLst/>
          </a:prstGeom>
          <a:solidFill>
            <a:srgbClr val="000000"/>
          </a:solidFill>
          <a:ln w="0">
            <a:noFill/>
          </a:ln>
        </p:spPr>
        <p:style>
          <a:lnRef idx="0"/>
          <a:fillRef idx="0"/>
          <a:effectRef idx="0"/>
          <a:fontRef idx="minor"/>
        </p:style>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Il caso</a:t>
            </a:r>
            <a:endParaRPr b="0" lang="it-IT" sz="1490" spc="-1" strike="noStrike">
              <a:latin typeface="Montserrat"/>
            </a:endParaRPr>
          </a:p>
        </p:txBody>
      </p:sp>
      <p:pic>
        <p:nvPicPr>
          <p:cNvPr id="474" name="" descr=""/>
          <p:cNvPicPr/>
          <p:nvPr/>
        </p:nvPicPr>
        <p:blipFill>
          <a:blip r:embed="rId1"/>
          <a:stretch/>
        </p:blipFill>
        <p:spPr>
          <a:xfrm>
            <a:off x="188280" y="0"/>
            <a:ext cx="3144960" cy="5669640"/>
          </a:xfrm>
          <a:prstGeom prst="rect">
            <a:avLst/>
          </a:prstGeom>
          <a:ln w="0">
            <a:noFill/>
          </a:ln>
        </p:spPr>
      </p:pic>
      <p:sp>
        <p:nvSpPr>
          <p:cNvPr id="475" name="PlaceHolder 1"/>
          <p:cNvSpPr>
            <a:spLocks noGrp="1"/>
          </p:cNvSpPr>
          <p:nvPr>
            <p:ph type="subTitle"/>
          </p:nvPr>
        </p:nvSpPr>
        <p:spPr>
          <a:xfrm>
            <a:off x="3809520" y="1188000"/>
            <a:ext cx="5952600" cy="4025160"/>
          </a:xfrm>
          <a:prstGeom prst="rect">
            <a:avLst/>
          </a:prstGeom>
          <a:noFill/>
          <a:ln w="0">
            <a:noFill/>
          </a:ln>
        </p:spPr>
        <p:txBody>
          <a:bodyPr lIns="0" rIns="0" tIns="0" bIns="0" anchor="t">
            <a:noAutofit/>
          </a:bodyPr>
          <a:p>
            <a:r>
              <a:rPr b="0" lang="it-IT" sz="2200" spc="-1" strike="noStrike">
                <a:latin typeface="Montserrat"/>
              </a:rPr>
              <a:t>«Mi svegliai tutto consolato...» e creò una congregazione. Dopo pochi giorni apre il primo collegietto, poi riapre l’Oratorio, poi…</a:t>
            </a:r>
            <a:endParaRPr b="0" lang="it-IT" sz="2200" spc="-1" strike="noStrike">
              <a:latin typeface="Montserrat"/>
            </a:endParaRPr>
          </a:p>
        </p:txBody>
      </p:sp>
      <p:sp>
        <p:nvSpPr>
          <p:cNvPr id="476" name="PlaceHolder 2"/>
          <p:cNvSpPr>
            <a:spLocks noGrp="1"/>
          </p:cNvSpPr>
          <p:nvPr>
            <p:ph type="title"/>
          </p:nvPr>
        </p:nvSpPr>
        <p:spPr>
          <a:xfrm>
            <a:off x="3780000" y="78804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Il caso</a:t>
            </a:r>
            <a:endParaRPr b="1" lang="it-IT" sz="2800" spc="-1" strike="noStrike">
              <a:solidFill>
                <a:srgbClr val="000000"/>
              </a:solidFill>
              <a:latin typeface="Montserrat"/>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PlaceHolder 1"/>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0" lang="it-IT" sz="4000" spc="-1" strike="noStrike">
                <a:solidFill>
                  <a:srgbClr val="000000"/>
                </a:solidFill>
                <a:latin typeface="Montserrat SemiBold"/>
              </a:rPr>
              <a:t>Discussione</a:t>
            </a:r>
            <a:endParaRPr b="0" lang="it-IT" sz="4000" spc="-1" strike="noStrike">
              <a:solidFill>
                <a:srgbClr val="000000"/>
              </a:solidFill>
              <a:latin typeface="Montserrat SemiBold"/>
            </a:endParaRPr>
          </a:p>
        </p:txBody>
      </p:sp>
      <p:pic>
        <p:nvPicPr>
          <p:cNvPr id="478" name="" descr=""/>
          <p:cNvPicPr/>
          <p:nvPr/>
        </p:nvPicPr>
        <p:blipFill>
          <a:blip r:embed="rId1"/>
          <a:stretch/>
        </p:blipFill>
        <p:spPr>
          <a:xfrm>
            <a:off x="338400" y="1998000"/>
            <a:ext cx="3272400" cy="3272400"/>
          </a:xfrm>
          <a:prstGeom prst="rect">
            <a:avLst/>
          </a:prstGeom>
          <a:ln w="0">
            <a:noFill/>
          </a:ln>
        </p:spPr>
      </p:pic>
      <p:sp>
        <p:nvSpPr>
          <p:cNvPr id="479" name=""/>
          <p:cNvSpPr txBox="1"/>
          <p:nvPr/>
        </p:nvSpPr>
        <p:spPr>
          <a:xfrm>
            <a:off x="4248000" y="1944000"/>
            <a:ext cx="2304000" cy="2230560"/>
          </a:xfrm>
          <a:prstGeom prst="rect">
            <a:avLst/>
          </a:prstGeom>
          <a:noFill/>
          <a:ln w="0">
            <a:noFill/>
          </a:ln>
        </p:spPr>
        <p:txBody>
          <a:bodyPr lIns="90000" rIns="90000" tIns="45000" bIns="45000" anchor="t">
            <a:noAutofit/>
          </a:bodyPr>
          <a:p>
            <a:pPr>
              <a:lnSpc>
                <a:spcPct val="150000"/>
              </a:lnSpc>
              <a:buNone/>
            </a:pPr>
            <a:endParaRPr b="0" lang="it-IT" sz="1800" spc="-1" strike="noStrike">
              <a:latin typeface="Montserrat"/>
            </a:endParaRPr>
          </a:p>
          <a:p>
            <a:pPr>
              <a:lnSpc>
                <a:spcPct val="150000"/>
              </a:lnSpc>
              <a:buNone/>
            </a:pPr>
            <a:r>
              <a:rPr b="0" lang="it-IT" sz="2000" spc="-1" strike="noStrike">
                <a:latin typeface="Montserrat"/>
              </a:rPr>
              <a:t>5 minuti</a:t>
            </a:r>
            <a:endParaRPr b="0" lang="it-IT" sz="2000" spc="-1" strike="noStrike">
              <a:latin typeface="Montserrat"/>
            </a:endParaRPr>
          </a:p>
          <a:p>
            <a:pPr>
              <a:lnSpc>
                <a:spcPct val="150000"/>
              </a:lnSpc>
              <a:buNone/>
            </a:pPr>
            <a:r>
              <a:rPr b="0" lang="it-IT" sz="2000" spc="-1" strike="noStrike">
                <a:latin typeface="Montserrat"/>
              </a:rPr>
              <a:t>Di dialog</a:t>
            </a:r>
            <a:r>
              <a:rPr b="0" lang="it-IT" sz="2200" spc="-1" strike="noStrike">
                <a:latin typeface="Montserrat"/>
              </a:rPr>
              <a:t>o</a:t>
            </a:r>
            <a:endParaRPr b="0" lang="it-IT" sz="2200" spc="-1" strike="noStrike">
              <a:latin typeface="Montserrat"/>
            </a:endParaRPr>
          </a:p>
          <a:p>
            <a:pPr>
              <a:lnSpc>
                <a:spcPct val="150000"/>
              </a:lnSpc>
              <a:buNone/>
            </a:pPr>
            <a:endParaRPr b="0" lang="it-IT" sz="2000" spc="-1" strike="noStrike">
              <a:latin typeface="Montserrat"/>
            </a:endParaRPr>
          </a:p>
          <a:p>
            <a:pPr>
              <a:lnSpc>
                <a:spcPct val="150000"/>
              </a:lnSpc>
              <a:buNone/>
            </a:pPr>
            <a:endParaRPr b="0" lang="it-IT" sz="1800" spc="-1" strike="noStrike">
              <a:latin typeface="Montserrat"/>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pic>
        <p:nvPicPr>
          <p:cNvPr id="481" name="" descr=""/>
          <p:cNvPicPr/>
          <p:nvPr/>
        </p:nvPicPr>
        <p:blipFill>
          <a:blip r:embed="rId1"/>
          <a:stretch/>
        </p:blipFill>
        <p:spPr>
          <a:xfrm>
            <a:off x="188280" y="0"/>
            <a:ext cx="3144960" cy="5669640"/>
          </a:xfrm>
          <a:prstGeom prst="rect">
            <a:avLst/>
          </a:prstGeom>
          <a:ln w="0">
            <a:noFill/>
          </a:ln>
        </p:spPr>
      </p:pic>
      <p:sp>
        <p:nvSpPr>
          <p:cNvPr id="482" name="PlaceHolder 1"/>
          <p:cNvSpPr>
            <a:spLocks noGrp="1"/>
          </p:cNvSpPr>
          <p:nvPr>
            <p:ph type="subTitle"/>
          </p:nvPr>
        </p:nvSpPr>
        <p:spPr>
          <a:xfrm>
            <a:off x="3809520" y="1152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Parliamo della progettazione dell’azione educativa</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Non parliamo della progettazione per il comune, Regione, Europa, ecc…</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Il progetto non è il crono-programma (calendario, planner, ecc…)</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Il progetto non è l’elenco delle attività e/o l’organizzazione di attività</a:t>
            </a:r>
            <a:endParaRPr b="0" lang="it-IT" sz="2500" spc="-1" strike="noStrike">
              <a:latin typeface="Montserrat"/>
            </a:endParaRPr>
          </a:p>
        </p:txBody>
      </p:sp>
      <p:sp>
        <p:nvSpPr>
          <p:cNvPr id="483"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Premessa</a:t>
            </a:r>
            <a:endParaRPr b="1" lang="it-IT" sz="2800" spc="-1" strike="noStrike">
              <a:solidFill>
                <a:srgbClr val="000000"/>
              </a:solidFill>
              <a:latin typeface="Montserrat"/>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La Progettazione</a:t>
            </a:r>
            <a:endParaRPr b="0" lang="it-IT" sz="1490" spc="-1" strike="noStrike">
              <a:latin typeface="Montserrat"/>
            </a:endParaRPr>
          </a:p>
        </p:txBody>
      </p:sp>
      <p:pic>
        <p:nvPicPr>
          <p:cNvPr id="485" name="" descr=""/>
          <p:cNvPicPr/>
          <p:nvPr/>
        </p:nvPicPr>
        <p:blipFill>
          <a:blip r:embed="rId1"/>
          <a:stretch/>
        </p:blipFill>
        <p:spPr>
          <a:xfrm>
            <a:off x="188280" y="0"/>
            <a:ext cx="3144960" cy="5669640"/>
          </a:xfrm>
          <a:prstGeom prst="rect">
            <a:avLst/>
          </a:prstGeom>
          <a:ln w="0">
            <a:noFill/>
          </a:ln>
        </p:spPr>
      </p:pic>
      <p:sp>
        <p:nvSpPr>
          <p:cNvPr id="486" name="PlaceHolder 1"/>
          <p:cNvSpPr>
            <a:spLocks noGrp="1"/>
          </p:cNvSpPr>
          <p:nvPr>
            <p:ph type="subTitle"/>
          </p:nvPr>
        </p:nvSpPr>
        <p:spPr>
          <a:xfrm>
            <a:off x="3809520" y="1188000"/>
            <a:ext cx="5952600" cy="394596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600" spc="-1" strike="noStrike">
                <a:latin typeface="Montserrat"/>
              </a:rPr>
              <a:t>Non è il PTOF – progetto educativo scolastico</a:t>
            </a:r>
            <a:endParaRPr b="0" lang="it-IT" sz="2600" spc="-1" strike="noStrike">
              <a:latin typeface="Montserrat"/>
            </a:endParaRPr>
          </a:p>
          <a:p>
            <a:pPr marL="216000" indent="-216000">
              <a:buClr>
                <a:srgbClr val="000000"/>
              </a:buClr>
              <a:buSzPct val="45000"/>
              <a:buFont typeface="Wingdings" charset="2"/>
              <a:buChar char=""/>
            </a:pPr>
            <a:r>
              <a:rPr b="0" lang="it-IT" sz="2600" spc="-1" strike="noStrike">
                <a:latin typeface="Montserrat"/>
              </a:rPr>
              <a:t>Sarà ibridata con alcune pratiche di gestione d’impresa</a:t>
            </a:r>
            <a:endParaRPr b="0" lang="it-IT" sz="2600" spc="-1" strike="noStrike">
              <a:latin typeface="Montserrat"/>
            </a:endParaRPr>
          </a:p>
          <a:p>
            <a:pPr marL="216000" indent="-216000">
              <a:buClr>
                <a:srgbClr val="000000"/>
              </a:buClr>
              <a:buSzPct val="45000"/>
              <a:buFont typeface="Wingdings" charset="2"/>
              <a:buChar char=""/>
            </a:pPr>
            <a:r>
              <a:rPr b="0" lang="it-IT" sz="2600" spc="-1" strike="noStrike">
                <a:latin typeface="Montserrat"/>
              </a:rPr>
              <a:t>L’azienda ha preso MOLTO dalla pedagogia</a:t>
            </a:r>
            <a:endParaRPr b="0" lang="it-IT" sz="2600" spc="-1" strike="noStrike">
              <a:latin typeface="Montserrat"/>
            </a:endParaRPr>
          </a:p>
          <a:p>
            <a:pPr marL="216000" indent="-216000">
              <a:buClr>
                <a:srgbClr val="000000"/>
              </a:buClr>
              <a:buSzPct val="45000"/>
              <a:buFont typeface="Wingdings" charset="2"/>
              <a:buChar char=""/>
            </a:pPr>
            <a:r>
              <a:rPr b="0" lang="it-IT" sz="2600" spc="-1" strike="noStrike">
                <a:latin typeface="Montserrat"/>
              </a:rPr>
              <a:t>Le aziende oggi cercano coach, motivatori, vocazionisti (e PNL)</a:t>
            </a:r>
            <a:endParaRPr b="0" lang="it-IT" sz="2600" spc="-1" strike="noStrike">
              <a:latin typeface="Montserrat"/>
            </a:endParaRPr>
          </a:p>
        </p:txBody>
      </p:sp>
      <p:sp>
        <p:nvSpPr>
          <p:cNvPr id="487"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Premessa</a:t>
            </a:r>
            <a:endParaRPr b="1" lang="it-IT" sz="2800" spc="-1" strike="noStrike">
              <a:solidFill>
                <a:srgbClr val="000000"/>
              </a:solidFill>
              <a:latin typeface="Montserrat"/>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4707</TotalTime>
  <Application>LibreOffice/7.3.7.2$Linux_X86_64 LibreOffice_project/30$Build-2</Application>
  <AppVersion>15.0000</AppVersion>
  <Company>Slidehood.com</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2017-08-02T20:41:11Z</dcterms:created>
  <dc:creator>Slidehood.com</dc:creator>
  <dc:description>Corso di Pedagogia Generale per Operatori d'Oratorio
PG-3: La Progettazione</dc:description>
  <cp:keywords>pedagogia formazione educativa</cp:keywords>
  <dc:language>it-IT</dc:language>
  <cp:lastModifiedBy>Don Stefano Bortolato</cp:lastModifiedBy>
  <cp:lastPrinted>2023-03-16T15:12:38Z</cp:lastPrinted>
  <dcterms:modified xsi:type="dcterms:W3CDTF">2023-03-16T15:13:00Z</dcterms:modified>
  <cp:revision>491</cp:revision>
  <dc:subject>Pedagogia</dc:subject>
  <dc:title>Pedagogia Generale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rollato da">
    <vt:lpwstr>Widescreen</vt:lpwstr>
  </property>
  <property fmtid="{D5CDD505-2E9C-101B-9397-08002B2CF9AE}" pid="3" name="HiddenSlides">
    <vt:r8>0</vt:r8>
  </property>
  <property fmtid="{D5CDD505-2E9C-101B-9397-08002B2CF9AE}" pid="4" name="HyperlinksChanged">
    <vt:bool>0</vt:bool>
  </property>
  <property fmtid="{D5CDD505-2E9C-101B-9397-08002B2CF9AE}" pid="5" name="LinksUpToDate">
    <vt:bool>0</vt:bool>
  </property>
  <property fmtid="{D5CDD505-2E9C-101B-9397-08002B2CF9AE}" pid="6" name="MMClips">
    <vt:r8>0</vt:r8>
  </property>
  <property fmtid="{D5CDD505-2E9C-101B-9397-08002B2CF9AE}" pid="7" name="Notes">
    <vt:r8>0</vt:r8>
  </property>
  <property fmtid="{D5CDD505-2E9C-101B-9397-08002B2CF9AE}" pid="8" name="ScaleCrop">
    <vt:bool>0</vt:bool>
  </property>
  <property fmtid="{D5CDD505-2E9C-101B-9397-08002B2CF9AE}" pid="9" name="ShareDoc">
    <vt:bool>0</vt:bool>
  </property>
  <property fmtid="{D5CDD505-2E9C-101B-9397-08002B2CF9AE}" pid="10" name="Slides">
    <vt:r8>15</vt:r8>
  </property>
</Properties>
</file>