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3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10.xml" ContentType="application/vnd.openxmlformats-officedocument.theme+xml"/>
  <Override PartName="/ppt/theme/theme5.xml" ContentType="application/vnd.openxmlformats-officedocument.theme+xml"/>
  <Override PartName="/ppt/theme/theme11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_rels/presentation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slideLayout124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media/image23.png" ContentType="image/png"/>
  <Override PartName="/ppt/media/image22.png" ContentType="image/png"/>
  <Override PartName="/ppt/media/image21.png" ContentType="image/png"/>
  <Override PartName="/ppt/media/image19.png" ContentType="image/png"/>
  <Override PartName="/ppt/media/image20.png" ContentType="image/png"/>
  <Override PartName="/ppt/media/image18.png" ContentType="image/png"/>
  <Override PartName="/ppt/media/image17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24.png" ContentType="image/png"/>
  <Override PartName="/ppt/media/image1.png" ContentType="image/png"/>
  <Override PartName="/ppt/media/image31.png" ContentType="image/png"/>
  <Override PartName="/ppt/media/image25.png" ContentType="image/png"/>
  <Override PartName="/ppt/media/image2.png" ContentType="image/png"/>
  <Override PartName="/ppt/media/image32.png" ContentType="image/png"/>
  <Override PartName="/ppt/media/image26.png" ContentType="image/png"/>
  <Override PartName="/ppt/media/image3.png" ContentType="image/png"/>
  <Override PartName="/ppt/media/image33.png" ContentType="image/png"/>
  <Override PartName="/ppt/media/image27.png" ContentType="image/png"/>
  <Override PartName="/ppt/media/image4.png" ContentType="image/png"/>
  <Override PartName="/ppt/media/image34.png" ContentType="image/png"/>
  <Override PartName="/ppt/media/image28.png" ContentType="image/png"/>
  <Override PartName="/ppt/media/image5.png" ContentType="image/png"/>
  <Override PartName="/ppt/media/image35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13.png" ContentType="image/png"/>
  <Override PartName="/ppt/media/image11.png" ContentType="image/png"/>
  <Override PartName="/ppt/media/image48.png" ContentType="image/png"/>
  <Override PartName="/ppt/media/image40.png" ContentType="image/png"/>
  <Override PartName="/ppt/media/image50.jpeg" ContentType="image/jpeg"/>
  <Override PartName="/ppt/media/image52.png" ContentType="image/png"/>
  <Override PartName="/ppt/media/image51.png" ContentType="image/png"/>
  <Override PartName="/ppt/media/image41.png" ContentType="image/png"/>
  <Override PartName="/ppt/media/image53.png" ContentType="image/png"/>
  <Override PartName="/ppt/media/image42.png" ContentType="image/png"/>
  <Override PartName="/ppt/media/image54.png" ContentType="image/png"/>
  <Override PartName="/ppt/media/image43.png" ContentType="image/png"/>
  <Override PartName="/ppt/media/image55.png" ContentType="image/png"/>
  <Override PartName="/ppt/media/image30.png" ContentType="image/png"/>
  <Override PartName="/ppt/media/image39.png" ContentType="image/png"/>
  <Override PartName="/ppt/media/image9.png" ContentType="image/png"/>
  <Override PartName="/ppt/media/image38.png" ContentType="image/png"/>
  <Override PartName="/ppt/media/image8.png" ContentType="image/png"/>
  <Override PartName="/ppt/media/image49.png" ContentType="image/png"/>
  <Override PartName="/ppt/media/image12.png" ContentType="image/png"/>
  <Override PartName="/ppt/media/image10.png" ContentType="image/png"/>
  <Override PartName="/ppt/media/image47.png" ContentType="image/png"/>
  <Override PartName="/ppt/media/image37.png" ContentType="image/png"/>
  <Override PartName="/ppt/media/image7.png" ContentType="image/png"/>
  <Override PartName="/ppt/media/image36.png" ContentType="image/png"/>
  <Override PartName="/ppt/media/image6.png" ContentType="image/png"/>
  <Override PartName="/ppt/media/image29.png" ContentType="image/png"/>
  <Override PartName="/ppt/presProps.xml" ContentType="application/vnd.openxmlformats-officedocument.presentationml.presPro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40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41.xml.rels" ContentType="application/vnd.openxmlformats-package.relationships+xml"/>
  <Override PartName="/ppt/slides/_rels/slide34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0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30.xml.rels" ContentType="application/vnd.openxmlformats-package.relationships+xml"/>
  <Override PartName="/ppt/slides/_rels/slide23.xml.rels" ContentType="application/vnd.openxmlformats-package.relationships+xml"/>
  <Override PartName="/ppt/slides/_rels/slide38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37.xml.rels" ContentType="application/vnd.openxmlformats-package.relationships+xml"/>
  <Override PartName="/ppt/slides/_rels/slide22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8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4.xml.rels" ContentType="application/vnd.openxmlformats-package.relationships+xml"/>
  <Override PartName="/ppt/slides/_rels/slide39.xml.rels" ContentType="application/vnd.openxmlformats-package.relationships+xml"/>
  <Override PartName="/ppt/slides/_rels/slide31.xml.rels" ContentType="application/vnd.openxmlformats-package.relationships+xml"/>
  <Override PartName="/ppt/slides/_rels/slide15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21.xml.rels" ContentType="application/vnd.openxmlformats-package.relationships+xml"/>
  <Override PartName="/ppt/slides/_rels/slide36.xml.rels" ContentType="application/vnd.openxmlformats-package.relationships+xml"/>
  <Override PartName="/ppt/slides/_rels/slide27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5.xml.rels" ContentType="application/vnd.openxmlformats-package.relationships+xml"/>
  <Override PartName="/ppt/slides/_rels/slide32.xml.rels" ContentType="application/vnd.openxmlformats-package.relationships+xml"/>
  <Override PartName="/ppt/slides/_rels/slide16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37.xml" ContentType="application/vnd.openxmlformats-officedocument.presentationml.slide+xml"/>
  <Override PartName="/ppt/slides/slide1.xml" ContentType="application/vnd.openxmlformats-officedocument.presentationml.slide+xml"/>
  <Override PartName="/ppt/slides/slide38.xml" ContentType="application/vnd.openxmlformats-officedocument.presentationml.slide+xml"/>
  <Override PartName="/ppt/slides/slide2.xml" ContentType="application/vnd.openxmlformats-officedocument.presentationml.slide+xml"/>
  <Override PartName="/ppt/slides/slide39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42.xml" ContentType="application/vnd.openxmlformats-officedocument.presentationml.slide+xml"/>
  <Override PartName="/ppt/slides/slide4.xml" ContentType="application/vnd.openxmlformats-officedocument.presentationml.slide+xml"/>
  <Override PartName="/ppt/slides/slide41.xml" ContentType="application/vnd.openxmlformats-officedocument.presentationml.slide+xml"/>
  <Override PartName="/ppt/slides/slide6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293" r:id="rId50"/>
    <p:sldId id="294" r:id="rId51"/>
    <p:sldId id="295" r:id="rId52"/>
    <p:sldId id="296" r:id="rId53"/>
    <p:sldId id="297" r:id="rId54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slide" Target="slides/slide14.xml"/><Relationship Id="rId27" Type="http://schemas.openxmlformats.org/officeDocument/2006/relationships/slide" Target="slides/slide15.xml"/><Relationship Id="rId28" Type="http://schemas.openxmlformats.org/officeDocument/2006/relationships/slide" Target="slides/slide16.xml"/><Relationship Id="rId29" Type="http://schemas.openxmlformats.org/officeDocument/2006/relationships/slide" Target="slides/slide17.xml"/><Relationship Id="rId30" Type="http://schemas.openxmlformats.org/officeDocument/2006/relationships/slide" Target="slides/slide18.xml"/><Relationship Id="rId31" Type="http://schemas.openxmlformats.org/officeDocument/2006/relationships/slide" Target="slides/slide19.xml"/><Relationship Id="rId32" Type="http://schemas.openxmlformats.org/officeDocument/2006/relationships/slide" Target="slides/slide20.xml"/><Relationship Id="rId33" Type="http://schemas.openxmlformats.org/officeDocument/2006/relationships/slide" Target="slides/slide21.xml"/><Relationship Id="rId34" Type="http://schemas.openxmlformats.org/officeDocument/2006/relationships/slide" Target="slides/slide22.xml"/><Relationship Id="rId35" Type="http://schemas.openxmlformats.org/officeDocument/2006/relationships/slide" Target="slides/slide23.xml"/><Relationship Id="rId36" Type="http://schemas.openxmlformats.org/officeDocument/2006/relationships/slide" Target="slides/slide24.xml"/><Relationship Id="rId37" Type="http://schemas.openxmlformats.org/officeDocument/2006/relationships/slide" Target="slides/slide25.xml"/><Relationship Id="rId38" Type="http://schemas.openxmlformats.org/officeDocument/2006/relationships/slide" Target="slides/slide26.xml"/><Relationship Id="rId39" Type="http://schemas.openxmlformats.org/officeDocument/2006/relationships/slide" Target="slides/slide27.xml"/><Relationship Id="rId40" Type="http://schemas.openxmlformats.org/officeDocument/2006/relationships/slide" Target="slides/slide28.xml"/><Relationship Id="rId41" Type="http://schemas.openxmlformats.org/officeDocument/2006/relationships/slide" Target="slides/slide29.xml"/><Relationship Id="rId42" Type="http://schemas.openxmlformats.org/officeDocument/2006/relationships/slide" Target="slides/slide30.xml"/><Relationship Id="rId43" Type="http://schemas.openxmlformats.org/officeDocument/2006/relationships/slide" Target="slides/slide31.xml"/><Relationship Id="rId44" Type="http://schemas.openxmlformats.org/officeDocument/2006/relationships/slide" Target="slides/slide32.xml"/><Relationship Id="rId45" Type="http://schemas.openxmlformats.org/officeDocument/2006/relationships/slide" Target="slides/slide33.xml"/><Relationship Id="rId46" Type="http://schemas.openxmlformats.org/officeDocument/2006/relationships/slide" Target="slides/slide34.xml"/><Relationship Id="rId47" Type="http://schemas.openxmlformats.org/officeDocument/2006/relationships/slide" Target="slides/slide35.xml"/><Relationship Id="rId48" Type="http://schemas.openxmlformats.org/officeDocument/2006/relationships/slide" Target="slides/slide36.xml"/><Relationship Id="rId49" Type="http://schemas.openxmlformats.org/officeDocument/2006/relationships/slide" Target="slides/slide37.xml"/><Relationship Id="rId50" Type="http://schemas.openxmlformats.org/officeDocument/2006/relationships/slide" Target="slides/slide38.xml"/><Relationship Id="rId51" Type="http://schemas.openxmlformats.org/officeDocument/2006/relationships/slide" Target="slides/slide39.xml"/><Relationship Id="rId52" Type="http://schemas.openxmlformats.org/officeDocument/2006/relationships/slide" Target="slides/slide40.xml"/><Relationship Id="rId53" Type="http://schemas.openxmlformats.org/officeDocument/2006/relationships/slide" Target="slides/slide41.xml"/><Relationship Id="rId54" Type="http://schemas.openxmlformats.org/officeDocument/2006/relationships/slide" Target="slides/slide42.xml"/><Relationship Id="rId5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0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1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5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38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3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6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7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8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49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50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6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27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9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5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6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8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9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5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7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2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3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4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8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69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3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7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5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89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0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1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2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9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subTitle"/>
          </p:nvPr>
        </p:nvSpPr>
        <p:spPr>
          <a:xfrm>
            <a:off x="1960200" y="647640"/>
            <a:ext cx="6159240" cy="237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7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08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1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2" name="PlaceHolder 4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4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5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6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19" name="PlaceHolder 3"/>
          <p:cNvSpPr>
            <a:spLocks noGrp="1"/>
          </p:cNvSpPr>
          <p:nvPr>
            <p:ph/>
          </p:nvPr>
        </p:nvSpPr>
        <p:spPr>
          <a:xfrm>
            <a:off x="503640" y="30438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1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2" name="PlaceHolder 3"/>
          <p:cNvSpPr>
            <a:spLocks noGrp="1"/>
          </p:cNvSpPr>
          <p:nvPr>
            <p:ph/>
          </p:nvPr>
        </p:nvSpPr>
        <p:spPr>
          <a:xfrm>
            <a:off x="5152320" y="132624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3" name="PlaceHolder 4"/>
          <p:cNvSpPr>
            <a:spLocks noGrp="1"/>
          </p:cNvSpPr>
          <p:nvPr>
            <p:ph/>
          </p:nvPr>
        </p:nvSpPr>
        <p:spPr>
          <a:xfrm>
            <a:off x="50364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4" name="PlaceHolder 5"/>
          <p:cNvSpPr>
            <a:spLocks noGrp="1"/>
          </p:cNvSpPr>
          <p:nvPr>
            <p:ph/>
          </p:nvPr>
        </p:nvSpPr>
        <p:spPr>
          <a:xfrm>
            <a:off x="5152320" y="30438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6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7" name="PlaceHolder 3"/>
          <p:cNvSpPr>
            <a:spLocks noGrp="1"/>
          </p:cNvSpPr>
          <p:nvPr>
            <p:ph/>
          </p:nvPr>
        </p:nvSpPr>
        <p:spPr>
          <a:xfrm>
            <a:off x="357084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8" name="PlaceHolder 4"/>
          <p:cNvSpPr>
            <a:spLocks noGrp="1"/>
          </p:cNvSpPr>
          <p:nvPr>
            <p:ph/>
          </p:nvPr>
        </p:nvSpPr>
        <p:spPr>
          <a:xfrm>
            <a:off x="6637680" y="132624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29" name="PlaceHolder 5"/>
          <p:cNvSpPr>
            <a:spLocks noGrp="1"/>
          </p:cNvSpPr>
          <p:nvPr>
            <p:ph/>
          </p:nvPr>
        </p:nvSpPr>
        <p:spPr>
          <a:xfrm>
            <a:off x="5036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0" name="PlaceHolder 6"/>
          <p:cNvSpPr>
            <a:spLocks noGrp="1"/>
          </p:cNvSpPr>
          <p:nvPr>
            <p:ph/>
          </p:nvPr>
        </p:nvSpPr>
        <p:spPr>
          <a:xfrm>
            <a:off x="357084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1" name="PlaceHolder 7"/>
          <p:cNvSpPr>
            <a:spLocks noGrp="1"/>
          </p:cNvSpPr>
          <p:nvPr>
            <p:ph/>
          </p:nvPr>
        </p:nvSpPr>
        <p:spPr>
          <a:xfrm>
            <a:off x="6637680" y="30438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subTitle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it-IT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8" name="PlaceHolder 2"/>
          <p:cNvSpPr>
            <a:spLocks noGrp="1"/>
          </p:cNvSpPr>
          <p:nvPr>
            <p:ph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168"/>
              </a:spcBef>
              <a:buNone/>
            </a:pPr>
            <a:endParaRPr b="0" lang="en-US" sz="2320" spc="-1" strike="noStrike">
              <a:solidFill>
                <a:srgbClr val="000000"/>
              </a:solidFill>
              <a:latin typeface="Lora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Freeform 270"/>
          <p:cNvSpPr/>
          <p:nvPr/>
        </p:nvSpPr>
        <p:spPr>
          <a:xfrm>
            <a:off x="341280" y="390240"/>
            <a:ext cx="9364320" cy="4938120"/>
          </a:xfrm>
          <a:custGeom>
            <a:avLst/>
            <a:gdLst/>
            <a:ahLst/>
            <a:rect l="l" t="t" r="r" b="b"/>
            <a:pathLst>
              <a:path w="11326759" h="5973096">
                <a:moveTo>
                  <a:pt x="11326759" y="5016716"/>
                </a:moveTo>
                <a:lnTo>
                  <a:pt x="11326759" y="5747671"/>
                </a:lnTo>
                <a:cubicBezTo>
                  <a:pt x="11326759" y="5872170"/>
                  <a:pt x="11225833" y="5973096"/>
                  <a:pt x="11101334" y="5973096"/>
                </a:cubicBezTo>
                <a:lnTo>
                  <a:pt x="10454485" y="5973096"/>
                </a:lnTo>
                <a:lnTo>
                  <a:pt x="10476857" y="5915847"/>
                </a:lnTo>
                <a:cubicBezTo>
                  <a:pt x="10630030" y="5576670"/>
                  <a:pt x="10885911" y="5288087"/>
                  <a:pt x="11207983" y="5084298"/>
                </a:cubicBezTo>
                <a:close/>
                <a:moveTo>
                  <a:pt x="3890280" y="0"/>
                </a:moveTo>
                <a:lnTo>
                  <a:pt x="11101334" y="0"/>
                </a:lnTo>
                <a:cubicBezTo>
                  <a:pt x="11225833" y="0"/>
                  <a:pt x="11326759" y="100926"/>
                  <a:pt x="11326759" y="225425"/>
                </a:cubicBezTo>
                <a:lnTo>
                  <a:pt x="11326759" y="1840902"/>
                </a:lnTo>
                <a:lnTo>
                  <a:pt x="11321056" y="1841894"/>
                </a:lnTo>
                <a:cubicBezTo>
                  <a:pt x="9271563" y="2250627"/>
                  <a:pt x="7675452" y="3872385"/>
                  <a:pt x="7356956" y="5903875"/>
                </a:cubicBezTo>
                <a:lnTo>
                  <a:pt x="7347931" y="5973096"/>
                </a:lnTo>
                <a:lnTo>
                  <a:pt x="225425" y="5973096"/>
                </a:lnTo>
                <a:cubicBezTo>
                  <a:pt x="100926" y="5973096"/>
                  <a:pt x="0" y="5872170"/>
                  <a:pt x="0" y="5747671"/>
                </a:cubicBezTo>
                <a:lnTo>
                  <a:pt x="0" y="3856324"/>
                </a:lnTo>
                <a:lnTo>
                  <a:pt x="107796" y="3848335"/>
                </a:lnTo>
                <a:cubicBezTo>
                  <a:pt x="2097534" y="3651400"/>
                  <a:pt x="3679374" y="2109746"/>
                  <a:pt x="3881443" y="170557"/>
                </a:cubicBezTo>
                <a:close/>
                <a:moveTo>
                  <a:pt x="225425" y="0"/>
                </a:moveTo>
                <a:lnTo>
                  <a:pt x="789667" y="0"/>
                </a:lnTo>
                <a:lnTo>
                  <a:pt x="736389" y="155621"/>
                </a:lnTo>
                <a:cubicBezTo>
                  <a:pt x="605303" y="436632"/>
                  <a:pt x="342370" y="654767"/>
                  <a:pt x="17905" y="746271"/>
                </a:cubicBezTo>
                <a:lnTo>
                  <a:pt x="0" y="750446"/>
                </a:lnTo>
                <a:lnTo>
                  <a:pt x="0" y="225425"/>
                </a:lnTo>
                <a:cubicBezTo>
                  <a:pt x="0" y="100926"/>
                  <a:pt x="100926" y="0"/>
                  <a:pt x="225425" y="0"/>
                </a:cubicBezTo>
                <a:close/>
              </a:path>
            </a:pathLst>
          </a:cu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2890080" y="2434680"/>
            <a:ext cx="4286520" cy="7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-7560" y="0"/>
            <a:ext cx="3438360" cy="3409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5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6664680" y="2151000"/>
            <a:ext cx="3421440" cy="3518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8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 182"/>
          <p:cNvSpPr/>
          <p:nvPr/>
        </p:nvSpPr>
        <p:spPr>
          <a:xfrm>
            <a:off x="0" y="1212840"/>
            <a:ext cx="10079640" cy="3212640"/>
          </a:xfrm>
          <a:prstGeom prst="rect">
            <a:avLst/>
          </a:prstGeom>
          <a:solidFill>
            <a:srgbClr val="f1c5ce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717120" y="1528560"/>
            <a:ext cx="3410280" cy="566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733320" y="2298960"/>
            <a:ext cx="3394080" cy="188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74" name="PlaceHolder 3"/>
          <p:cNvSpPr>
            <a:spLocks noGrp="1"/>
          </p:cNvSpPr>
          <p:nvPr>
            <p:ph type="body"/>
          </p:nvPr>
        </p:nvSpPr>
        <p:spPr>
          <a:xfrm>
            <a:off x="3084120" y="0"/>
            <a:ext cx="6995160" cy="566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Right Triangle 104"/>
          <p:cNvSpPr/>
          <p:nvPr/>
        </p:nvSpPr>
        <p:spPr>
          <a:xfrm>
            <a:off x="0" y="360"/>
            <a:ext cx="10079640" cy="5669640"/>
          </a:xfrm>
          <a:prstGeom prst="rtTriangle">
            <a:avLst/>
          </a:prstGeom>
          <a:solidFill>
            <a:srgbClr val="9ac1de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6226920" y="1383480"/>
            <a:ext cx="3410280" cy="566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6243480" y="2154240"/>
            <a:ext cx="3394080" cy="1889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414" name="Right Triangle 108"/>
          <p:cNvSpPr/>
          <p:nvPr/>
        </p:nvSpPr>
        <p:spPr>
          <a:xfrm>
            <a:off x="360" y="360"/>
            <a:ext cx="7619760" cy="5669640"/>
          </a:xfrm>
          <a:prstGeom prst="rtTriangle">
            <a:avLst/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body"/>
          </p:nvPr>
        </p:nvSpPr>
        <p:spPr>
          <a:xfrm>
            <a:off x="3809520" y="1547640"/>
            <a:ext cx="2987280" cy="31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8000"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7017480" y="1547640"/>
            <a:ext cx="2863800" cy="31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7000"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Fai clic per modificare il formato del testo del titolo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0" y="0"/>
            <a:ext cx="3512880" cy="566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Fai clic per modificare il formato del testo della struttura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Secondo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Terzo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it-IT" sz="1490" spc="-1" strike="noStrike">
                <a:solidFill>
                  <a:srgbClr val="000000"/>
                </a:solidFill>
                <a:latin typeface="Arial"/>
              </a:rPr>
              <a:t>Quarto livello struttura</a:t>
            </a:r>
            <a:endParaRPr b="0" lang="it-IT" sz="149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Quinto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Sesto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660" spc="-1" strike="noStrike">
                <a:solidFill>
                  <a:srgbClr val="000000"/>
                </a:solidFill>
                <a:latin typeface="Arial"/>
              </a:rPr>
              <a:t>Settimo livello struttura</a:t>
            </a:r>
            <a:endParaRPr b="0" lang="it-IT" sz="166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"/>
          <p:cNvSpPr/>
          <p:nvPr/>
        </p:nvSpPr>
        <p:spPr>
          <a:xfrm>
            <a:off x="3571200" y="0"/>
            <a:ext cx="0" cy="5670000"/>
          </a:xfrm>
          <a:prstGeom prst="line">
            <a:avLst/>
          </a:prstGeom>
          <a:ln w="127080">
            <a:solidFill>
              <a:srgbClr val="90bcd9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"/>
          <p:cNvSpPr/>
          <p:nvPr/>
        </p:nvSpPr>
        <p:spPr>
          <a:xfrm flipH="1">
            <a:off x="8332560" y="4464360"/>
            <a:ext cx="1746000" cy="1220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29fcf"/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6" name=""/>
          <p:cNvSpPr txBox="1"/>
          <p:nvPr/>
        </p:nvSpPr>
        <p:spPr>
          <a:xfrm>
            <a:off x="9464760" y="5297760"/>
            <a:ext cx="774000" cy="26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fld id="{49DEC92F-DA24-4F7E-A3E4-665B0C25A2E4}" type="slidenum">
              <a:rPr b="0" lang="it-IT" sz="1200" spc="-1" strike="noStrike">
                <a:latin typeface="Arial"/>
              </a:rPr>
              <a:t>&lt;numero&gt;</a:t>
            </a:fld>
            <a:endParaRPr b="0" lang="it-IT" sz="1200" spc="-1" strike="noStrike">
              <a:latin typeface="Arial"/>
            </a:endParaRPr>
          </a:p>
        </p:txBody>
      </p:sp>
      <p:sp>
        <p:nvSpPr>
          <p:cNvPr id="47" name=""/>
          <p:cNvSpPr txBox="1"/>
          <p:nvPr/>
        </p:nvSpPr>
        <p:spPr>
          <a:xfrm>
            <a:off x="3809520" y="5297760"/>
            <a:ext cx="952560" cy="26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200" spc="-1" strike="noStrike">
                <a:latin typeface="Arial"/>
              </a:rPr>
              <a:t>26/1/2023</a:t>
            </a:r>
            <a:endParaRPr b="0" lang="it-IT" sz="1200" spc="-1" strike="noStrike">
              <a:latin typeface="Arial"/>
            </a:endParaRPr>
          </a:p>
        </p:txBody>
      </p:sp>
      <p:pic>
        <p:nvPicPr>
          <p:cNvPr id="48" name="" descr=""/>
          <p:cNvPicPr/>
          <p:nvPr/>
        </p:nvPicPr>
        <p:blipFill>
          <a:blip r:embed="rId2"/>
          <a:stretch/>
        </p:blipFill>
        <p:spPr>
          <a:xfrm>
            <a:off x="9532080" y="29520"/>
            <a:ext cx="500040" cy="595440"/>
          </a:xfrm>
          <a:prstGeom prst="rect">
            <a:avLst/>
          </a:prstGeom>
          <a:ln w="0">
            <a:noFill/>
          </a:ln>
        </p:spPr>
      </p:pic>
      <p:pic>
        <p:nvPicPr>
          <p:cNvPr id="49" name="" descr=""/>
          <p:cNvPicPr/>
          <p:nvPr/>
        </p:nvPicPr>
        <p:blipFill>
          <a:blip r:embed="rId3"/>
          <a:stretch/>
        </p:blipFill>
        <p:spPr>
          <a:xfrm>
            <a:off x="8974800" y="162000"/>
            <a:ext cx="439200" cy="43200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body"/>
          </p:nvPr>
        </p:nvSpPr>
        <p:spPr>
          <a:xfrm>
            <a:off x="245880" y="2178360"/>
            <a:ext cx="3533400" cy="215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2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title"/>
          </p:nvPr>
        </p:nvSpPr>
        <p:spPr>
          <a:xfrm>
            <a:off x="246240" y="1139040"/>
            <a:ext cx="3533400" cy="700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88" name="Donut 280"/>
          <p:cNvSpPr/>
          <p:nvPr/>
        </p:nvSpPr>
        <p:spPr>
          <a:xfrm>
            <a:off x="4158000" y="31320"/>
            <a:ext cx="5657760" cy="5601600"/>
          </a:xfrm>
          <a:prstGeom prst="donut">
            <a:avLst>
              <a:gd name="adj" fmla="val 22614"/>
            </a:avLst>
          </a:prstGeom>
          <a:solidFill>
            <a:srgbClr val="f2f2f2">
              <a:alpha val="87000"/>
            </a:srgbClr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Rectangle 281"/>
          <p:cNvSpPr/>
          <p:nvPr/>
        </p:nvSpPr>
        <p:spPr>
          <a:xfrm>
            <a:off x="6863760" y="360"/>
            <a:ext cx="3215520" cy="5669640"/>
          </a:xfrm>
          <a:prstGeom prst="rect">
            <a:avLst/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6863760" y="34920"/>
            <a:ext cx="2934000" cy="5599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573160" y="1455840"/>
            <a:ext cx="2757600" cy="2757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68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ame 2"/>
          <p:cNvSpPr/>
          <p:nvPr/>
        </p:nvSpPr>
        <p:spPr>
          <a:xfrm>
            <a:off x="70560" y="79560"/>
            <a:ext cx="9937800" cy="5510160"/>
          </a:xfrm>
          <a:prstGeom prst="frame">
            <a:avLst>
              <a:gd name="adj1" fmla="val 556"/>
            </a:avLst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body"/>
          </p:nvPr>
        </p:nvSpPr>
        <p:spPr>
          <a:xfrm>
            <a:off x="4986000" y="467280"/>
            <a:ext cx="4500360" cy="4500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56840" y="2123640"/>
            <a:ext cx="3889800" cy="1767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71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title"/>
          </p:nvPr>
        </p:nvSpPr>
        <p:spPr>
          <a:xfrm>
            <a:off x="456840" y="1078920"/>
            <a:ext cx="38829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4866120" y="418356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1" name="PlaceHolder 5"/>
          <p:cNvSpPr>
            <a:spLocks noGrp="1"/>
          </p:cNvSpPr>
          <p:nvPr>
            <p:ph type="body"/>
          </p:nvPr>
        </p:nvSpPr>
        <p:spPr>
          <a:xfrm>
            <a:off x="6760440" y="418356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2" name="PlaceHolder 6"/>
          <p:cNvSpPr>
            <a:spLocks noGrp="1"/>
          </p:cNvSpPr>
          <p:nvPr>
            <p:ph type="body"/>
          </p:nvPr>
        </p:nvSpPr>
        <p:spPr>
          <a:xfrm>
            <a:off x="8514360" y="4214520"/>
            <a:ext cx="1164960" cy="1183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29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173" name="Rectangle 82"/>
          <p:cNvSpPr/>
          <p:nvPr/>
        </p:nvSpPr>
        <p:spPr>
          <a:xfrm>
            <a:off x="883800" y="4700160"/>
            <a:ext cx="3035520" cy="105840"/>
          </a:xfrm>
          <a:prstGeom prst="rect">
            <a:avLst/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Donut 349"/>
          <p:cNvSpPr/>
          <p:nvPr/>
        </p:nvSpPr>
        <p:spPr>
          <a:xfrm>
            <a:off x="4513320" y="-918000"/>
            <a:ext cx="7435440" cy="7142400"/>
          </a:xfrm>
          <a:prstGeom prst="donut">
            <a:avLst>
              <a:gd name="adj" fmla="val 13580"/>
            </a:avLst>
          </a:prstGeom>
          <a:solidFill>
            <a:srgbClr val="f2f2f2">
              <a:alpha val="71000"/>
            </a:srgbClr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PlaceHolder 1"/>
          <p:cNvSpPr>
            <a:spLocks noGrp="1"/>
          </p:cNvSpPr>
          <p:nvPr>
            <p:ph type="body"/>
          </p:nvPr>
        </p:nvSpPr>
        <p:spPr>
          <a:xfrm>
            <a:off x="356760" y="192780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2" name="PlaceHolder 2"/>
          <p:cNvSpPr>
            <a:spLocks noGrp="1"/>
          </p:cNvSpPr>
          <p:nvPr>
            <p:ph type="title"/>
          </p:nvPr>
        </p:nvSpPr>
        <p:spPr>
          <a:xfrm>
            <a:off x="325440" y="838440"/>
            <a:ext cx="5245920" cy="553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3" name="PlaceHolder 3"/>
          <p:cNvSpPr>
            <a:spLocks noGrp="1"/>
          </p:cNvSpPr>
          <p:nvPr>
            <p:ph type="body"/>
          </p:nvPr>
        </p:nvSpPr>
        <p:spPr>
          <a:xfrm>
            <a:off x="356760" y="375048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4" name="PlaceHolder 4"/>
          <p:cNvSpPr>
            <a:spLocks noGrp="1"/>
          </p:cNvSpPr>
          <p:nvPr>
            <p:ph type="body"/>
          </p:nvPr>
        </p:nvSpPr>
        <p:spPr>
          <a:xfrm>
            <a:off x="3168000" y="192780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5" name="PlaceHolder 5"/>
          <p:cNvSpPr>
            <a:spLocks noGrp="1"/>
          </p:cNvSpPr>
          <p:nvPr>
            <p:ph type="body"/>
          </p:nvPr>
        </p:nvSpPr>
        <p:spPr>
          <a:xfrm>
            <a:off x="3168000" y="3750480"/>
            <a:ext cx="2403000" cy="1033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43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6" name="Oval 350"/>
          <p:cNvSpPr/>
          <p:nvPr/>
        </p:nvSpPr>
        <p:spPr>
          <a:xfrm>
            <a:off x="7737840" y="-271440"/>
            <a:ext cx="2892960" cy="2892960"/>
          </a:xfrm>
          <a:prstGeom prst="ellipse">
            <a:avLst/>
          </a:prstGeom>
          <a:solidFill>
            <a:srgbClr val="9c1133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7" name="PlaceHolder 6"/>
          <p:cNvSpPr>
            <a:spLocks noGrp="1"/>
          </p:cNvSpPr>
          <p:nvPr>
            <p:ph type="body"/>
          </p:nvPr>
        </p:nvSpPr>
        <p:spPr>
          <a:xfrm>
            <a:off x="5768280" y="246960"/>
            <a:ext cx="4862520" cy="4811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18" name="PlaceHolder 7"/>
          <p:cNvSpPr>
            <a:spLocks noGrp="1"/>
          </p:cNvSpPr>
          <p:nvPr>
            <p:ph type="body"/>
          </p:nvPr>
        </p:nvSpPr>
        <p:spPr>
          <a:xfrm>
            <a:off x="5947920" y="3488400"/>
            <a:ext cx="1936800" cy="1916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50000"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28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1960200" y="451800"/>
            <a:ext cx="6159240" cy="60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294" name="Frame 33"/>
          <p:cNvSpPr/>
          <p:nvPr/>
        </p:nvSpPr>
        <p:spPr>
          <a:xfrm>
            <a:off x="0" y="360"/>
            <a:ext cx="10079640" cy="5669640"/>
          </a:xfrm>
          <a:prstGeom prst="frame">
            <a:avLst>
              <a:gd name="adj1" fmla="val 3333"/>
            </a:avLst>
          </a:prstGeom>
          <a:solidFill>
            <a:srgbClr val="836bcc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PlaceHolder 1"/>
          <p:cNvSpPr>
            <a:spLocks noGrp="1"/>
          </p:cNvSpPr>
          <p:nvPr>
            <p:ph type="title"/>
          </p:nvPr>
        </p:nvSpPr>
        <p:spPr>
          <a:xfrm>
            <a:off x="1960200" y="647640"/>
            <a:ext cx="6159240" cy="511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Fai clic per modificare il formato del testo del titolo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</p:txBody>
      </p:sp>
      <p:sp>
        <p:nvSpPr>
          <p:cNvPr id="333" name="Frame 2"/>
          <p:cNvSpPr/>
          <p:nvPr/>
        </p:nvSpPr>
        <p:spPr>
          <a:xfrm>
            <a:off x="0" y="360"/>
            <a:ext cx="10079640" cy="5669640"/>
          </a:xfrm>
          <a:prstGeom prst="frame">
            <a:avLst>
              <a:gd name="adj1" fmla="val 3333"/>
            </a:avLst>
          </a:prstGeom>
          <a:solidFill>
            <a:srgbClr val="d15450"/>
          </a:solidFill>
          <a:ln w="1260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PlaceHolder 2"/>
          <p:cNvSpPr>
            <a:spLocks noGrp="1"/>
          </p:cNvSpPr>
          <p:nvPr>
            <p:ph type="body"/>
          </p:nvPr>
        </p:nvSpPr>
        <p:spPr>
          <a:xfrm>
            <a:off x="503640" y="132624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168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320" spc="-1" strike="noStrike">
                <a:solidFill>
                  <a:srgbClr val="000000"/>
                </a:solidFill>
                <a:latin typeface="Lora"/>
              </a:rPr>
              <a:t>Fai clic per modificare il formato del testo della struttura</a:t>
            </a:r>
            <a:endParaRPr b="0" lang="en-US" sz="2320" spc="-1" strike="noStrike">
              <a:solidFill>
                <a:srgbClr val="000000"/>
              </a:solidFill>
              <a:latin typeface="Lora"/>
            </a:endParaRPr>
          </a:p>
          <a:p>
            <a:pPr lvl="1" marL="864000" indent="-324000">
              <a:lnSpc>
                <a:spcPct val="90000"/>
              </a:lnSpc>
              <a:spcBef>
                <a:spcPts val="93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Secondo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2" marL="1296000" indent="-288000">
              <a:lnSpc>
                <a:spcPct val="90000"/>
              </a:lnSpc>
              <a:spcBef>
                <a:spcPts val="70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Terzo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3" marL="1728000" indent="-216000">
              <a:lnSpc>
                <a:spcPct val="90000"/>
              </a:lnSpc>
              <a:spcBef>
                <a:spcPts val="468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90" spc="-1" strike="noStrike">
                <a:solidFill>
                  <a:srgbClr val="000000"/>
                </a:solidFill>
                <a:latin typeface="Lora"/>
              </a:rPr>
              <a:t>Quarto livello struttura</a:t>
            </a:r>
            <a:endParaRPr b="0" lang="en-US" sz="1490" spc="-1" strike="noStrike">
              <a:solidFill>
                <a:srgbClr val="000000"/>
              </a:solidFill>
              <a:latin typeface="Lora"/>
            </a:endParaRPr>
          </a:p>
          <a:p>
            <a:pPr lvl="4" marL="2160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Quinto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5" marL="2592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Sesto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  <a:p>
            <a:pPr lvl="6" marL="3024000" indent="-216000">
              <a:lnSpc>
                <a:spcPct val="90000"/>
              </a:lnSpc>
              <a:spcBef>
                <a:spcPts val="232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60" spc="-1" strike="noStrike">
                <a:solidFill>
                  <a:srgbClr val="000000"/>
                </a:solidFill>
                <a:latin typeface="Lora"/>
              </a:rPr>
              <a:t>Settimo livello struttura</a:t>
            </a:r>
            <a:endParaRPr b="0" lang="en-US" sz="1660" spc="-1" strike="noStrike">
              <a:solidFill>
                <a:srgbClr val="000000"/>
              </a:solidFill>
              <a:latin typeface="Lora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9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4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4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slideLayout" Target="../slideLayouts/slideLayout14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4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4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4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4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4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4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4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4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4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4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4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4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4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4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4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4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4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4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4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4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6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slideLayout" Target="../slideLayouts/slideLayout14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6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6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jpeg"/><Relationship Id="rId3" Type="http://schemas.openxmlformats.org/officeDocument/2006/relationships/image" Target="../media/image51.png"/><Relationship Id="rId4" Type="http://schemas.openxmlformats.org/officeDocument/2006/relationships/slideLayout" Target="../slideLayouts/slideLayout8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image" Target="../media/image53.png"/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slideLayout" Target="../slideLayouts/slideLayout2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6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1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"/>
          <p:cNvSpPr/>
          <p:nvPr/>
        </p:nvSpPr>
        <p:spPr>
          <a:xfrm>
            <a:off x="144000" y="144000"/>
            <a:ext cx="9792000" cy="5400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Argomenti di questo incontro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3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9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5" name="PlaceHolder 2"/>
          <p:cNvSpPr>
            <a:spLocks noGrp="1"/>
          </p:cNvSpPr>
          <p:nvPr>
            <p:ph type="subTitle"/>
          </p:nvPr>
        </p:nvSpPr>
        <p:spPr>
          <a:xfrm>
            <a:off x="3809520" y="2160000"/>
            <a:ext cx="5952600" cy="201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800" spc="-1" strike="noStrike">
                <a:latin typeface="Arial"/>
              </a:rPr>
              <a:t>Oggi vediamo il livello Base in 3 passi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Premessa generale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Gli assunti teorici</a:t>
            </a:r>
            <a:endParaRPr b="0" lang="it-IT" sz="28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800" spc="-1" strike="noStrike">
                <a:latin typeface="Arial"/>
              </a:rPr>
              <a:t>Indicazioni Pragmatiche</a:t>
            </a:r>
            <a:endParaRPr b="0" lang="it-IT" sz="2800" spc="-1" strike="noStrike"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6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97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0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331848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it-IT" sz="2400" spc="-1" strike="noStrike">
                <a:latin typeface="Arial"/>
              </a:rPr>
              <a:t>Ogni sistema pedagogico (=educativo) ha un riferimento teorico, anche l’SPC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0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503" name="" descr=""/>
          <p:cNvPicPr/>
          <p:nvPr/>
        </p:nvPicPr>
        <p:blipFill>
          <a:blip r:embed="rId2"/>
          <a:stretch/>
        </p:blipFill>
        <p:spPr>
          <a:xfrm>
            <a:off x="7386840" y="1641960"/>
            <a:ext cx="2484000" cy="2880000"/>
          </a:xfrm>
          <a:prstGeom prst="rect">
            <a:avLst/>
          </a:prstGeom>
          <a:ln w="0"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5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835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000" spc="-1" strike="noStrike">
                <a:latin typeface="Arial"/>
              </a:rPr>
              <a:t>La comunità educante (=lo staff operatori+animatori+educatori) ha le seguenti caratteristiche: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000" spc="-1" strike="noStrike">
                <a:latin typeface="Arial"/>
              </a:rPr>
              <a:t>Rispetto-accoglienza</a:t>
            </a:r>
            <a:r>
              <a:rPr b="0" lang="it-IT" sz="2000" spc="-1" strike="noStrike">
                <a:latin typeface="Arial"/>
              </a:rPr>
              <a:t>: “entrare con la loro e uscire poi con la nostra […] pur di salvare la gioventù”, scrive Don Orione, per incidere sulla cultura, sul pensiero, sui valori;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000" spc="-1" strike="noStrike">
                <a:latin typeface="Arial"/>
              </a:rPr>
              <a:t>Interazione simbolica</a:t>
            </a:r>
            <a:r>
              <a:rPr b="0" lang="it-IT" sz="2000" spc="-1" strike="noStrike">
                <a:latin typeface="Arial"/>
              </a:rPr>
              <a:t>: concetto tecnico. Significa la produzione-comprensione di significati fatto tramite gesti, parole, disegni, statue, palazzi, ecc… Dentro le nostre strutture possiamo tradurlo come educare tramite l’organizzazione degli spazi, degli arredi, delle stanze;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50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8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09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000" spc="-1" strike="noStrike">
                <a:latin typeface="Arial"/>
              </a:rPr>
              <a:t>Cognizione distribuita</a:t>
            </a:r>
            <a:r>
              <a:rPr b="0" lang="it-IT" sz="2000" spc="-1" strike="noStrike">
                <a:latin typeface="Arial"/>
              </a:rPr>
              <a:t>: gli operatori fa rinforzo positivo continuo ai ragazzi;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000" spc="-1" strike="noStrike">
                <a:latin typeface="Arial"/>
              </a:rPr>
              <a:t>Affiliazione</a:t>
            </a:r>
            <a:r>
              <a:rPr b="0" lang="it-IT" sz="2000" spc="-1" strike="noStrike">
                <a:latin typeface="Arial"/>
              </a:rPr>
              <a:t>: diventare famiglia e casa per i nostri ragazzi. Operare come se fosse casa mia, ma è casa di tutti, non casa mia;</a:t>
            </a:r>
            <a:endParaRPr b="0" lang="it-IT" sz="20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000" spc="-1" strike="noStrike">
                <a:latin typeface="Arial"/>
              </a:rPr>
              <a:t>Adattamento funzionale</a:t>
            </a:r>
            <a:r>
              <a:rPr b="0" lang="it-IT" sz="2000" spc="-1" strike="noStrike">
                <a:latin typeface="Arial"/>
              </a:rPr>
              <a:t>: cambiare noi, al cambiare per crescita dei destinatari. Cambiare noi per adattarci ai cambi dei tempi.</a:t>
            </a:r>
            <a:endParaRPr b="0" lang="it-IT" sz="2000" spc="-1" strike="noStrike">
              <a:latin typeface="Arial"/>
            </a:endParaRPr>
          </a:p>
        </p:txBody>
      </p:sp>
      <p:sp>
        <p:nvSpPr>
          <p:cNvPr id="510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Premessa Generale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1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3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16" name="PlaceHolder 1"/>
          <p:cNvSpPr>
            <a:spLocks noGrp="1"/>
          </p:cNvSpPr>
          <p:nvPr>
            <p:ph type="subTitle"/>
          </p:nvPr>
        </p:nvSpPr>
        <p:spPr>
          <a:xfrm>
            <a:off x="3809520" y="187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L’SPC nasce dall’Amore e si regge su questo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livello “paterno-cristiano” è lo snodo di collegamento e declinazione tra l’amore e le linee di intervento pratico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1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br>
              <a:rPr sz="2600"/>
            </a:b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(ovvero: cosa sapere)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0" name="PlaceHolder 1"/>
          <p:cNvSpPr>
            <a:spLocks noGrp="1"/>
          </p:cNvSpPr>
          <p:nvPr>
            <p:ph type="subTitle"/>
          </p:nvPr>
        </p:nvSpPr>
        <p:spPr>
          <a:xfrm>
            <a:off x="3809520" y="1152000"/>
            <a:ext cx="5952600" cy="4163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100" spc="-1" strike="noStrike">
                <a:latin typeface="Arial"/>
              </a:rPr>
              <a:t>Amore-affettività</a:t>
            </a:r>
            <a:r>
              <a:rPr b="0" lang="it-IT" sz="2100" spc="-1" strike="noStrike">
                <a:latin typeface="Arial"/>
              </a:rPr>
              <a:t>: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Don Orione fa iniziare tutto da Dio: “vedere e servire Cristo nell’uomo”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“</a:t>
            </a:r>
            <a:r>
              <a:rPr b="0" lang="it-IT" sz="2100" spc="-1" strike="noStrike">
                <a:latin typeface="Arial"/>
              </a:rPr>
              <a:t>Amore” perché tutto nasce Da Dio; “Amore” perché ci muove l’Amore Suo; “Amore” perché facciamo Carità (=Carità educativa), non facciamo filantropia e centro sociale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“</a:t>
            </a:r>
            <a:r>
              <a:rPr b="0" lang="it-IT" sz="2100" spc="-1" strike="noStrike">
                <a:latin typeface="Arial"/>
              </a:rPr>
              <a:t>Affettività” come amore umano, ovvero la “risonanza della soddisfazione o frustrazione dei bisogni sul continuo piacere-dolore” (</a:t>
            </a:r>
            <a:r>
              <a:rPr b="0" lang="it-IT" sz="1800" spc="-1" strike="noStrike">
                <a:latin typeface="Arial"/>
              </a:rPr>
              <a:t>cf. Albino RONCO, Introduzione alla psicologia, LAS, Roma, 1991, 51ss</a:t>
            </a:r>
            <a:r>
              <a:rPr b="0" lang="it-IT" sz="2100" spc="-1" strike="noStrike">
                <a:latin typeface="Arial"/>
              </a:rPr>
              <a:t>)</a:t>
            </a:r>
            <a:endParaRPr b="0" lang="it-IT" sz="21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100" spc="-1" strike="noStrike">
                <a:latin typeface="Arial"/>
              </a:rPr>
              <a:t>“</a:t>
            </a:r>
            <a:r>
              <a:rPr b="0" lang="it-IT" sz="2100" spc="-1" strike="noStrike">
                <a:latin typeface="Arial"/>
              </a:rPr>
              <a:t>Paterno-crsitiano” è il punto di contatto tra l’Amore divino e l’agire umano</a:t>
            </a:r>
            <a:endParaRPr b="0" lang="it-IT" sz="2100" spc="-1" strike="noStrike">
              <a:latin typeface="Arial"/>
            </a:endParaRPr>
          </a:p>
        </p:txBody>
      </p:sp>
      <p:sp>
        <p:nvSpPr>
          <p:cNvPr id="52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4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Le caratteristiche dell’Amore sono: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Teologale</a:t>
            </a:r>
            <a:r>
              <a:rPr b="0" lang="it-IT" sz="2400" spc="-1" strike="noStrike">
                <a:latin typeface="Arial"/>
              </a:rPr>
              <a:t>: il soggetto è Dio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Integrante</a:t>
            </a:r>
            <a:r>
              <a:rPr b="0" lang="it-IT" sz="2400" spc="-1" strike="noStrike">
                <a:latin typeface="Arial"/>
              </a:rPr>
              <a:t>: è un Amore che porta ad abbracciare tutto il creato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Integrale</a:t>
            </a:r>
            <a:r>
              <a:rPr b="0" lang="it-IT" sz="2400" spc="-1" strike="noStrike">
                <a:latin typeface="Arial"/>
              </a:rPr>
              <a:t>: è un Amore che ci mette in gioco completamente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Finalizzato/finalizzante</a:t>
            </a:r>
            <a:r>
              <a:rPr b="0" lang="it-IT" sz="2400" spc="-1" strike="noStrike">
                <a:latin typeface="Arial"/>
              </a:rPr>
              <a:t>: orienta tutto (mie pensieri, mie scelte)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Gratuito/altruistico</a:t>
            </a:r>
            <a:r>
              <a:rPr b="0" lang="it-IT" sz="2400" spc="-1" strike="noStrike">
                <a:latin typeface="Arial"/>
              </a:rPr>
              <a:t>: pone come unico scopo il bene dell’altro senza alcun ritorno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2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Amore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28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935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300" spc="-1" strike="noStrike">
                <a:latin typeface="Arial"/>
              </a:rPr>
              <a:t>Le caratteristiche dell’affettività sono: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Strategia d’intervento</a:t>
            </a:r>
            <a:r>
              <a:rPr b="0" lang="it-IT" sz="2300" spc="-1" strike="noStrike">
                <a:latin typeface="Arial"/>
              </a:rPr>
              <a:t>: strumento principale per creare l’alleanza educativa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Empatia</a:t>
            </a:r>
            <a:r>
              <a:rPr b="0" lang="it-IT" sz="2300" spc="-1" strike="noStrike">
                <a:latin typeface="Arial"/>
              </a:rPr>
              <a:t>: la richiede e la fa nascere.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Autenticità: nella relazione e nel sistema del sé (stessi)</a:t>
            </a:r>
            <a:endParaRPr b="0" lang="it-IT" sz="23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Umanità</a:t>
            </a:r>
            <a:r>
              <a:rPr b="0" lang="it-IT" sz="2300" spc="-1" strike="noStrike">
                <a:latin typeface="Arial"/>
              </a:rPr>
              <a:t>: operiamo come persone, non come software o AI </a:t>
            </a:r>
            <a:r>
              <a:rPr b="0" lang="it-IT" sz="1600" spc="-1" strike="noStrike">
                <a:latin typeface="Arial"/>
              </a:rPr>
              <a:t>(Artificial Intelligence)</a:t>
            </a:r>
            <a:endParaRPr b="0" lang="it-IT" sz="16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Intelligenza</a:t>
            </a:r>
            <a:r>
              <a:rPr b="0" lang="it-IT" sz="2300" spc="-1" strike="noStrike">
                <a:latin typeface="Arial"/>
              </a:rPr>
              <a:t>: nel senso di sapere, pensiero critico, pensiero costruttivo (ci sono verità non quantificabili, ma non per questo meno vere)</a:t>
            </a:r>
            <a:endParaRPr b="0" lang="it-IT" sz="2300" spc="-1" strike="noStrike">
              <a:latin typeface="Arial"/>
            </a:endParaRPr>
          </a:p>
        </p:txBody>
      </p:sp>
      <p:sp>
        <p:nvSpPr>
          <p:cNvPr id="52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Title 2"/>
          <p:cNvSpPr/>
          <p:nvPr/>
        </p:nvSpPr>
        <p:spPr>
          <a:xfrm>
            <a:off x="3312000" y="1184040"/>
            <a:ext cx="6408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4400" spc="299" strike="noStrike">
                <a:solidFill>
                  <a:srgbClr val="000000"/>
                </a:solidFill>
                <a:latin typeface="Poppins"/>
                <a:ea typeface="Roboto Medium"/>
              </a:rPr>
              <a:t>paterno-cristiano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3" name="Rectangle 8"/>
          <p:cNvSpPr/>
          <p:nvPr/>
        </p:nvSpPr>
        <p:spPr>
          <a:xfrm>
            <a:off x="3183120" y="4968000"/>
            <a:ext cx="315000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Copparo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26/1/2023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454" name="Title 2"/>
          <p:cNvSpPr/>
          <p:nvPr/>
        </p:nvSpPr>
        <p:spPr>
          <a:xfrm>
            <a:off x="3631680" y="644040"/>
            <a:ext cx="499104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metodo educativo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455" name="" descr=""/>
          <p:cNvPicPr/>
          <p:nvPr/>
        </p:nvPicPr>
        <p:blipFill>
          <a:blip r:embed="rId1"/>
          <a:stretch/>
        </p:blipFill>
        <p:spPr>
          <a:xfrm>
            <a:off x="-900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456" name="" descr=""/>
          <p:cNvPicPr/>
          <p:nvPr/>
        </p:nvPicPr>
        <p:blipFill>
          <a:blip r:embed="rId2"/>
          <a:stretch/>
        </p:blipFill>
        <p:spPr>
          <a:xfrm>
            <a:off x="6666840" y="2156400"/>
            <a:ext cx="3422880" cy="3517920"/>
          </a:xfrm>
          <a:prstGeom prst="rect">
            <a:avLst/>
          </a:prstGeom>
          <a:ln w="0">
            <a:noFill/>
          </a:ln>
        </p:spPr>
      </p:pic>
      <p:sp>
        <p:nvSpPr>
          <p:cNvPr id="457" name="Title 2_0"/>
          <p:cNvSpPr/>
          <p:nvPr/>
        </p:nvSpPr>
        <p:spPr>
          <a:xfrm>
            <a:off x="3312720" y="2407680"/>
            <a:ext cx="570528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Livello Base </a:t>
            </a:r>
            <a:br>
              <a:rPr sz="3200"/>
            </a:br>
            <a:endParaRPr b="0" lang="it-IT" sz="3200" spc="-1" strike="noStrike">
              <a:latin typeface="Arial"/>
            </a:endParaRPr>
          </a:p>
        </p:txBody>
      </p:sp>
      <p:sp>
        <p:nvSpPr>
          <p:cNvPr id="458" name="Rectangle 8_1"/>
          <p:cNvSpPr/>
          <p:nvPr/>
        </p:nvSpPr>
        <p:spPr>
          <a:xfrm>
            <a:off x="3365640" y="60480"/>
            <a:ext cx="21898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Roboto"/>
                <a:ea typeface="Roboto"/>
              </a:rPr>
              <a:t>Stefano Bortolato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59" name="" descr=""/>
          <p:cNvPicPr/>
          <p:nvPr/>
        </p:nvPicPr>
        <p:blipFill>
          <a:blip r:embed="rId3"/>
          <a:stretch/>
        </p:blipFill>
        <p:spPr>
          <a:xfrm>
            <a:off x="5094360" y="3431520"/>
            <a:ext cx="999000" cy="1190520"/>
          </a:xfrm>
          <a:prstGeom prst="rect">
            <a:avLst/>
          </a:prstGeom>
          <a:ln w="0">
            <a:noFill/>
          </a:ln>
        </p:spPr>
      </p:pic>
      <p:pic>
        <p:nvPicPr>
          <p:cNvPr id="460" name="" descr=""/>
          <p:cNvPicPr/>
          <p:nvPr/>
        </p:nvPicPr>
        <p:blipFill>
          <a:blip r:embed="rId4"/>
          <a:stretch/>
        </p:blipFill>
        <p:spPr>
          <a:xfrm>
            <a:off x="4104000" y="3711240"/>
            <a:ext cx="864000" cy="838800"/>
          </a:xfrm>
          <a:prstGeom prst="rect">
            <a:avLst/>
          </a:prstGeom>
          <a:ln w="0">
            <a:noFill/>
          </a:ln>
        </p:spPr>
      </p:pic>
      <p:sp>
        <p:nvSpPr>
          <p:cNvPr id="461" name="Title 5"/>
          <p:cNvSpPr/>
          <p:nvPr/>
        </p:nvSpPr>
        <p:spPr>
          <a:xfrm>
            <a:off x="7371000" y="2225160"/>
            <a:ext cx="792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11620" spc="299" strike="noStrike">
                <a:solidFill>
                  <a:srgbClr val="000000"/>
                </a:solidFill>
                <a:latin typeface="Poppins"/>
                <a:ea typeface="Roboto Medium"/>
              </a:rPr>
              <a:t>3</a:t>
            </a:r>
            <a:endParaRPr b="1" lang="it-IT" sz="1162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2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Profondità</a:t>
            </a:r>
            <a:r>
              <a:rPr b="0" lang="it-IT" sz="2400" spc="-1" strike="noStrike">
                <a:latin typeface="Arial"/>
              </a:rPr>
              <a:t>: si opera sull’io profondo proprio e altrui; richiesti competenza e sacramenti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Totalità</a:t>
            </a:r>
            <a:r>
              <a:rPr b="0" lang="it-IT" sz="2400" spc="-1" strike="noStrike">
                <a:latin typeface="Arial"/>
              </a:rPr>
              <a:t>: della persona (siamo un tutt’uno); ogni occasione è opportuna per incontrare l'altro</a:t>
            </a:r>
            <a:endParaRPr b="0" lang="it-IT" sz="2400" spc="-1" strike="noStrike">
              <a:latin typeface="Arial"/>
            </a:endParaRPr>
          </a:p>
          <a:p>
            <a:endParaRPr b="0" lang="it-IT" sz="2400" spc="-1" strike="noStrike">
              <a:latin typeface="Arial"/>
            </a:endParaRPr>
          </a:p>
          <a:p>
            <a:r>
              <a:rPr b="0" lang="it-IT" sz="2400" spc="-1" strike="noStrike">
                <a:latin typeface="Arial"/>
              </a:rPr>
              <a:t>Goleman lo spiega come «insegnare […] l'alfabeto emozionale – le capacità fondamentali del cuore»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3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Teorici: Affettività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36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3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Paterno-cristiano</a:t>
            </a:r>
            <a:endParaRPr b="0" lang="it-IT" sz="2400" spc="-1" strike="noStrike">
              <a:latin typeface="Arial"/>
            </a:endParaRPr>
          </a:p>
          <a:p>
            <a:r>
              <a:rPr b="0" lang="it-IT" sz="2400" spc="-1" strike="noStrike">
                <a:latin typeface="Arial"/>
              </a:rPr>
              <a:t>Don Orione lo descrive nella lettera del 1922 prendendo le distanze dal sistema preventivo che </a:t>
            </a:r>
            <a:endParaRPr b="0" lang="it-IT" sz="2400" spc="-1" strike="noStrike">
              <a:latin typeface="Arial"/>
            </a:endParaRPr>
          </a:p>
          <a:p>
            <a:r>
              <a:rPr b="0" lang="it-IT" sz="2400" spc="-1" strike="noStrike">
                <a:latin typeface="Arial"/>
              </a:rPr>
              <a:t>«non dice tutto, per me non mi soddisfa pienamente, non mi pare completo. […] Fondamento del sistema non solo deve essere la ragione e l'amorevolezza, ma la fede e la religione cattolica -praticata- e il soffio di un'anima e di un cuore di educatore»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3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0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Paterno-cristiano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nome è un artificio linguistico inventato da Don Orione. Unisce un’opportunità giuridica nota come “Scuola Paterna” prevista dagli articoli 251 e 252 della legge Casati del 1859, con il dinamismo della fede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4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4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73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Paterno-cristiano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Paterno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Indica anche un’intuizione pedagogica: il percorso educativo necessita di una </a:t>
            </a:r>
            <a:r>
              <a:rPr b="0" i="1" lang="it-IT" sz="2400" spc="-1" strike="noStrike">
                <a:latin typeface="Arial"/>
              </a:rPr>
              <a:t>figura paterna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r>
              <a:rPr b="0" lang="it-IT" sz="2400" spc="-1" strike="noStrike">
                <a:latin typeface="Arial"/>
              </a:rPr>
              <a:t>«La Congregazione deve avere il suo sistema educativo. Il nostro sistema educativo dev’essere  “paterno”. Dobbiamo diportarci con i giovani come si diporta un padre di famiglia che sa unire l’amore con il dovere»  (</a:t>
            </a:r>
            <a:r>
              <a:rPr b="0" lang="it-IT" sz="1800" spc="-1" strike="noStrike">
                <a:latin typeface="Arial"/>
              </a:rPr>
              <a:t>Parola, 25 maggio 1932</a:t>
            </a:r>
            <a:r>
              <a:rPr b="0" lang="it-IT" sz="2400" spc="-1" strike="noStrike">
                <a:latin typeface="Arial"/>
              </a:rPr>
              <a:t>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4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48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3935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Paterno-cristiano</a:t>
            </a:r>
            <a:endParaRPr b="0" lang="it-IT" sz="23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Paterno</a:t>
            </a:r>
            <a:r>
              <a:rPr b="0" lang="it-IT" sz="2300" spc="-1" strike="noStrike">
                <a:latin typeface="Arial"/>
              </a:rPr>
              <a:t>:</a:t>
            </a:r>
            <a:endParaRPr b="0" lang="it-IT" sz="23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“</a:t>
            </a:r>
            <a:r>
              <a:rPr b="0" lang="it-IT" sz="2300" spc="-1" strike="noStrike">
                <a:latin typeface="Arial"/>
              </a:rPr>
              <a:t>Paterno”, in Don Orione, significa “cura” (nel sento antico, non in quello contemporaneo di “servizio”):</a:t>
            </a:r>
            <a:endParaRPr b="0" lang="it-IT" sz="2300" spc="-1" strike="noStrike">
              <a:latin typeface="Arial"/>
            </a:endParaRPr>
          </a:p>
          <a:p>
            <a:r>
              <a:rPr b="0" lang="it-IT" sz="2300" spc="-1" strike="noStrike">
                <a:latin typeface="Arial"/>
              </a:rPr>
              <a:t>«Amateli nel Signore come fratelli vostri, prendetevi  cura della loro salute, della loro istruzione e d’ogni loro bene: sentano che voialtri vi interessate per crescerli (...) Non  vi è terreno ingrato e sterile che, per  mezzo di una lunga pazienza, non si  possa finalmente ridurre a frutto; così è  l’uomo» (</a:t>
            </a:r>
            <a:r>
              <a:rPr b="0" lang="it-IT" sz="1800" spc="-1" strike="noStrike">
                <a:latin typeface="Arial"/>
              </a:rPr>
              <a:t>Lettere II, 558</a:t>
            </a:r>
            <a:r>
              <a:rPr b="0" lang="it-IT" sz="2300" spc="-1" strike="noStrike">
                <a:latin typeface="Arial"/>
              </a:rPr>
              <a:t>)</a:t>
            </a:r>
            <a:endParaRPr b="0" lang="it-IT" sz="2300" spc="-1" strike="noStrike">
              <a:latin typeface="Arial"/>
            </a:endParaRPr>
          </a:p>
        </p:txBody>
      </p:sp>
      <p:sp>
        <p:nvSpPr>
          <p:cNvPr id="54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2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3750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200" spc="-1" strike="noStrike">
                <a:latin typeface="Arial"/>
              </a:rPr>
              <a:t>Paterno-cristiano</a:t>
            </a:r>
            <a:endParaRPr b="0" lang="it-IT" sz="22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200" spc="-1" strike="noStrike">
                <a:latin typeface="Arial"/>
              </a:rPr>
              <a:t>Cristiano</a:t>
            </a:r>
            <a:r>
              <a:rPr b="0" lang="it-IT" sz="2200" spc="-1" strike="noStrike">
                <a:latin typeface="Arial"/>
              </a:rPr>
              <a:t>:</a:t>
            </a:r>
            <a:endParaRPr b="0" lang="it-IT" sz="22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Non significa “finalizzato al proselitismo”</a:t>
            </a:r>
            <a:endParaRPr b="0" lang="it-IT" sz="22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Significa che la cura nasce dal “Vedere e servire Cristo nell’uomo”</a:t>
            </a:r>
            <a:endParaRPr b="0" lang="it-IT" sz="22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Significa che vediamo la “presenza divina nell'uomo”</a:t>
            </a:r>
            <a:endParaRPr b="0" lang="it-IT" sz="22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Significa che i valori che guidano l’intervento educativo sono quelli cristiani</a:t>
            </a:r>
            <a:endParaRPr b="0" lang="it-IT" sz="2200" spc="-1" strike="noStrike">
              <a:latin typeface="Arial"/>
            </a:endParaRPr>
          </a:p>
          <a:p>
            <a:pPr lvl="2" marL="648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Si riferisce anche alla dimensione di fede dell’operatore-animatore-educatore (e del discente):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55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56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Paterno-cristiano</a:t>
            </a:r>
            <a:endParaRPr b="0" lang="it-IT" sz="230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300" spc="-1" strike="noStrike">
                <a:latin typeface="Arial"/>
              </a:rPr>
              <a:t>Cristiano</a:t>
            </a:r>
            <a:r>
              <a:rPr b="0" lang="it-IT" sz="2300" spc="-1" strike="noStrike">
                <a:latin typeface="Arial"/>
              </a:rPr>
              <a:t>:</a:t>
            </a:r>
            <a:endParaRPr b="0" lang="it-IT" sz="2300" spc="-1" strike="noStrike">
              <a:latin typeface="Arial"/>
            </a:endParaRPr>
          </a:p>
          <a:p>
            <a:r>
              <a:rPr b="0" lang="it-IT" sz="2300" spc="-1" strike="noStrike">
                <a:latin typeface="Arial"/>
              </a:rPr>
              <a:t>«Fondamento del sistema non solo deve essere la ragione e l'amorevolezza, ma la fede e la religione cattolica -praticata- e il soffio di un'anima e di un cuore di educatore»</a:t>
            </a:r>
            <a:endParaRPr b="0" lang="it-IT" sz="2300" spc="-1" strike="noStrike">
              <a:latin typeface="Arial"/>
            </a:endParaRPr>
          </a:p>
        </p:txBody>
      </p:sp>
      <p:sp>
        <p:nvSpPr>
          <p:cNvPr id="55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Gli Assunti Teorici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6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1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3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1440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Le azioni da fare nell’intervento educativo non sono descrivibili da un elenco finito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Le azioni vanno individuate all’interno di un’interazione articolata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64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br>
              <a:rPr sz="2600"/>
            </a:br>
            <a:r>
              <a:rPr b="0" lang="it-IT" sz="2600" spc="-1" strike="noStrike">
                <a:solidFill>
                  <a:srgbClr val="000000"/>
                </a:solidFill>
                <a:latin typeface="Arial"/>
              </a:rPr>
              <a:t>(ovvero: cosa fare)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5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566" name="" descr=""/>
          <p:cNvPicPr/>
          <p:nvPr/>
        </p:nvPicPr>
        <p:blipFill>
          <a:blip r:embed="rId2"/>
          <a:stretch/>
        </p:blipFill>
        <p:spPr>
          <a:xfrm>
            <a:off x="4651920" y="3039120"/>
            <a:ext cx="4680000" cy="2538000"/>
          </a:xfrm>
          <a:prstGeom prst="rect">
            <a:avLst/>
          </a:prstGeom>
          <a:ln w="0"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68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400" spc="-1" strike="noStrike">
                <a:latin typeface="Arial"/>
              </a:rPr>
              <a:t>Possiamo individuare delle pratiche ad alto livello che “non possono mancare”: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Amare Dio</a:t>
            </a:r>
            <a:r>
              <a:rPr b="0" lang="it-IT" sz="2400" spc="-1" strike="noStrike">
                <a:latin typeface="Arial"/>
              </a:rPr>
              <a:t> (preghiera e devozione)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Praticare la fede</a:t>
            </a:r>
            <a:r>
              <a:rPr b="0" lang="it-IT" sz="2400" spc="-1" strike="noStrike">
                <a:latin typeface="Arial"/>
              </a:rPr>
              <a:t> (frequenza e sacramenti)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Conoscenza teorica SPC</a:t>
            </a:r>
            <a:r>
              <a:rPr b="0" lang="it-IT" sz="2400" spc="-1" strike="noStrike">
                <a:latin typeface="Arial"/>
              </a:rPr>
              <a:t>: sapere le cose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Skill </a:t>
            </a:r>
            <a:r>
              <a:rPr b="0" lang="it-IT" sz="2400" spc="-1" strike="noStrike">
                <a:latin typeface="Arial"/>
              </a:rPr>
              <a:t>(abilità e competenze): saper fare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69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0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3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6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65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650" spc="-1" strike="noStrike">
                <a:latin typeface="Arial"/>
              </a:rPr>
              <a:t>In SPC 1 ed SPC 2 abbiamo visto: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Cos’è il Sistema Paterno-Cristiano (=SPC)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Le origini di SPC (nasce dal sistema preventivo di Don Bosco)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Una rapida panoramica del sistema preventivo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2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Condivisione esistenziale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Condividere il linguaggio (e il mondo) dell’educando (es.: “bro”)</a:t>
            </a:r>
            <a:br>
              <a:rPr sz="2400"/>
            </a:br>
            <a:r>
              <a:rPr b="0" lang="it-IT" sz="2400" spc="-1" strike="noStrike">
                <a:latin typeface="Arial"/>
              </a:rPr>
              <a:t>Apprendimento per ascolto attivo (vs. l’ermetismo di tribù)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Faccio sapere preventivamente</a:t>
            </a:r>
            <a:br>
              <a:rPr sz="2400"/>
            </a:br>
            <a:r>
              <a:rPr b="0" lang="it-IT" sz="2400" spc="-1" strike="noStrike">
                <a:latin typeface="Arial"/>
              </a:rPr>
              <a:t>L’Operatore dice senza attendere che sia interpellato (vs. sistema repressivo)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73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4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5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76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Stima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Rinforzo positivo costante</a:t>
            </a:r>
            <a:br>
              <a:rPr sz="2400"/>
            </a:br>
            <a:r>
              <a:rPr b="0" lang="it-IT" sz="2400" spc="-1" strike="noStrike">
                <a:latin typeface="Arial"/>
              </a:rPr>
              <a:t>Lodare e sottolineare sempre gli aspetti positivi (es.: brava, hai differenziato correttamente)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Interesse attivo verso il ragazzo/a</a:t>
            </a:r>
            <a:br>
              <a:rPr sz="2400"/>
            </a:br>
            <a:r>
              <a:rPr b="0" lang="it-IT" sz="2400" spc="-1" strike="noStrike">
                <a:latin typeface="Arial"/>
              </a:rPr>
              <a:t>Parlo con il Ragazzo\a, lo\la chiamo per nome (vs. presenza da secondino\a)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77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8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0" name="PlaceHolder 1"/>
          <p:cNvSpPr>
            <a:spLocks noGrp="1"/>
          </p:cNvSpPr>
          <p:nvPr>
            <p:ph type="subTitle"/>
          </p:nvPr>
        </p:nvSpPr>
        <p:spPr>
          <a:xfrm>
            <a:off x="3809520" y="1296000"/>
            <a:ext cx="5952600" cy="40557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Fiducia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L’educando è una potenzialità positiva che si sta esprimendo, è un’opportunità di bene</a:t>
            </a:r>
            <a:br>
              <a:rPr sz="2300"/>
            </a:br>
            <a:r>
              <a:rPr b="0" lang="it-IT" sz="2300" spc="-1" strike="noStrike">
                <a:latin typeface="Arial"/>
              </a:rPr>
              <a:t>Coinvolgo i ragazzi e gli do delle responsabilità adeguate alla loro età-capacità (vs. assistenzialismo egocentrico)</a:t>
            </a:r>
            <a:endParaRPr b="0" lang="it-IT" sz="2300" spc="-1" strike="noStrike">
              <a:latin typeface="Arial"/>
            </a:endParaRPr>
          </a:p>
          <a:p>
            <a:pPr lvl="1" marL="43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300" spc="-1" strike="noStrike">
                <a:latin typeface="Arial"/>
              </a:rPr>
              <a:t>L’educando è una risorsa per se stesso e per la collettività</a:t>
            </a:r>
            <a:br>
              <a:rPr sz="2300"/>
            </a:br>
            <a:r>
              <a:rPr b="0" lang="it-IT" sz="2300" spc="-1" strike="noStrike">
                <a:latin typeface="Arial"/>
              </a:rPr>
              <a:t>Corresponsabilizzo e apprezzo i suoi risultati (vs. la logica dei servizi)</a:t>
            </a:r>
            <a:endParaRPr b="0" lang="it-IT" sz="2300" spc="-1" strike="noStrike">
              <a:latin typeface="Arial"/>
            </a:endParaRPr>
          </a:p>
        </p:txBody>
      </p:sp>
      <p:sp>
        <p:nvSpPr>
          <p:cNvPr id="581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2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4" name="PlaceHolder 1"/>
          <p:cNvSpPr>
            <a:spLocks noGrp="1"/>
          </p:cNvSpPr>
          <p:nvPr>
            <p:ph type="subTitle"/>
          </p:nvPr>
        </p:nvSpPr>
        <p:spPr>
          <a:xfrm>
            <a:off x="3809520" y="1404000"/>
            <a:ext cx="5952600" cy="3939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spcAft>
                <a:spcPts val="42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1" lang="it-IT" sz="2400" spc="-1" strike="noStrike">
                <a:latin typeface="Arial"/>
              </a:rPr>
              <a:t>Dialogo</a:t>
            </a:r>
            <a:r>
              <a:rPr b="0" lang="it-IT" sz="2400" spc="-1" strike="noStrike">
                <a:latin typeface="Arial"/>
              </a:rPr>
              <a:t>:</a:t>
            </a:r>
            <a:endParaRPr b="0" lang="it-IT" sz="2400" spc="-1" strike="noStrike">
              <a:latin typeface="Arial"/>
            </a:endParaRPr>
          </a:p>
          <a:p>
            <a:pPr lvl="1" marL="432000" indent="-216000">
              <a:spcAft>
                <a:spcPts val="42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Parlo preferenzialmente con i ragazzi (e dei ragazzi)</a:t>
            </a:r>
            <a:br>
              <a:rPr sz="2200"/>
            </a:br>
            <a:r>
              <a:rPr b="0" lang="it-IT" sz="2200" spc="-1" strike="noStrike">
                <a:latin typeface="Arial"/>
              </a:rPr>
              <a:t>Accoglienza attiva e parlare con loro (vs. la logica del cliente)</a:t>
            </a:r>
            <a:br>
              <a:rPr sz="2200"/>
            </a:br>
            <a:r>
              <a:rPr b="1" lang="it-IT" sz="2200" spc="-1" strike="noStrike">
                <a:latin typeface="Arial"/>
              </a:rPr>
              <a:t>NB</a:t>
            </a:r>
            <a:r>
              <a:rPr b="0" lang="it-IT" sz="2200" spc="-1" strike="noStrike">
                <a:latin typeface="Arial"/>
              </a:rPr>
              <a:t>: ricordarsi limiti etici e di privacy</a:t>
            </a:r>
            <a:endParaRPr b="0" lang="it-IT" sz="2200" spc="-1" strike="noStrike">
              <a:latin typeface="Arial"/>
            </a:endParaRPr>
          </a:p>
          <a:p>
            <a:pPr lvl="1" marL="432000" indent="-216000">
              <a:spcAft>
                <a:spcPts val="42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La comunicazione non verbale</a:t>
            </a:r>
            <a:br>
              <a:rPr sz="2200"/>
            </a:br>
            <a:r>
              <a:rPr b="0" lang="it-IT" sz="2200" spc="-1" strike="noStrike">
                <a:latin typeface="Arial"/>
              </a:rPr>
              <a:t>Il contatto visivo con i ragazzi (vs. l’osservazione distaccata)</a:t>
            </a:r>
            <a:endParaRPr b="0" lang="it-IT" sz="2200" spc="-1" strike="noStrike">
              <a:latin typeface="Arial"/>
            </a:endParaRPr>
          </a:p>
          <a:p>
            <a:pPr lvl="1" marL="432000" indent="-216000">
              <a:spcAft>
                <a:spcPts val="425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200" spc="-1" strike="noStrike">
                <a:latin typeface="Arial"/>
              </a:rPr>
              <a:t>Il dialogo per narrare il vissuto</a:t>
            </a:r>
            <a:br>
              <a:rPr sz="2200"/>
            </a:br>
            <a:r>
              <a:rPr b="0" lang="it-IT" sz="2200" spc="-1" strike="noStrike">
                <a:latin typeface="Arial"/>
              </a:rPr>
              <a:t>Il racconto della giornata (vs. il dialogo formale, di compagnia)</a:t>
            </a:r>
            <a:endParaRPr b="0" lang="it-IT" sz="2200" spc="-1" strike="noStrike">
              <a:latin typeface="Arial"/>
            </a:endParaRPr>
          </a:p>
        </p:txBody>
      </p:sp>
      <p:sp>
        <p:nvSpPr>
          <p:cNvPr id="585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Indicazioni Pragmatiche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6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88" name="PlaceHolder 1"/>
          <p:cNvSpPr>
            <a:spLocks noGrp="1"/>
          </p:cNvSpPr>
          <p:nvPr>
            <p:ph type="title"/>
          </p:nvPr>
        </p:nvSpPr>
        <p:spPr>
          <a:xfrm>
            <a:off x="4248000" y="788040"/>
            <a:ext cx="5184000" cy="3459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6000" spc="-1" strike="noStrike">
                <a:solidFill>
                  <a:srgbClr val="000000"/>
                </a:solidFill>
                <a:latin typeface="Arial"/>
              </a:rPr>
              <a:t>Conclusione </a:t>
            </a:r>
            <a:r>
              <a:rPr b="1" lang="it-IT" sz="4400" spc="-1" strike="noStrike">
                <a:solidFill>
                  <a:srgbClr val="000000"/>
                </a:solidFill>
                <a:latin typeface="Arial"/>
              </a:rPr>
              <a:t>Abbiamo Imparato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9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1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L’Operatore-Animatore-Educatore accoglie i ragazzi, gli va incontro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Si fa rinforzo costantemente: lodi (soprattutto), osservazioni amabili (quando serve)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livello base dell’SPC si basa sull’Amore teologico, sull’affettività e sulla declinazione paterna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Si parte e si sostiene il tutto dalla fede matura e vissuta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92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Conclusione: Abbiamo Imparato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3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595" name="PlaceHolder 1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456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Ci occupiamo dei giovani perché vediamo e serviamo Cristo in loro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L’agire educativo è complesso e articolato: è necessario sapere, saper fare, saper fare insieme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dialogo con i ragazzi come prima via per educare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Il coinvolgimento attivo dei ragazzi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L’Ascolto attivo dei ragazzi</a:t>
            </a:r>
            <a:endParaRPr b="0" lang="it-IT" sz="240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400" spc="-1" strike="noStrike">
                <a:latin typeface="Arial"/>
              </a:rPr>
              <a:t>Prego costantemente per i Ragazzi</a:t>
            </a:r>
            <a:endParaRPr b="0" lang="it-IT" sz="2400" spc="-1" strike="noStrike">
              <a:latin typeface="Arial"/>
            </a:endParaRPr>
          </a:p>
        </p:txBody>
      </p:sp>
      <p:sp>
        <p:nvSpPr>
          <p:cNvPr id="596" name="PlaceHolder 2"/>
          <p:cNvSpPr>
            <a:spLocks noGrp="1"/>
          </p:cNvSpPr>
          <p:nvPr>
            <p:ph type="title"/>
          </p:nvPr>
        </p:nvSpPr>
        <p:spPr>
          <a:xfrm>
            <a:off x="3780000" y="7880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600" spc="-1" strike="noStrike">
                <a:solidFill>
                  <a:srgbClr val="000000"/>
                </a:solidFill>
                <a:latin typeface="Arial"/>
              </a:rPr>
              <a:t>Conclusione: Abbiamo Imparato</a:t>
            </a:r>
            <a:endParaRPr b="1" lang="it-IT" sz="2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3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Educare: questione cuore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9" name="PlaceHolder 2"/>
          <p:cNvSpPr>
            <a:spLocks noGrp="1"/>
          </p:cNvSpPr>
          <p:nvPr>
            <p:ph/>
          </p:nvPr>
        </p:nvSpPr>
        <p:spPr>
          <a:xfrm>
            <a:off x="380952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  <a:ea typeface="Noto Sans CJK SC"/>
              </a:rPr>
              <a:t>Per insegnare l’inglese a John è necessario amare l’inglese, amare insegnare l’inglese e amare John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John Dewey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0" name="PlaceHolder 3"/>
          <p:cNvSpPr>
            <a:spLocks noGrp="1"/>
          </p:cNvSpPr>
          <p:nvPr>
            <p:ph/>
          </p:nvPr>
        </p:nvSpPr>
        <p:spPr>
          <a:xfrm>
            <a:off x="687420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Bisogna soprattutto cercare la corda sensibile del cuore, e prenderli dal lato del cuore. Dio poi farà il resto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San Luigi Orione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1" name="" descr=""/>
          <p:cNvPicPr/>
          <p:nvPr/>
        </p:nvPicPr>
        <p:blipFill>
          <a:blip r:embed="rId1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02" name=""/>
          <p:cNvSpPr txBox="1"/>
          <p:nvPr/>
        </p:nvSpPr>
        <p:spPr>
          <a:xfrm>
            <a:off x="3672720" y="6012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686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Sistema Paterno-Cristiano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4" name="" descr=""/>
          <p:cNvPicPr/>
          <p:nvPr/>
        </p:nvPicPr>
        <p:blipFill>
          <a:blip r:embed="rId1"/>
          <a:stretch/>
        </p:blipFill>
        <p:spPr>
          <a:xfrm>
            <a:off x="4866480" y="921960"/>
            <a:ext cx="3935880" cy="4558320"/>
          </a:xfrm>
          <a:prstGeom prst="rect">
            <a:avLst/>
          </a:prstGeom>
          <a:ln w="0">
            <a:noFill/>
          </a:ln>
        </p:spPr>
      </p:pic>
      <p:pic>
        <p:nvPicPr>
          <p:cNvPr id="605" name="" descr=""/>
          <p:cNvPicPr/>
          <p:nvPr/>
        </p:nvPicPr>
        <p:blipFill>
          <a:blip r:embed="rId2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606" name=""/>
          <p:cNvSpPr txBox="1"/>
          <p:nvPr/>
        </p:nvSpPr>
        <p:spPr>
          <a:xfrm>
            <a:off x="3672720" y="6012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PlaceHolder 1"/>
          <p:cNvSpPr>
            <a:spLocks noGrp="1"/>
          </p:cNvSpPr>
          <p:nvPr>
            <p:ph type="title"/>
          </p:nvPr>
        </p:nvSpPr>
        <p:spPr>
          <a:xfrm>
            <a:off x="3786480" y="1439280"/>
            <a:ext cx="6071760" cy="1353960"/>
          </a:xfrm>
          <a:prstGeom prst="rect">
            <a:avLst/>
          </a:prstGeom>
          <a:noFill/>
          <a:ln w="76320">
            <a:solidFill>
              <a:srgbClr val="000000"/>
            </a:solidFill>
            <a:round/>
          </a:ln>
        </p:spPr>
        <p:txBody>
          <a:bodyPr lIns="38160" rIns="38160" tIns="38160" bIns="38160" anchor="ctr">
            <a:noAutofit/>
          </a:bodyPr>
          <a:p>
            <a:pPr algn="ctr">
              <a:buNone/>
            </a:pPr>
            <a:r>
              <a:rPr b="1" lang="it-IT" sz="9000" spc="-1" strike="noStrike">
                <a:solidFill>
                  <a:srgbClr val="000000"/>
                </a:solidFill>
                <a:latin typeface="Arial"/>
              </a:rPr>
              <a:t>Domande?</a:t>
            </a:r>
            <a:endParaRPr b="1" lang="it-IT" sz="9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08" name="" descr=""/>
          <p:cNvPicPr/>
          <p:nvPr/>
        </p:nvPicPr>
        <p:blipFill>
          <a:blip r:embed="rId1"/>
          <a:stretch/>
        </p:blipFill>
        <p:spPr>
          <a:xfrm>
            <a:off x="-133560" y="360"/>
            <a:ext cx="3656520" cy="5669640"/>
          </a:xfrm>
          <a:prstGeom prst="rect">
            <a:avLst/>
          </a:prstGeom>
          <a:ln w="0">
            <a:noFill/>
          </a:ln>
        </p:spPr>
      </p:pic>
      <p:sp>
        <p:nvSpPr>
          <p:cNvPr id="609" name="PlaceHolder 2"/>
          <p:cNvSpPr>
            <a:spLocks noGrp="1"/>
          </p:cNvSpPr>
          <p:nvPr>
            <p:ph type="title"/>
          </p:nvPr>
        </p:nvSpPr>
        <p:spPr>
          <a:xfrm rot="10800000">
            <a:off x="3749760" y="2592360"/>
            <a:ext cx="6145200" cy="1206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1" lang="it-IT" sz="8500" spc="-1" strike="noStrike">
                <a:solidFill>
                  <a:srgbClr val="ffffff"/>
                </a:solidFill>
                <a:latin typeface="Arial"/>
              </a:rPr>
              <a:t>Questions?</a:t>
            </a:r>
            <a:endParaRPr b="1" lang="it-IT" sz="85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346248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buNone/>
            </a:pPr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7" name="PlaceHolder 2"/>
          <p:cNvSpPr>
            <a:spLocks noGrp="1"/>
          </p:cNvSpPr>
          <p:nvPr>
            <p:ph/>
          </p:nvPr>
        </p:nvSpPr>
        <p:spPr>
          <a:xfrm>
            <a:off x="3809520" y="1656000"/>
            <a:ext cx="3318480" cy="3759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Il SPC nasce dall’intimità con Dio (il cuore del cuore)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Diventa scelta e azione:</a:t>
            </a:r>
            <a:br>
              <a:rPr sz="1800"/>
            </a:br>
            <a:r>
              <a:rPr b="0" lang="it-IT" sz="18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«Nel più misero degli uomini brilla l'immagine di Dio</a:t>
            </a:r>
            <a:r>
              <a:rPr b="0" lang="it-IT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 </a:t>
            </a:r>
            <a:r>
              <a:rPr b="0" i="1" lang="it-IT" sz="1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San Luigi Orione</a:t>
            </a:r>
            <a:r>
              <a:rPr b="0" lang="it-IT" sz="11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b="0" lang="it-IT" sz="11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V080 T103 P170</a:t>
            </a:r>
            <a:endParaRPr b="0" lang="it-IT" sz="1100" spc="-1" strike="noStrike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9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Corollario: si </a:t>
            </a: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lavora</a:t>
            </a:r>
            <a:r>
              <a:rPr b="0" lang="it-IT" sz="1800" spc="-1" strike="noStrike">
                <a:solidFill>
                  <a:srgbClr val="000000"/>
                </a:solidFill>
                <a:latin typeface="Arial"/>
              </a:rPr>
              <a:t> per vocazione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8" name="" descr=""/>
          <p:cNvPicPr/>
          <p:nvPr/>
        </p:nvPicPr>
        <p:blipFill>
          <a:blip r:embed="rId1"/>
          <a:stretch/>
        </p:blipFill>
        <p:spPr>
          <a:xfrm>
            <a:off x="0" y="0"/>
            <a:ext cx="3535200" cy="5669640"/>
          </a:xfrm>
          <a:prstGeom prst="rect">
            <a:avLst/>
          </a:prstGeom>
          <a:ln w="0">
            <a:noFill/>
          </a:ln>
        </p:spPr>
      </p:pic>
      <p:pic>
        <p:nvPicPr>
          <p:cNvPr id="469" name="" descr=""/>
          <p:cNvPicPr/>
          <p:nvPr/>
        </p:nvPicPr>
        <p:blipFill>
          <a:blip r:embed="rId2"/>
          <a:stretch/>
        </p:blipFill>
        <p:spPr>
          <a:xfrm>
            <a:off x="7104240" y="1213200"/>
            <a:ext cx="2928240" cy="3394800"/>
          </a:xfrm>
          <a:prstGeom prst="rect">
            <a:avLst/>
          </a:prstGeom>
          <a:ln w="0">
            <a:noFill/>
          </a:ln>
        </p:spPr>
      </p:pic>
      <p:sp>
        <p:nvSpPr>
          <p:cNvPr id="470" name=""/>
          <p:cNvSpPr txBox="1"/>
          <p:nvPr/>
        </p:nvSpPr>
        <p:spPr>
          <a:xfrm>
            <a:off x="386928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" name="" descr=""/>
          <p:cNvPicPr/>
          <p:nvPr/>
        </p:nvPicPr>
        <p:blipFill>
          <a:blip r:embed="rId1"/>
          <a:stretch/>
        </p:blipFill>
        <p:spPr>
          <a:xfrm>
            <a:off x="3769200" y="1818360"/>
            <a:ext cx="2541600" cy="3600000"/>
          </a:xfrm>
          <a:prstGeom prst="rect">
            <a:avLst/>
          </a:prstGeom>
          <a:ln w="0">
            <a:solidFill>
              <a:srgbClr val="000000"/>
            </a:solidFill>
          </a:ln>
        </p:spPr>
      </p:pic>
      <p:sp>
        <p:nvSpPr>
          <p:cNvPr id="611" name=""/>
          <p:cNvSpPr txBox="1"/>
          <p:nvPr/>
        </p:nvSpPr>
        <p:spPr>
          <a:xfrm>
            <a:off x="4696920" y="1440000"/>
            <a:ext cx="68652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it-IT" sz="1800" spc="-1" strike="noStrike">
                <a:latin typeface="Arial"/>
              </a:rPr>
              <a:t>2012</a:t>
            </a:r>
            <a:endParaRPr b="0" lang="it-IT" sz="1800" spc="-1" strike="noStrike">
              <a:latin typeface="Arial"/>
            </a:endParaRPr>
          </a:p>
        </p:txBody>
      </p:sp>
      <p:grpSp>
        <p:nvGrpSpPr>
          <p:cNvPr id="612" name=""/>
          <p:cNvGrpSpPr/>
          <p:nvPr/>
        </p:nvGrpSpPr>
        <p:grpSpPr>
          <a:xfrm>
            <a:off x="504000" y="216000"/>
            <a:ext cx="2487600" cy="4019040"/>
            <a:chOff x="504000" y="216000"/>
            <a:chExt cx="2487600" cy="4019040"/>
          </a:xfrm>
        </p:grpSpPr>
        <p:sp>
          <p:nvSpPr>
            <p:cNvPr id="613" name=""/>
            <p:cNvSpPr txBox="1"/>
            <p:nvPr/>
          </p:nvSpPr>
          <p:spPr>
            <a:xfrm>
              <a:off x="1404720" y="388872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2002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14" name="" descr=""/>
            <p:cNvPicPr/>
            <p:nvPr/>
          </p:nvPicPr>
          <p:blipFill>
            <a:blip r:embed="rId2"/>
            <a:stretch/>
          </p:blipFill>
          <p:spPr>
            <a:xfrm>
              <a:off x="504000" y="216000"/>
              <a:ext cx="2487600" cy="3600000"/>
            </a:xfrm>
            <a:prstGeom prst="rect">
              <a:avLst/>
            </a:prstGeom>
            <a:ln w="0">
              <a:solidFill>
                <a:srgbClr val="3465a4"/>
              </a:solidFill>
            </a:ln>
          </p:spPr>
        </p:pic>
      </p:grpSp>
      <p:grpSp>
        <p:nvGrpSpPr>
          <p:cNvPr id="615" name=""/>
          <p:cNvGrpSpPr/>
          <p:nvPr/>
        </p:nvGrpSpPr>
        <p:grpSpPr>
          <a:xfrm>
            <a:off x="7114320" y="216000"/>
            <a:ext cx="2419200" cy="4018320"/>
            <a:chOff x="7114320" y="216000"/>
            <a:chExt cx="2419200" cy="4018320"/>
          </a:xfrm>
        </p:grpSpPr>
        <p:sp>
          <p:nvSpPr>
            <p:cNvPr id="616" name=""/>
            <p:cNvSpPr txBox="1"/>
            <p:nvPr/>
          </p:nvSpPr>
          <p:spPr>
            <a:xfrm>
              <a:off x="7980840" y="3888000"/>
              <a:ext cx="686520" cy="346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it-IT" sz="1800" spc="-1" strike="noStrike">
                  <a:latin typeface="Arial"/>
                </a:rPr>
                <a:t>2011</a:t>
              </a:r>
              <a:endParaRPr b="0" lang="it-IT" sz="1800" spc="-1" strike="noStrike">
                <a:latin typeface="Arial"/>
              </a:endParaRPr>
            </a:p>
          </p:txBody>
        </p:sp>
        <p:pic>
          <p:nvPicPr>
            <p:cNvPr id="617" name="" descr=""/>
            <p:cNvPicPr/>
            <p:nvPr/>
          </p:nvPicPr>
          <p:blipFill>
            <a:blip r:embed="rId3"/>
            <a:stretch/>
          </p:blipFill>
          <p:spPr>
            <a:xfrm>
              <a:off x="7114320" y="216000"/>
              <a:ext cx="2419200" cy="3600000"/>
            </a:xfrm>
            <a:prstGeom prst="rect">
              <a:avLst/>
            </a:prstGeom>
            <a:ln w="0">
              <a:solidFill>
                <a:srgbClr val="000000"/>
              </a:solidFill>
            </a:ln>
          </p:spPr>
        </p:pic>
      </p:grp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Title 6"/>
          <p:cNvSpPr/>
          <p:nvPr/>
        </p:nvSpPr>
        <p:spPr>
          <a:xfrm>
            <a:off x="3312000" y="1184040"/>
            <a:ext cx="6408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4400" spc="299" strike="noStrike">
                <a:solidFill>
                  <a:srgbClr val="000000"/>
                </a:solidFill>
                <a:latin typeface="Poppins"/>
                <a:ea typeface="Roboto Medium"/>
              </a:rPr>
              <a:t>paterno-cristiano</a:t>
            </a:r>
            <a:endParaRPr b="1" lang="it-IT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9" name="Rectangle 3"/>
          <p:cNvSpPr/>
          <p:nvPr/>
        </p:nvSpPr>
        <p:spPr>
          <a:xfrm>
            <a:off x="3183840" y="4968000"/>
            <a:ext cx="31485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Copparo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	</a:t>
            </a:r>
            <a:r>
              <a:rPr b="0" lang="it-IT" sz="1800" spc="-1" strike="noStrike">
                <a:solidFill>
                  <a:srgbClr val="ffff00"/>
                </a:solidFill>
                <a:latin typeface="Roboto"/>
                <a:ea typeface="Roboto"/>
              </a:rPr>
              <a:t>26/1/2023</a:t>
            </a:r>
            <a:endParaRPr b="0" lang="it-IT" sz="1800" spc="-1" strike="noStrike">
              <a:latin typeface="Arial"/>
            </a:endParaRPr>
          </a:p>
        </p:txBody>
      </p:sp>
      <p:sp>
        <p:nvSpPr>
          <p:cNvPr id="620" name="Title 7"/>
          <p:cNvSpPr/>
          <p:nvPr/>
        </p:nvSpPr>
        <p:spPr>
          <a:xfrm>
            <a:off x="3631680" y="644040"/>
            <a:ext cx="499104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metodo educativo</a:t>
            </a:r>
            <a:endParaRPr b="0" lang="it-IT" sz="3200" spc="-1" strike="noStrike">
              <a:latin typeface="Arial"/>
            </a:endParaRPr>
          </a:p>
        </p:txBody>
      </p:sp>
      <p:pic>
        <p:nvPicPr>
          <p:cNvPr id="621" name="" descr=""/>
          <p:cNvPicPr/>
          <p:nvPr/>
        </p:nvPicPr>
        <p:blipFill>
          <a:blip r:embed="rId1"/>
          <a:stretch/>
        </p:blipFill>
        <p:spPr>
          <a:xfrm>
            <a:off x="-900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622" name="" descr=""/>
          <p:cNvPicPr/>
          <p:nvPr/>
        </p:nvPicPr>
        <p:blipFill>
          <a:blip r:embed="rId2"/>
          <a:stretch/>
        </p:blipFill>
        <p:spPr>
          <a:xfrm>
            <a:off x="6666840" y="2156400"/>
            <a:ext cx="3422880" cy="3517920"/>
          </a:xfrm>
          <a:prstGeom prst="rect">
            <a:avLst/>
          </a:prstGeom>
          <a:ln w="0">
            <a:noFill/>
          </a:ln>
        </p:spPr>
      </p:pic>
      <p:sp>
        <p:nvSpPr>
          <p:cNvPr id="623" name="Title 2_ 3"/>
          <p:cNvSpPr/>
          <p:nvPr/>
        </p:nvSpPr>
        <p:spPr>
          <a:xfrm>
            <a:off x="3312720" y="2407680"/>
            <a:ext cx="5705280" cy="59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3200" spc="-1" strike="noStrike">
                <a:solidFill>
                  <a:srgbClr val="ffffff"/>
                </a:solidFill>
                <a:latin typeface="Poppins"/>
                <a:ea typeface="Roboto Medium"/>
              </a:rPr>
              <a:t>Il Livello Base </a:t>
            </a:r>
            <a:br>
              <a:rPr sz="3200"/>
            </a:br>
            <a:endParaRPr b="0" lang="it-IT" sz="3200" spc="-1" strike="noStrike">
              <a:latin typeface="Arial"/>
            </a:endParaRPr>
          </a:p>
        </p:txBody>
      </p:sp>
      <p:sp>
        <p:nvSpPr>
          <p:cNvPr id="624" name="Rectangle 8_ 3"/>
          <p:cNvSpPr/>
          <p:nvPr/>
        </p:nvSpPr>
        <p:spPr>
          <a:xfrm>
            <a:off x="3365640" y="60480"/>
            <a:ext cx="218988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it-IT" sz="1800" spc="-1" strike="noStrike">
                <a:solidFill>
                  <a:srgbClr val="000000"/>
                </a:solidFill>
                <a:latin typeface="Roboto"/>
                <a:ea typeface="Roboto"/>
              </a:rPr>
              <a:t>Stefano Bortolato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25" name="" descr=""/>
          <p:cNvPicPr/>
          <p:nvPr/>
        </p:nvPicPr>
        <p:blipFill>
          <a:blip r:embed="rId3"/>
          <a:stretch/>
        </p:blipFill>
        <p:spPr>
          <a:xfrm>
            <a:off x="5094360" y="3431520"/>
            <a:ext cx="999000" cy="1190520"/>
          </a:xfrm>
          <a:prstGeom prst="rect">
            <a:avLst/>
          </a:prstGeom>
          <a:ln w="0">
            <a:noFill/>
          </a:ln>
        </p:spPr>
      </p:pic>
      <p:pic>
        <p:nvPicPr>
          <p:cNvPr id="626" name="" descr=""/>
          <p:cNvPicPr/>
          <p:nvPr/>
        </p:nvPicPr>
        <p:blipFill>
          <a:blip r:embed="rId4"/>
          <a:stretch/>
        </p:blipFill>
        <p:spPr>
          <a:xfrm>
            <a:off x="4104000" y="3711240"/>
            <a:ext cx="864000" cy="838800"/>
          </a:xfrm>
          <a:prstGeom prst="rect">
            <a:avLst/>
          </a:prstGeom>
          <a:ln w="0">
            <a:noFill/>
          </a:ln>
        </p:spPr>
      </p:pic>
      <p:sp>
        <p:nvSpPr>
          <p:cNvPr id="627" name="Title 8"/>
          <p:cNvSpPr/>
          <p:nvPr/>
        </p:nvSpPr>
        <p:spPr>
          <a:xfrm>
            <a:off x="7371000" y="2225160"/>
            <a:ext cx="79200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tIns="91440" bIns="91440" anchor="ctr">
            <a:noAutofit/>
          </a:bodyPr>
          <a:p>
            <a:pPr>
              <a:lnSpc>
                <a:spcPct val="90000"/>
              </a:lnSpc>
              <a:buNone/>
            </a:pPr>
            <a:r>
              <a:rPr b="1" lang="it-IT" sz="11620" spc="299" strike="noStrike">
                <a:solidFill>
                  <a:srgbClr val="000000"/>
                </a:solidFill>
                <a:latin typeface="Poppins"/>
                <a:ea typeface="Roboto Medium"/>
              </a:rPr>
              <a:t>3</a:t>
            </a:r>
            <a:endParaRPr b="1" lang="it-IT" sz="1162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"/>
          <p:cNvSpPr/>
          <p:nvPr/>
        </p:nvSpPr>
        <p:spPr>
          <a:xfrm>
            <a:off x="144000" y="144000"/>
            <a:ext cx="9792000" cy="5400000"/>
          </a:xfrm>
          <a:prstGeom prst="rect">
            <a:avLst/>
          </a:prstGeom>
          <a:solidFill>
            <a:srgbClr val="0000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2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73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4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it-IT" sz="2650" spc="-1" strike="noStrike">
                <a:latin typeface="Arial"/>
              </a:rPr>
              <a:t>Prime indicazioni operative:</a:t>
            </a:r>
            <a:endParaRPr b="0" lang="it-IT" sz="2650" spc="-1" strike="noStrike"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Educare è complesso e difficile: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L’attuale contesto non rende sufficiente un intervento spontaneo e naturale (disruption)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Don Orione ci vuole competenti e capaci, oltre che appassionati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6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77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78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Il giovane è una persona con un’identità precisa da accompagnare (sta crescendo). Quindi: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L’operatore gli va incontro (si previene la domanda)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L’operatore lo informa (si previene il bisogno)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L’operatore dialoga con i ragazzi (la narrazione </a:t>
            </a:r>
            <a:r>
              <a:rPr b="0" i="1" lang="it-IT" sz="2650" spc="-1" strike="noStrike">
                <a:latin typeface="Arial"/>
              </a:rPr>
              <a:t>educativa</a:t>
            </a:r>
            <a:r>
              <a:rPr b="0" lang="it-IT" sz="2650" spc="-1" strike="noStrike">
                <a:latin typeface="Arial"/>
              </a:rPr>
              <a:t>)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Riassunto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0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81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82" name="PlaceHolder 2"/>
          <p:cNvSpPr>
            <a:spLocks noGrp="1"/>
          </p:cNvSpPr>
          <p:nvPr>
            <p:ph type="subTitle"/>
          </p:nvPr>
        </p:nvSpPr>
        <p:spPr>
          <a:xfrm>
            <a:off x="3809520" y="1512000"/>
            <a:ext cx="5952600" cy="36720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Si sta dove stanno i ragazzi: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fisicamente l’operatore è in mezzo ai ragazzi o affianco ai ragazzi</a:t>
            </a:r>
            <a:endParaRPr b="0" lang="it-IT" sz="2650" spc="-1" strike="noStrike">
              <a:latin typeface="Arial"/>
            </a:endParaRPr>
          </a:p>
          <a:p>
            <a:pPr lvl="1" marL="43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it-IT" sz="2650" spc="-1" strike="noStrike">
                <a:latin typeface="Arial"/>
              </a:rPr>
              <a:t>“</a:t>
            </a:r>
            <a:r>
              <a:rPr b="0" lang="it-IT" sz="2650" spc="-1" strike="noStrike">
                <a:latin typeface="Arial"/>
              </a:rPr>
              <a:t>Confidenza cordiale” e dialogo (la chiave di volta)</a:t>
            </a:r>
            <a:endParaRPr b="0" lang="it-IT" sz="2650" spc="-1" strike="noStrike">
              <a:latin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3809520" y="575640"/>
            <a:ext cx="6071760" cy="36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2200" spc="-1" strike="noStrike">
                <a:solidFill>
                  <a:srgbClr val="000000"/>
                </a:solidFill>
                <a:latin typeface="Arial"/>
              </a:rPr>
              <a:t>Educare: questione cuore</a:t>
            </a:r>
            <a:endParaRPr b="1" lang="it-IT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4" name="PlaceHolder 2"/>
          <p:cNvSpPr>
            <a:spLocks noGrp="1"/>
          </p:cNvSpPr>
          <p:nvPr>
            <p:ph/>
          </p:nvPr>
        </p:nvSpPr>
        <p:spPr>
          <a:xfrm>
            <a:off x="380952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7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  <a:ea typeface="Noto Sans CJK SC"/>
              </a:rPr>
              <a:t>Per insegnare l’inglese a John è necessario amare l’inglese, amare insegnare l’inglese e amare John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John Dewey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5" name="PlaceHolder 3"/>
          <p:cNvSpPr>
            <a:spLocks noGrp="1"/>
          </p:cNvSpPr>
          <p:nvPr>
            <p:ph/>
          </p:nvPr>
        </p:nvSpPr>
        <p:spPr>
          <a:xfrm>
            <a:off x="6874200" y="1152000"/>
            <a:ext cx="2917800" cy="3543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6000"/>
          </a:bodyPr>
          <a:p>
            <a:pPr>
              <a:lnSpc>
                <a:spcPct val="90000"/>
              </a:lnSpc>
              <a:spcBef>
                <a:spcPts val="901"/>
              </a:spcBef>
              <a:buNone/>
            </a:pPr>
            <a:r>
              <a:rPr b="0" lang="it-IT" sz="3200" spc="-1" strike="noStrike">
                <a:solidFill>
                  <a:srgbClr val="000000"/>
                </a:solidFill>
                <a:latin typeface="TeX Gyre DejaVu Math"/>
                <a:ea typeface="TeX Gyre DejaVu Math"/>
              </a:rPr>
              <a:t>«</a:t>
            </a:r>
            <a:r>
              <a:rPr b="0" lang="it-IT" sz="3200" spc="-1" strike="noStrike">
                <a:solidFill>
                  <a:srgbClr val="000000"/>
                </a:solidFill>
                <a:latin typeface="Arial"/>
              </a:rPr>
              <a:t>Bisogna soprattutto cercare la corda sensibile del cuore, e prenderli dal lato del cuore. Dio poi farà il resto</a:t>
            </a:r>
            <a:r>
              <a:rPr b="0" lang="it-IT" sz="32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»</a:t>
            </a:r>
            <a:endParaRPr b="0" lang="it-IT" sz="3200" spc="-1" strike="noStrike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90000"/>
              </a:lnSpc>
              <a:spcBef>
                <a:spcPts val="901"/>
              </a:spcBef>
              <a:buNone/>
            </a:pPr>
            <a:r>
              <a:rPr b="0" i="1" lang="it-IT" sz="1800" spc="-1" strike="noStrike">
                <a:solidFill>
                  <a:srgbClr val="000000"/>
                </a:solidFill>
                <a:latin typeface="Arial"/>
              </a:rPr>
              <a:t>San Luigi Orione</a:t>
            </a:r>
            <a:endParaRPr b="0" lang="it-IT" sz="1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86" name="" descr=""/>
          <p:cNvPicPr/>
          <p:nvPr/>
        </p:nvPicPr>
        <p:blipFill>
          <a:blip r:embed="rId1"/>
          <a:stretch/>
        </p:blipFill>
        <p:spPr>
          <a:xfrm>
            <a:off x="188280" y="360"/>
            <a:ext cx="3144960" cy="5669640"/>
          </a:xfrm>
          <a:prstGeom prst="rect">
            <a:avLst/>
          </a:prstGeom>
          <a:ln w="0">
            <a:noFill/>
          </a:ln>
        </p:spPr>
      </p:pic>
      <p:sp>
        <p:nvSpPr>
          <p:cNvPr id="487" name=""/>
          <p:cNvSpPr txBox="1"/>
          <p:nvPr/>
        </p:nvSpPr>
        <p:spPr>
          <a:xfrm>
            <a:off x="3672360" y="5976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title"/>
          </p:nvPr>
        </p:nvSpPr>
        <p:spPr>
          <a:xfrm>
            <a:off x="3780000" y="719640"/>
            <a:ext cx="6071760" cy="432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1" lang="it-IT" sz="4000" spc="-1" strike="noStrike">
                <a:solidFill>
                  <a:srgbClr val="000000"/>
                </a:solidFill>
                <a:latin typeface="Arial"/>
              </a:rPr>
              <a:t>Panoramica</a:t>
            </a:r>
            <a:endParaRPr b="1" lang="it-IT" sz="4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9" name=""/>
          <p:cNvSpPr txBox="1"/>
          <p:nvPr/>
        </p:nvSpPr>
        <p:spPr>
          <a:xfrm>
            <a:off x="3672000" y="59400"/>
            <a:ext cx="4464360" cy="300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it-IT" sz="1490" spc="-1" strike="noStrike">
                <a:latin typeface="Arial"/>
              </a:rPr>
              <a:t>SPC 3</a:t>
            </a:r>
            <a:endParaRPr b="0" lang="it-IT" sz="1490" spc="-1" strike="noStrike">
              <a:latin typeface="Arial"/>
            </a:endParaRPr>
          </a:p>
        </p:txBody>
      </p:sp>
      <p:pic>
        <p:nvPicPr>
          <p:cNvPr id="490" name="" descr=""/>
          <p:cNvPicPr/>
          <p:nvPr/>
        </p:nvPicPr>
        <p:blipFill>
          <a:blip r:embed="rId1"/>
          <a:stretch/>
        </p:blipFill>
        <p:spPr>
          <a:xfrm>
            <a:off x="188280" y="0"/>
            <a:ext cx="3144960" cy="5669640"/>
          </a:xfrm>
          <a:prstGeom prst="rect">
            <a:avLst/>
          </a:prstGeom>
          <a:ln w="0">
            <a:noFill/>
          </a:ln>
        </p:spPr>
      </p:pic>
      <p:pic>
        <p:nvPicPr>
          <p:cNvPr id="491" name="" descr=""/>
          <p:cNvPicPr/>
          <p:nvPr/>
        </p:nvPicPr>
        <p:blipFill>
          <a:blip r:embed="rId2"/>
          <a:stretch/>
        </p:blipFill>
        <p:spPr>
          <a:xfrm>
            <a:off x="4866840" y="1281960"/>
            <a:ext cx="3600000" cy="4168800"/>
          </a:xfrm>
          <a:prstGeom prst="rect">
            <a:avLst/>
          </a:prstGeom>
          <a:ln w="0">
            <a:noFill/>
          </a:ln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4218</TotalTime>
  <Application>LibreOffice/7.3.7.2$Linux_X86_64 LibreOffice_project/30$Build-2</Application>
  <AppVersion>15.0000</AppVersion>
  <Company>Slidehood.com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2017-08-02T20:41:11Z</dcterms:created>
  <dc:creator>Slidehood.com</dc:creator>
  <dc:description>Formazione per educatori d'Oratorio.
Puntata 3, il livello base</dc:description>
  <cp:keywords>pedagogia metodo paterno-cristiano formazione</cp:keywords>
  <dc:language>it-IT</dc:language>
  <cp:lastModifiedBy>Don Stefano Bortolato</cp:lastModifiedBy>
  <cp:lastPrinted>2023-02-09T14:56:52Z</cp:lastPrinted>
  <dcterms:modified xsi:type="dcterms:W3CDTF">2023-02-09T14:57:10Z</dcterms:modified>
  <cp:revision>446</cp:revision>
  <dc:subject>Pedagogia ed educativa</dc:subject>
  <dc:title>Il Metodo Educativo Paterno-Cristiano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rollato da">
    <vt:lpwstr>Widescreen</vt:lpwstr>
  </property>
  <property fmtid="{D5CDD505-2E9C-101B-9397-08002B2CF9AE}" pid="3" name="HiddenSlides">
    <vt:r8>0</vt:r8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r8>0</vt:r8>
  </property>
  <property fmtid="{D5CDD505-2E9C-101B-9397-08002B2CF9AE}" pid="7" name="Notes">
    <vt:r8>0</vt:r8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r8>15</vt:r8>
  </property>
</Properties>
</file>