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media/image26.jpeg" ContentType="image/jpeg"/>
  <Override PartName="/ppt/media/image42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1.jpeg" ContentType="image/jpeg"/>
  <Override PartName="/ppt/media/image1.png" ContentType="image/png"/>
  <Override PartName="/ppt/media/image31.png" ContentType="image/png"/>
  <Override PartName="/ppt/media/image25.jpeg" ContentType="image/jpeg"/>
  <Override PartName="/ppt/media/image2.png" ContentType="image/png"/>
  <Override PartName="/ppt/media/image32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41.png" ContentType="image/png"/>
  <Override PartName="/ppt/media/image30.png" ContentType="image/png"/>
  <Override PartName="/ppt/media/image28.png" ContentType="image/png"/>
  <Override PartName="/ppt/media/image43.png" ContentType="image/png"/>
  <Override PartName="/ppt/media/image38.png" ContentType="image/png"/>
  <Override PartName="/ppt/media/image8.png" ContentType="image/png"/>
  <Override PartName="/ppt/media/image3.png" ContentType="image/png"/>
  <Override PartName="/ppt/media/image33.png" ContentType="image/png"/>
  <Override PartName="/ppt/media/image44.jpeg" ContentType="image/jpeg"/>
  <Override PartName="/ppt/media/image45.png" ContentType="image/png"/>
  <Override PartName="/ppt/media/image46.png" ContentType="image/png"/>
  <Override PartName="/ppt/media/image12.png" ContentType="image/png"/>
  <Override PartName="/ppt/media/image10.png" ContentType="image/png"/>
  <Override PartName="/ppt/media/image47.png" ContentType="image/png"/>
  <Override PartName="/ppt/media/image48.png" ContentType="image/png"/>
  <Override PartName="/ppt/media/image37.png" ContentType="image/png"/>
  <Override PartName="/ppt/media/image7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5.png" ContentType="image/png"/>
  <Override PartName="/ppt/media/image35.png" ContentType="image/png"/>
  <Override PartName="/ppt/media/image13.jpeg" ContentType="image/jpeg"/>
  <Override PartName="/ppt/media/image23.png" ContentType="image/png"/>
  <Override PartName="/ppt/media/image34.png" ContentType="image/png"/>
  <Override PartName="/ppt/media/image4.png" ContentType="image/png"/>
  <Override PartName="/ppt/media/image27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1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2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270"/>
          <p:cNvSpPr/>
          <p:nvPr/>
        </p:nvSpPr>
        <p:spPr>
          <a:xfrm>
            <a:off x="341280" y="390240"/>
            <a:ext cx="9364320" cy="4938120"/>
          </a:xfrm>
          <a:custGeom>
            <a:avLst/>
            <a:gdLst/>
            <a:ahLst/>
            <a:rect l="l" t="t" r="r" b="b"/>
            <a:pathLst>
              <a:path w="11326759" h="5973096">
                <a:moveTo>
                  <a:pt x="11326759" y="5016716"/>
                </a:moveTo>
                <a:lnTo>
                  <a:pt x="11326759" y="5747671"/>
                </a:lnTo>
                <a:cubicBezTo>
                  <a:pt x="11326759" y="5872170"/>
                  <a:pt x="11225833" y="5973096"/>
                  <a:pt x="11101334" y="5973096"/>
                </a:cubicBezTo>
                <a:lnTo>
                  <a:pt x="10454485" y="5973096"/>
                </a:lnTo>
                <a:lnTo>
                  <a:pt x="10476857" y="5915847"/>
                </a:lnTo>
                <a:cubicBezTo>
                  <a:pt x="10630030" y="5576670"/>
                  <a:pt x="10885911" y="5288087"/>
                  <a:pt x="11207983" y="5084298"/>
                </a:cubicBezTo>
                <a:close/>
                <a:moveTo>
                  <a:pt x="3890280" y="0"/>
                </a:moveTo>
                <a:lnTo>
                  <a:pt x="11101334" y="0"/>
                </a:lnTo>
                <a:cubicBezTo>
                  <a:pt x="11225833" y="0"/>
                  <a:pt x="11326759" y="100926"/>
                  <a:pt x="11326759" y="225425"/>
                </a:cubicBezTo>
                <a:lnTo>
                  <a:pt x="11326759" y="1840902"/>
                </a:lnTo>
                <a:lnTo>
                  <a:pt x="11321056" y="1841894"/>
                </a:lnTo>
                <a:cubicBezTo>
                  <a:pt x="9271563" y="2250627"/>
                  <a:pt x="7675452" y="3872385"/>
                  <a:pt x="7356956" y="5903875"/>
                </a:cubicBezTo>
                <a:lnTo>
                  <a:pt x="7347931" y="5973096"/>
                </a:lnTo>
                <a:lnTo>
                  <a:pt x="225425" y="5973096"/>
                </a:lnTo>
                <a:cubicBezTo>
                  <a:pt x="100926" y="5973096"/>
                  <a:pt x="0" y="5872170"/>
                  <a:pt x="0" y="5747671"/>
                </a:cubicBezTo>
                <a:lnTo>
                  <a:pt x="0" y="3856324"/>
                </a:lnTo>
                <a:lnTo>
                  <a:pt x="107796" y="3848335"/>
                </a:lnTo>
                <a:cubicBezTo>
                  <a:pt x="2097534" y="3651400"/>
                  <a:pt x="3679374" y="2109746"/>
                  <a:pt x="3881443" y="170557"/>
                </a:cubicBezTo>
                <a:close/>
                <a:moveTo>
                  <a:pt x="225425" y="0"/>
                </a:moveTo>
                <a:lnTo>
                  <a:pt x="789667" y="0"/>
                </a:lnTo>
                <a:lnTo>
                  <a:pt x="736389" y="155621"/>
                </a:lnTo>
                <a:cubicBezTo>
                  <a:pt x="605303" y="436632"/>
                  <a:pt x="342370" y="654767"/>
                  <a:pt x="17905" y="746271"/>
                </a:cubicBezTo>
                <a:lnTo>
                  <a:pt x="0" y="750446"/>
                </a:lnTo>
                <a:lnTo>
                  <a:pt x="0" y="225425"/>
                </a:lnTo>
                <a:cubicBezTo>
                  <a:pt x="0" y="100926"/>
                  <a:pt x="100926" y="0"/>
                  <a:pt x="225425" y="0"/>
                </a:cubicBezTo>
                <a:close/>
              </a:path>
            </a:pathLst>
          </a:cu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2890080" y="2434680"/>
            <a:ext cx="4286520" cy="7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-7560" y="0"/>
            <a:ext cx="3438360" cy="340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</a:t>
            </a: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664680" y="2151000"/>
            <a:ext cx="3421440" cy="351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182"/>
          <p:cNvSpPr/>
          <p:nvPr/>
        </p:nvSpPr>
        <p:spPr>
          <a:xfrm>
            <a:off x="0" y="1212840"/>
            <a:ext cx="10079640" cy="3212640"/>
          </a:xfrm>
          <a:prstGeom prst="rect">
            <a:avLst/>
          </a:prstGeom>
          <a:solidFill>
            <a:srgbClr val="f1c5c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717120" y="1528560"/>
            <a:ext cx="3410280" cy="56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33320" y="2298960"/>
            <a:ext cx="3394080" cy="18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3084120" y="0"/>
            <a:ext cx="6995160" cy="566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ight Triangle 104"/>
          <p:cNvSpPr/>
          <p:nvPr/>
        </p:nvSpPr>
        <p:spPr>
          <a:xfrm>
            <a:off x="0" y="360"/>
            <a:ext cx="10079640" cy="5669640"/>
          </a:xfrm>
          <a:prstGeom prst="rtTriangle">
            <a:avLst/>
          </a:prstGeom>
          <a:solidFill>
            <a:srgbClr val="9ac1d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6226920" y="1383480"/>
            <a:ext cx="3410280" cy="56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243480" y="2154240"/>
            <a:ext cx="3394080" cy="18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4" name="Right Triangle 108"/>
          <p:cNvSpPr/>
          <p:nvPr/>
        </p:nvSpPr>
        <p:spPr>
          <a:xfrm>
            <a:off x="360" y="360"/>
            <a:ext cx="7619760" cy="5669640"/>
          </a:xfrm>
          <a:prstGeom prst="rtTriangle">
            <a:avLst/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body"/>
          </p:nvPr>
        </p:nvSpPr>
        <p:spPr>
          <a:xfrm>
            <a:off x="3809520" y="1547640"/>
            <a:ext cx="2987280" cy="31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000"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017480" y="1547640"/>
            <a:ext cx="2863800" cy="31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3809520" y="575640"/>
            <a:ext cx="607176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0" y="0"/>
            <a:ext cx="3512880" cy="56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4" name=""/>
          <p:cNvSpPr/>
          <p:nvPr/>
        </p:nvSpPr>
        <p:spPr>
          <a:xfrm>
            <a:off x="3571200" y="0"/>
            <a:ext cx="0" cy="5670000"/>
          </a:xfrm>
          <a:prstGeom prst="line">
            <a:avLst/>
          </a:prstGeom>
          <a:ln w="127080">
            <a:solidFill>
              <a:srgbClr val="90bc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"/>
          <p:cNvSpPr/>
          <p:nvPr/>
        </p:nvSpPr>
        <p:spPr>
          <a:xfrm flipH="1">
            <a:off x="8332560" y="4464360"/>
            <a:ext cx="1746000" cy="12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"/>
          <p:cNvSpPr txBox="1"/>
          <p:nvPr/>
        </p:nvSpPr>
        <p:spPr>
          <a:xfrm>
            <a:off x="9464760" y="5297760"/>
            <a:ext cx="774000" cy="2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48BA79CE-2183-4396-9E89-7BAA7B4582C5}" type="slidenum">
              <a:rPr b="0" lang="it-IT" sz="1200" spc="-1" strike="noStrike">
                <a:latin typeface="Montserrat"/>
              </a:rPr>
              <a:t>&lt;numero&gt;</a:t>
            </a:fld>
            <a:endParaRPr b="0" lang="it-IT" sz="1200" spc="-1" strike="noStrike">
              <a:latin typeface="Montserrat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3809520" y="5297760"/>
            <a:ext cx="952560" cy="2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200" spc="-1" strike="noStrike">
                <a:latin typeface="Montserrat"/>
              </a:rPr>
              <a:t>30/3/2023</a:t>
            </a:r>
            <a:endParaRPr b="0" lang="it-IT" sz="1200" spc="-1" strike="noStrike">
              <a:latin typeface="Montserrat"/>
            </a:endParaRPr>
          </a:p>
        </p:txBody>
      </p:sp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9532080" y="29520"/>
            <a:ext cx="500040" cy="595440"/>
          </a:xfrm>
          <a:prstGeom prst="rect">
            <a:avLst/>
          </a:prstGeom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8974800" y="162000"/>
            <a:ext cx="439200" cy="4320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4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title"/>
          </p:nvPr>
        </p:nvSpPr>
        <p:spPr>
          <a:xfrm>
            <a:off x="246240" y="1139040"/>
            <a:ext cx="5220000" cy="70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8" name="Donut 280"/>
          <p:cNvSpPr/>
          <p:nvPr/>
        </p:nvSpPr>
        <p:spPr>
          <a:xfrm>
            <a:off x="4158000" y="31320"/>
            <a:ext cx="5657760" cy="5601600"/>
          </a:xfrm>
          <a:prstGeom prst="donut">
            <a:avLst>
              <a:gd name="adj" fmla="val 22614"/>
            </a:avLst>
          </a:prstGeom>
          <a:solidFill>
            <a:srgbClr val="f2f2f2">
              <a:alpha val="87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6956280" y="72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863760" y="34920"/>
            <a:ext cx="2934000" cy="559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573160" y="1455840"/>
            <a:ext cx="2757600" cy="275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ame 2"/>
          <p:cNvSpPr/>
          <p:nvPr/>
        </p:nvSpPr>
        <p:spPr>
          <a:xfrm>
            <a:off x="70560" y="79560"/>
            <a:ext cx="9937800" cy="5510160"/>
          </a:xfrm>
          <a:prstGeom prst="frame">
            <a:avLst>
              <a:gd name="adj1" fmla="val 556"/>
            </a:avLst>
          </a:pr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4986000" y="467280"/>
            <a:ext cx="4500360" cy="450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6840" y="2123640"/>
            <a:ext cx="3889800" cy="176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title"/>
          </p:nvPr>
        </p:nvSpPr>
        <p:spPr>
          <a:xfrm>
            <a:off x="456840" y="1078920"/>
            <a:ext cx="388296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866120" y="418356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6760440" y="418356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body"/>
          </p:nvPr>
        </p:nvSpPr>
        <p:spPr>
          <a:xfrm>
            <a:off x="8514360" y="421452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3" name="Rectangle 82"/>
          <p:cNvSpPr/>
          <p:nvPr/>
        </p:nvSpPr>
        <p:spPr>
          <a:xfrm>
            <a:off x="883800" y="4700160"/>
            <a:ext cx="3035520" cy="105840"/>
          </a:xfrm>
          <a:prstGeom prst="rect">
            <a:avLst/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onut 349"/>
          <p:cNvSpPr/>
          <p:nvPr/>
        </p:nvSpPr>
        <p:spPr>
          <a:xfrm>
            <a:off x="4513320" y="-918000"/>
            <a:ext cx="7435440" cy="7142400"/>
          </a:xfrm>
          <a:prstGeom prst="donut">
            <a:avLst>
              <a:gd name="adj" fmla="val 13580"/>
            </a:avLst>
          </a:prstGeom>
          <a:solidFill>
            <a:srgbClr val="f2f2f2">
              <a:alpha val="71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356760" y="192780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325440" y="838440"/>
            <a:ext cx="5245920" cy="55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56760" y="375048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3168000" y="192780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3168000" y="375048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6" name="Oval 350"/>
          <p:cNvSpPr/>
          <p:nvPr/>
        </p:nvSpPr>
        <p:spPr>
          <a:xfrm>
            <a:off x="7737840" y="-271440"/>
            <a:ext cx="2892960" cy="2892960"/>
          </a:xfrm>
          <a:prstGeom prst="ellipse">
            <a:avLst/>
          </a:prstGeom>
          <a:solidFill>
            <a:srgbClr val="9c113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5768280" y="246960"/>
            <a:ext cx="4862520" cy="481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5947920" y="3488400"/>
            <a:ext cx="1936800" cy="191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960200" y="451800"/>
            <a:ext cx="6159240" cy="60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5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0" lang="it-IT" sz="15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94" name="Frame 33"/>
          <p:cNvSpPr/>
          <p:nvPr/>
        </p:nvSpPr>
        <p:spPr>
          <a:xfrm>
            <a:off x="0" y="360"/>
            <a:ext cx="10079640" cy="5669640"/>
          </a:xfrm>
          <a:prstGeom prst="frame">
            <a:avLst>
              <a:gd name="adj1" fmla="val 3333"/>
            </a:avLst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3" name="Frame 2"/>
          <p:cNvSpPr/>
          <p:nvPr/>
        </p:nvSpPr>
        <p:spPr>
          <a:xfrm>
            <a:off x="0" y="360"/>
            <a:ext cx="10079640" cy="5669640"/>
          </a:xfrm>
          <a:prstGeom prst="frame">
            <a:avLst>
              <a:gd name="adj1" fmla="val 3333"/>
            </a:avLst>
          </a:pr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3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3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6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6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"/>
          <p:cNvSpPr/>
          <p:nvPr/>
        </p:nvSpPr>
        <p:spPr>
          <a:xfrm>
            <a:off x="144000" y="144000"/>
            <a:ext cx="9792000" cy="540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246240" y="108684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La Motivazione ed i Bisogni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Cos’è la Motivazione, cos’è il Bisogno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Motivazione</a:t>
            </a:r>
            <a:r>
              <a:rPr b="0" lang="it-IT" sz="2500" spc="-1" strike="noStrike">
                <a:latin typeface="Montserrat"/>
              </a:rPr>
              <a:t>: 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Espressione sentita e vissuta dal soggetto delle esigenze dell’organismo psico-fisico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Designa i fattori interni che determinano la direzione e l’intensità della condotta</a:t>
            </a:r>
            <a:endParaRPr b="0" lang="it-IT" sz="2500" spc="-1" strike="noStrike">
              <a:latin typeface="Montserrat"/>
            </a:endParaRPr>
          </a:p>
          <a:p>
            <a:r>
              <a:rPr b="1" lang="it-IT" sz="2500" spc="-1" strike="noStrike">
                <a:latin typeface="Montserrat"/>
              </a:rPr>
              <a:t>NB</a:t>
            </a:r>
            <a:r>
              <a:rPr b="0" lang="it-IT" sz="2500" spc="-1" strike="noStrike">
                <a:latin typeface="Montserrat"/>
              </a:rPr>
              <a:t>: la terminologia in questo settore non è univoca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Motivazione ed i Bisogni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9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Bisogno</a:t>
            </a:r>
            <a:r>
              <a:rPr b="0" lang="it-IT" sz="2500" spc="-1" strike="noStrike">
                <a:latin typeface="Montserrat"/>
              </a:rPr>
              <a:t>: 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Lo stato interno determinato dalla mancanza di sollievo fisico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Simile alle pulsioni: spinte ad agire o pensare che hanno origini inconscie e non dipendono dall’intenzione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Motivazione ed i Bisogni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9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La Motivazione si presenta come </a:t>
            </a:r>
            <a:r>
              <a:rPr b="0" i="1" lang="it-IT" sz="2500" spc="-1" strike="noStrike">
                <a:latin typeface="Montserrat"/>
              </a:rPr>
              <a:t>energia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È un fattore che sostiene il soggetto a mantenere la condotta fino al raggiungimento della soddisfazione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Inoltre funziona come selettore tra le condotte possibili e quelle più efficaci.</a:t>
            </a:r>
            <a:br>
              <a:rPr sz="2500"/>
            </a:br>
            <a:r>
              <a:rPr b="0" lang="it-IT" sz="2500" spc="-1" strike="noStrike">
                <a:latin typeface="Montserrat"/>
              </a:rPr>
              <a:t>3 caratteristiche: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Motivazione ed i Bisogni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0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lvl="1" marL="432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it-IT" sz="2500" spc="-1" strike="noStrike">
                <a:latin typeface="Montserrat"/>
              </a:rPr>
              <a:t>Appropriata</a:t>
            </a:r>
            <a:r>
              <a:rPr b="0" lang="it-IT" sz="2500" spc="-1" strike="noStrike">
                <a:latin typeface="Montserrat"/>
              </a:rPr>
              <a:t>: si sceglie i mezzi-condotte più adatti per raggiungere il fine;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it-IT" sz="2500" spc="-1" strike="noStrike">
                <a:latin typeface="Montserrat"/>
              </a:rPr>
              <a:t>Persistente</a:t>
            </a:r>
            <a:r>
              <a:rPr b="0" lang="it-IT" sz="2500" spc="-1" strike="noStrike">
                <a:latin typeface="Montserrat"/>
              </a:rPr>
              <a:t>: sostiene finché non è raggiunto lo scopo e inibisce-esclude i disturbi;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spcAft>
                <a:spcPts val="1134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1" lang="it-IT" sz="2500" spc="-1" strike="noStrike">
                <a:latin typeface="Montserrat"/>
              </a:rPr>
              <a:t>Ricercante</a:t>
            </a:r>
            <a:r>
              <a:rPr b="0" lang="it-IT" sz="2500" spc="-1" strike="noStrike">
                <a:latin typeface="Montserrat"/>
              </a:rPr>
              <a:t>: spinge a cercare e provare alternative per raggiungere lo scopo.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L’andamento </a:t>
            </a:r>
            <a:r>
              <a:rPr b="0" i="1" lang="it-IT" sz="2500" spc="-1" strike="noStrike">
                <a:latin typeface="Montserrat"/>
              </a:rPr>
              <a:t>energetico</a:t>
            </a:r>
            <a:r>
              <a:rPr b="0" lang="it-IT" sz="2500" spc="-1" strike="noStrike">
                <a:latin typeface="Montserrat"/>
              </a:rPr>
              <a:t> è ciclico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Motivazione ed i Bisogni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0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 motivi nella persona sono molteplici: siamo in presenza di un </a:t>
            </a:r>
            <a:r>
              <a:rPr b="0" i="1" lang="it-IT" sz="2500" spc="-1" strike="noStrike">
                <a:latin typeface="Montserrat"/>
              </a:rPr>
              <a:t>tessuto</a:t>
            </a:r>
            <a:r>
              <a:rPr b="0" lang="it-IT" sz="2500" spc="-1" strike="noStrike">
                <a:latin typeface="Montserrat"/>
              </a:rPr>
              <a:t> di motivi;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 motivi si sviluppano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 motivi emergono progressivamente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 bisogni: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Operano come spinte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Hanno una fase fisiologica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Tendono a ristabilire un equilibrio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Motivazione ed i Bisogni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246240" y="108684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Natura ed Origine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La Natura e l’Origine della Motivazione e dei Bisogni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1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Teoria Reattiva</a:t>
            </a:r>
            <a:r>
              <a:rPr b="0" lang="it-IT" sz="2500" spc="-1" strike="noStrike">
                <a:latin typeface="Montserrat"/>
              </a:rPr>
              <a:t>: l’uomo reagisce a stimoli esterni (es.: pressione sociale)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Teoria Proattiva</a:t>
            </a:r>
            <a:r>
              <a:rPr b="0" lang="it-IT" sz="2500" spc="-1" strike="noStrike">
                <a:latin typeface="Montserrat"/>
              </a:rPr>
              <a:t>: l’uomo agisce per iniziativa interiore per autodeterminarsi, autocostruirsi</a:t>
            </a:r>
            <a:br>
              <a:rPr sz="2500"/>
            </a:br>
            <a:r>
              <a:rPr b="0" lang="it-IT" sz="2500" spc="-1" strike="noStrike">
                <a:latin typeface="Montserrat"/>
              </a:rPr>
              <a:t>(es.: Don Orione)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Natura ed Origine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1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Natura fisiologica</a:t>
            </a:r>
            <a:r>
              <a:rPr b="0" lang="it-IT" sz="2500" spc="-1" strike="noStrike">
                <a:latin typeface="Montserrat"/>
              </a:rPr>
              <a:t>: la </a:t>
            </a:r>
            <a:r>
              <a:rPr b="0" i="1" lang="it-IT" sz="2500" spc="-1" strike="noStrike">
                <a:latin typeface="Montserrat"/>
              </a:rPr>
              <a:t>fisicità</a:t>
            </a:r>
            <a:r>
              <a:rPr b="0" lang="it-IT" sz="2500" spc="-1" strike="noStrike">
                <a:latin typeface="Montserrat"/>
              </a:rPr>
              <a:t> della persona è all’origine: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Motivi di deficienza (es: fame, bisogno di cure, ecc...)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Motivi di crescita (es: sviluppo fisico, professionalizzazione, ecc…)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Teoria cognitiva</a:t>
            </a:r>
            <a:r>
              <a:rPr b="0" lang="it-IT" sz="2500" spc="-1" strike="noStrike">
                <a:latin typeface="Montserrat"/>
              </a:rPr>
              <a:t>: si imparano (esperimento del topo, esperimento delle scimmie)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Natura ed Origine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2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462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400" spc="-1" strike="noStrike">
                <a:latin typeface="Montserrat"/>
              </a:rPr>
              <a:t>Autonomia Funzionale dei motivi superiori</a:t>
            </a:r>
            <a:r>
              <a:rPr b="0" lang="it-IT" sz="2400" spc="-1" strike="noStrike">
                <a:latin typeface="Montserrat"/>
              </a:rPr>
              <a:t>: si tende progressivamente a soddisfare la persona intera, a realizzarsi, a raggiungere i propri ideali (Allport.</a:t>
            </a:r>
            <a:br>
              <a:rPr sz="2400"/>
            </a:br>
            <a:r>
              <a:rPr b="0" lang="it-IT" sz="1800" spc="-1" strike="noStrike">
                <a:latin typeface="Montserrat"/>
              </a:rPr>
              <a:t>Es.: Rubia da bambino, poi da Nobel</a:t>
            </a:r>
            <a:r>
              <a:rPr b="0" lang="it-IT" sz="2400" spc="-1" strike="noStrike">
                <a:latin typeface="Montserrat"/>
              </a:rPr>
              <a:t>)</a:t>
            </a:r>
            <a:endParaRPr b="0" lang="it-IT" sz="24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400" spc="-1" strike="noStrike">
                <a:latin typeface="Montserrat"/>
              </a:rPr>
              <a:t>Emergenza progressiva</a:t>
            </a:r>
            <a:r>
              <a:rPr b="0" lang="it-IT" sz="2400" spc="-1" strike="noStrike">
                <a:latin typeface="Montserrat"/>
              </a:rPr>
              <a:t> </a:t>
            </a:r>
            <a:r>
              <a:rPr b="0" lang="it-IT" sz="1600" spc="-1" strike="noStrike">
                <a:latin typeface="Montserrat"/>
              </a:rPr>
              <a:t>(emergono progressivamente)</a:t>
            </a:r>
            <a:r>
              <a:rPr b="0" lang="it-IT" sz="2400" spc="-1" strike="noStrike">
                <a:latin typeface="Montserrat"/>
              </a:rPr>
              <a:t>:  la persona ha molti motivi contemporanei. Soddisfa i più prepotenti, prima, poi passi ai rimanenti (Maslow.</a:t>
            </a:r>
            <a:br>
              <a:rPr sz="2400"/>
            </a:br>
            <a:r>
              <a:rPr b="0" lang="it-IT" sz="1800" spc="-1" strike="noStrike">
                <a:latin typeface="Montserrat"/>
              </a:rPr>
              <a:t>Es.: la scelta scolastica per gli immigrati</a:t>
            </a:r>
            <a:r>
              <a:rPr b="0" lang="it-IT" sz="2400" spc="-1" strike="noStrike">
                <a:latin typeface="Montserrat"/>
              </a:rPr>
              <a:t>)</a:t>
            </a:r>
            <a:endParaRPr b="0" lang="it-IT" sz="2400" spc="-1" strike="noStrike">
              <a:latin typeface="Montserrat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Natura ed Origine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1"/>
          <p:cNvSpPr/>
          <p:nvPr/>
        </p:nvSpPr>
        <p:spPr>
          <a:xfrm>
            <a:off x="3312000" y="1184040"/>
            <a:ext cx="640800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4400" spc="299" strike="noStrike">
                <a:solidFill>
                  <a:srgbClr val="000000"/>
                </a:solidFill>
                <a:latin typeface="Poppins"/>
                <a:ea typeface="Roboto Medium"/>
              </a:rPr>
              <a:t>Generale</a:t>
            </a:r>
            <a:endParaRPr b="1" lang="it-IT" sz="4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53" name="Rectangle 1"/>
          <p:cNvSpPr/>
          <p:nvPr/>
        </p:nvSpPr>
        <p:spPr>
          <a:xfrm>
            <a:off x="3183840" y="4968000"/>
            <a:ext cx="3148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Copparo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30/3/2023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454" name="Title 4"/>
          <p:cNvSpPr/>
          <p:nvPr/>
        </p:nvSpPr>
        <p:spPr>
          <a:xfrm>
            <a:off x="3631680" y="644040"/>
            <a:ext cx="499104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Pedagogia</a:t>
            </a:r>
            <a:endParaRPr b="0" lang="it-IT" sz="3200" spc="-1" strike="noStrike">
              <a:latin typeface="Montserrat"/>
            </a:endParaRPr>
          </a:p>
        </p:txBody>
      </p:sp>
      <p:pic>
        <p:nvPicPr>
          <p:cNvPr id="455" name="" descr=""/>
          <p:cNvPicPr/>
          <p:nvPr/>
        </p:nvPicPr>
        <p:blipFill>
          <a:blip r:embed="rId1"/>
          <a:stretch/>
        </p:blipFill>
        <p:spPr>
          <a:xfrm>
            <a:off x="-9000" y="0"/>
            <a:ext cx="3144960" cy="5669640"/>
          </a:xfrm>
          <a:prstGeom prst="rect">
            <a:avLst/>
          </a:prstGeom>
          <a:ln w="0">
            <a:noFill/>
          </a:ln>
        </p:spPr>
      </p:pic>
      <p:pic>
        <p:nvPicPr>
          <p:cNvPr id="456" name="" descr=""/>
          <p:cNvPicPr/>
          <p:nvPr/>
        </p:nvPicPr>
        <p:blipFill>
          <a:blip r:embed="rId2"/>
          <a:stretch/>
        </p:blipFill>
        <p:spPr>
          <a:xfrm>
            <a:off x="6666840" y="2156400"/>
            <a:ext cx="3422880" cy="3517920"/>
          </a:xfrm>
          <a:prstGeom prst="rect">
            <a:avLst/>
          </a:prstGeom>
          <a:ln w="0">
            <a:noFill/>
          </a:ln>
        </p:spPr>
      </p:pic>
      <p:sp>
        <p:nvSpPr>
          <p:cNvPr id="457" name="Title 2_ 1"/>
          <p:cNvSpPr/>
          <p:nvPr/>
        </p:nvSpPr>
        <p:spPr>
          <a:xfrm>
            <a:off x="3132720" y="2695680"/>
            <a:ext cx="570528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La Motivazione</a:t>
            </a:r>
            <a:endParaRPr b="0" lang="it-IT" sz="3200" spc="-1" strike="noStrike">
              <a:latin typeface="Montserrat"/>
            </a:endParaRPr>
          </a:p>
        </p:txBody>
      </p:sp>
      <p:sp>
        <p:nvSpPr>
          <p:cNvPr id="458" name="Rectangle 8_ 1"/>
          <p:cNvSpPr/>
          <p:nvPr/>
        </p:nvSpPr>
        <p:spPr>
          <a:xfrm>
            <a:off x="3365640" y="60480"/>
            <a:ext cx="2189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Roboto"/>
                <a:ea typeface="Roboto"/>
              </a:rPr>
              <a:t>Stefano Bortolato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3"/>
          <a:stretch/>
        </p:blipFill>
        <p:spPr>
          <a:xfrm>
            <a:off x="5094360" y="3431520"/>
            <a:ext cx="999000" cy="1190520"/>
          </a:xfrm>
          <a:prstGeom prst="rect">
            <a:avLst/>
          </a:prstGeom>
          <a:ln w="0">
            <a:noFill/>
          </a:ln>
        </p:spPr>
      </p:pic>
      <p:pic>
        <p:nvPicPr>
          <p:cNvPr id="460" name="" descr=""/>
          <p:cNvPicPr/>
          <p:nvPr/>
        </p:nvPicPr>
        <p:blipFill>
          <a:blip r:embed="rId4"/>
          <a:stretch/>
        </p:blipFill>
        <p:spPr>
          <a:xfrm>
            <a:off x="4104000" y="3711240"/>
            <a:ext cx="864000" cy="838800"/>
          </a:xfrm>
          <a:prstGeom prst="rect">
            <a:avLst/>
          </a:prstGeom>
          <a:ln w="0">
            <a:noFill/>
          </a:ln>
        </p:spPr>
      </p:pic>
      <p:sp>
        <p:nvSpPr>
          <p:cNvPr id="461" name="Title 6"/>
          <p:cNvSpPr/>
          <p:nvPr/>
        </p:nvSpPr>
        <p:spPr>
          <a:xfrm>
            <a:off x="7227000" y="1289160"/>
            <a:ext cx="108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11620" spc="299" strike="noStrike">
                <a:solidFill>
                  <a:srgbClr val="000000"/>
                </a:solidFill>
                <a:latin typeface="Poppins"/>
                <a:ea typeface="Roboto Medium"/>
              </a:rPr>
              <a:t>5</a:t>
            </a:r>
            <a:endParaRPr b="1" lang="it-IT" sz="1162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2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Bisogno Informativo</a:t>
            </a:r>
            <a:r>
              <a:rPr b="0" lang="it-IT" sz="2500" spc="-1" strike="noStrike">
                <a:latin typeface="Montserrat"/>
              </a:rPr>
              <a:t>: 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La stimolazione per esplorare, rispondere e adattarsi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Avere un adeguato quadro di riferimento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Lo sviluppo di sé</a:t>
            </a:r>
            <a:r>
              <a:rPr b="0" lang="it-IT" sz="2500" spc="-1" strike="noStrike">
                <a:latin typeface="Montserrat"/>
              </a:rPr>
              <a:t>: il progressivo sviluppo della persona crea un progressivo succedersi di bisogni diversi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Natura ed Origine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246240" y="108684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L’organizzazione e la Priorità delle Motivazioni e dei Bisogni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3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Maslow scopre che i motivi nella persona hanno priorità diverse. Questo significa che li possiamo ordinare e che necessitiamo di soddisfare prima i più urgenti e poi gli altri con una logica </a:t>
            </a:r>
            <a:r>
              <a:rPr b="0" i="1" lang="it-IT" sz="2500" spc="-1" strike="noStrike">
                <a:latin typeface="Montserrat"/>
              </a:rPr>
              <a:t>a lungo termine</a:t>
            </a:r>
            <a:r>
              <a:rPr b="0" lang="it-IT" sz="2500" spc="-1" strike="noStrike">
                <a:latin typeface="Montserrat"/>
              </a:rPr>
              <a:t>.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Da qui nasce la “piramide”.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" descr=""/>
          <p:cNvPicPr/>
          <p:nvPr/>
        </p:nvPicPr>
        <p:blipFill>
          <a:blip r:embed="rId1"/>
          <a:stretch/>
        </p:blipFill>
        <p:spPr>
          <a:xfrm>
            <a:off x="1314000" y="171000"/>
            <a:ext cx="7452000" cy="5328000"/>
          </a:xfrm>
          <a:prstGeom prst="rect">
            <a:avLst/>
          </a:prstGeom>
          <a:ln w="0">
            <a:noFill/>
          </a:ln>
        </p:spPr>
      </p:pic>
      <p:sp>
        <p:nvSpPr>
          <p:cNvPr id="535" name=""/>
          <p:cNvSpPr txBox="1"/>
          <p:nvPr/>
        </p:nvSpPr>
        <p:spPr>
          <a:xfrm>
            <a:off x="144000" y="216360"/>
            <a:ext cx="2880000" cy="157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latin typeface="Montserrat"/>
              </a:rPr>
              <a:t>Piramide</a:t>
            </a:r>
            <a:endParaRPr b="0" lang="it-IT" sz="3200" spc="-1" strike="noStrike">
              <a:latin typeface="Montserrat"/>
            </a:endParaRPr>
          </a:p>
          <a:p>
            <a:r>
              <a:rPr b="1" lang="it-IT" sz="3200" spc="-1" strike="noStrike">
                <a:latin typeface="Montserrat"/>
              </a:rPr>
              <a:t>Versione</a:t>
            </a:r>
            <a:br>
              <a:rPr sz="3200"/>
            </a:br>
            <a:r>
              <a:rPr b="1" lang="it-IT" sz="3200" spc="-1" strike="noStrike">
                <a:latin typeface="Montserrat"/>
              </a:rPr>
              <a:t>Base</a:t>
            </a:r>
            <a:endParaRPr b="0" lang="it-IT" sz="3200" spc="-1" strike="noStrike">
              <a:latin typeface="Montserrat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" descr=""/>
          <p:cNvPicPr/>
          <p:nvPr/>
        </p:nvPicPr>
        <p:blipFill>
          <a:blip r:embed="rId1"/>
          <a:stretch/>
        </p:blipFill>
        <p:spPr>
          <a:xfrm>
            <a:off x="1620000" y="171000"/>
            <a:ext cx="6840000" cy="5328000"/>
          </a:xfrm>
          <a:prstGeom prst="rect">
            <a:avLst/>
          </a:prstGeom>
          <a:ln w="0">
            <a:noFill/>
          </a:ln>
        </p:spPr>
      </p:pic>
      <p:sp>
        <p:nvSpPr>
          <p:cNvPr id="537" name=""/>
          <p:cNvSpPr txBox="1"/>
          <p:nvPr/>
        </p:nvSpPr>
        <p:spPr>
          <a:xfrm>
            <a:off x="144000" y="216720"/>
            <a:ext cx="2880000" cy="157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latin typeface="Montserrat"/>
              </a:rPr>
              <a:t>Piramide</a:t>
            </a:r>
            <a:endParaRPr b="0" lang="it-IT" sz="3200" spc="-1" strike="noStrike">
              <a:latin typeface="Montserrat"/>
            </a:endParaRPr>
          </a:p>
          <a:p>
            <a:r>
              <a:rPr b="1" lang="it-IT" sz="3200" spc="-1" strike="noStrike">
                <a:latin typeface="Montserrat"/>
              </a:rPr>
              <a:t>Versione</a:t>
            </a:r>
            <a:br>
              <a:rPr sz="3200"/>
            </a:br>
            <a:r>
              <a:rPr b="1" lang="it-IT" sz="3200" spc="-1" strike="noStrike">
                <a:latin typeface="Montserrat"/>
              </a:rPr>
              <a:t>Espansa</a:t>
            </a:r>
            <a:endParaRPr b="0" lang="it-IT" sz="3200" spc="-1" strike="noStrike">
              <a:latin typeface="Montserrat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3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Maslow inizialmente disegna un modello a 5 livelli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Successivamente perfeziona il modello aggiungendo 3  livelli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Il modello non è vissuto rigidamente dalle persone (</a:t>
            </a:r>
            <a:r>
              <a:rPr b="0" lang="it-IT" sz="2100" spc="-1" strike="noStrike">
                <a:latin typeface="Montserrat"/>
              </a:rPr>
              <a:t>bisogni alti possono manifestarsi anche in presenza di inferiori non ancora soddisfatti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4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Analizziamo gli 8 livelli</a:t>
            </a:r>
            <a:endParaRPr b="0" lang="it-IT" sz="2200" spc="-1" strike="noStrike">
              <a:latin typeface="Montserrat"/>
            </a:endParaRPr>
          </a:p>
          <a:p>
            <a:r>
              <a:rPr b="1" lang="it-IT" sz="2200" spc="-1" strike="noStrike">
                <a:latin typeface="Montserrat"/>
              </a:rPr>
              <a:t>1 Fisiologia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Si tratta dei bisogni del fisico per sopravvivere: respiro, alimentazione, sesso, sonno, omeostasi (</a:t>
            </a:r>
            <a:r>
              <a:rPr b="0" lang="it-IT" sz="1600" spc="-1" strike="noStrike">
                <a:latin typeface="Montserrat"/>
              </a:rPr>
              <a:t>es.: la storia delle popolazioni e le guerre</a:t>
            </a:r>
            <a:r>
              <a:rPr b="0" lang="it-IT" sz="2200" spc="-1" strike="noStrike">
                <a:latin typeface="Montserrat"/>
              </a:rPr>
              <a:t>).</a:t>
            </a:r>
            <a:endParaRPr b="0" lang="it-IT" sz="2200" spc="-1" strike="noStrike">
              <a:latin typeface="Montserrat"/>
            </a:endParaRPr>
          </a:p>
          <a:p>
            <a:r>
              <a:rPr b="1" lang="it-IT" sz="2200" spc="-1" strike="noStrike">
                <a:latin typeface="Montserrat"/>
              </a:rPr>
              <a:t>2. Sicurezza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Si tratta del bisogno di sicurezza a partire da quella personale e poi di occupazione, morale, familiare, di salute, di proprietà (es.: il Far West).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4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</a:rPr>
              <a:t>3 Appartenenza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Sono i bisogni sociali: l’amicizia, gruppi sociali, affetto familiare, intimità sessuale.</a:t>
            </a:r>
            <a:endParaRPr b="0" lang="it-IT" sz="2500" spc="-1" strike="noStrike">
              <a:latin typeface="Montserrat"/>
            </a:endParaRPr>
          </a:p>
          <a:p>
            <a:r>
              <a:rPr b="1" lang="it-IT" sz="2500" spc="-1" strike="noStrike">
                <a:latin typeface="Montserrat"/>
                <a:ea typeface="Noto Sans CJK SC"/>
              </a:rPr>
              <a:t>NB</a:t>
            </a:r>
            <a:r>
              <a:rPr b="0" lang="it-IT" sz="2500" spc="-1" strike="noStrike">
                <a:latin typeface="Montserrat"/>
                <a:ea typeface="Noto Sans CJK SC"/>
              </a:rPr>
              <a:t>: da non confondere con i bisogni di crescita come i gruppi </a:t>
            </a:r>
            <a:r>
              <a:rPr b="0" lang="it-IT" sz="2500" spc="-1" strike="noStrike">
                <a:latin typeface="Montserrat"/>
              </a:rPr>
              <a:t>a fallimento degli adolescenziali 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</a:rPr>
              <a:t>4 Stima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Si tratta dell’essere apprezzati e rispettati (sia da se stessi [autostima], sia dalla comunità [stima]).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In questo livello troviamo l’autostima, l’autocontrollo, la realizzazione (senso di capacità, senso di valere), il rispetto reciproco.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5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  <a:ea typeface="Noto Sans CJK SC"/>
              </a:rPr>
              <a:t>5 </a:t>
            </a:r>
            <a:r>
              <a:rPr b="1" lang="it-IT" sz="2500" spc="-1" strike="noStrike">
                <a:latin typeface="Montserrat"/>
              </a:rPr>
              <a:t>Conoscenza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Si tratta del bisogno di informazione, di un adeguato quadro di riferimento e di conoscenza: conoscenza e comprensione, curiosità, esplorazione, bisogno di sapere cose nuove (es.: la scolarizzazione, la ricerca di scuole).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3780000" y="71964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Vedremo...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Sommario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6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3809520" y="1404000"/>
            <a:ext cx="5952600" cy="387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Cos’è la Motivazione e cosa sono i Bisogni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La Natura e l’Origine della Motivazione e dei bisogni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La Piramide di Maslow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Focus: i bisogni </a:t>
            </a:r>
            <a:r>
              <a:rPr b="0" i="1" lang="it-IT" sz="3200" spc="-1" strike="noStrike">
                <a:latin typeface="Montserrat"/>
              </a:rPr>
              <a:t>sociali</a:t>
            </a:r>
            <a:endParaRPr b="0" lang="it-IT" sz="3200" spc="-1" strike="noStrike">
              <a:latin typeface="Montserrat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  <a:ea typeface="Noto Sans CJK SC"/>
              </a:rPr>
              <a:t>6 </a:t>
            </a:r>
            <a:r>
              <a:rPr b="1" lang="it-IT" sz="2500" spc="-1" strike="noStrike">
                <a:latin typeface="Montserrat"/>
              </a:rPr>
              <a:t>Estetica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Si tratta della bellezza: apparire belli, essere in un ambiente bello: ricerca di armonia e bellezza, apparenza, forma estetica.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6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  <a:ea typeface="Noto Sans CJK SC"/>
              </a:rPr>
              <a:t>7 </a:t>
            </a:r>
            <a:r>
              <a:rPr b="1" lang="it-IT" sz="2500" spc="-1" strike="noStrike">
                <a:latin typeface="Montserrat"/>
              </a:rPr>
              <a:t>Autorealizzazione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Si tratta della realizzazione di sé e della propria crescita: moralità, creatività, spontaneità, problem solving, accettazione, assenza di pregiudizi.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6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  <a:ea typeface="Noto Sans CJK SC"/>
              </a:rPr>
              <a:t>8 </a:t>
            </a:r>
            <a:r>
              <a:rPr b="1" lang="it-IT" sz="2500" spc="-1" strike="noStrike">
                <a:latin typeface="Montserrat"/>
              </a:rPr>
              <a:t>Trascendenza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Si tratta della necessità di andare oltre sé stessi e sentirsi parte di una realtà divina-trascendente o di un disegno della natura, intraprendendo un percorso volto al raggiungimento dell’illuminazione spirituale.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La piramide di Maslow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246240" y="108684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I Bisogni Sociali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Focus sulla dimensione Sociale e la relazione con le Motivazioni ed I Bisogni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7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Si tratta dell’integrazione della vita psichica individuale con quella degli altri.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Il fondamento di questo bisogno è nel fatto che l’individuo e il suo ambiente sociale creano un’</a:t>
            </a:r>
            <a:r>
              <a:rPr b="1" lang="it-IT" sz="2500" spc="-1" strike="noStrike">
                <a:latin typeface="Montserrat"/>
              </a:rPr>
              <a:t>unità funzionale</a:t>
            </a:r>
            <a:r>
              <a:rPr b="0" lang="it-IT" sz="2500" spc="-1" strike="noStrike">
                <a:latin typeface="Montserrat"/>
              </a:rPr>
              <a:t>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Aspetto conoscitivo: la comunità è il primo ambiente che ha le informazioni, le detiene, le tramanda.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 Bisogni Sociali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7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arenR" startAt="2"/>
            </a:pPr>
            <a:r>
              <a:rPr b="0" lang="it-IT" sz="2500" spc="-1" strike="noStrike">
                <a:latin typeface="Montserrat"/>
              </a:rPr>
              <a:t>Il dialogo con il gruppo permette la contrattazione della verità creando verità condivise (pertanto più autorevoli delle personali).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 startAt="2"/>
            </a:pPr>
            <a:r>
              <a:rPr b="0" lang="it-IT" sz="2500" spc="-1" strike="noStrike">
                <a:latin typeface="Montserrat"/>
              </a:rPr>
              <a:t>La </a:t>
            </a:r>
            <a:r>
              <a:rPr b="0" lang="it-IT" sz="2500" spc="-1" strike="noStrike">
                <a:latin typeface="Times New Roman"/>
                <a:ea typeface="Times New Roman"/>
              </a:rPr>
              <a:t>«</a:t>
            </a:r>
            <a:r>
              <a:rPr b="0" lang="it-IT" sz="2500" spc="-1" strike="noStrike">
                <a:latin typeface="Montserrat"/>
              </a:rPr>
              <a:t>pressione del gruppo</a:t>
            </a:r>
            <a:r>
              <a:rPr b="0" lang="it-IT" sz="2500" spc="-1" strike="noStrike">
                <a:latin typeface="Times New Roman"/>
                <a:ea typeface="Times New Roman"/>
              </a:rPr>
              <a:t>»</a:t>
            </a:r>
            <a:r>
              <a:rPr b="0" lang="it-IT" sz="2500" spc="-1" strike="noStrike">
                <a:latin typeface="Montserrat"/>
              </a:rPr>
              <a:t> porta il singolo a conformarsi e integrarsi.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 startAt="2"/>
            </a:pPr>
            <a:r>
              <a:rPr b="0" lang="it-IT" sz="2500" spc="-1" strike="noStrike">
                <a:latin typeface="Montserrat"/>
              </a:rPr>
              <a:t>La gestione di un problema fatta dal gruppo porta a soluzioni migliori e più rapide.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 Bisogni Sociali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8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Alcuni bisogni sociali sono particolarmente rilevanti: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Bisogno di amicizia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Stima sociale</a:t>
            </a:r>
            <a:r>
              <a:rPr b="0" lang="it-IT" sz="2500" spc="-1" strike="noStrike">
                <a:latin typeface="Montserrat"/>
              </a:rPr>
              <a:t> (status e appartenenza)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Dominio sugli altri</a:t>
            </a:r>
            <a:r>
              <a:rPr b="0" lang="it-IT" sz="2500" spc="-1" strike="noStrike">
                <a:latin typeface="Montserrat"/>
              </a:rPr>
              <a:t>.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Una nota va fatta sull’</a:t>
            </a:r>
            <a:r>
              <a:rPr b="1" lang="it-IT" sz="2500" spc="-1" strike="noStrike">
                <a:latin typeface="Montserrat"/>
              </a:rPr>
              <a:t>amore altruistico</a:t>
            </a:r>
            <a:r>
              <a:rPr b="0" lang="it-IT" sz="2500" spc="-1" strike="noStrike">
                <a:latin typeface="Montserrat"/>
              </a:rPr>
              <a:t> contro l’amore egocentrico.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Maslow evidenzia: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 Bisogni Sociali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8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8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È sempre soddisfacente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Cresce continuamente e non ha soglie di saturazione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Gli effetti terapeutici e psichici sono profondi e vasti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È molto più prezioso di quello da deficienza o egoistico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L’ansietà e l’ostilità sono minimi e poco turbanti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 Bisogni Sociali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8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8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Da una buona autonomia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Permette di comprendere meglio e più profondamente l’altro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Crea l’altro, lo fa crescere (autoacettazione, senso della dignità di essere amato)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8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 Bisogni Sociali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9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3786480" y="1438920"/>
            <a:ext cx="6071760" cy="1353960"/>
          </a:xfrm>
          <a:prstGeom prst="rect">
            <a:avLst/>
          </a:prstGeom>
          <a:noFill/>
          <a:ln w="76320">
            <a:solidFill>
              <a:srgbClr val="000000"/>
            </a:solidFill>
            <a:round/>
          </a:ln>
        </p:spPr>
        <p:txBody>
          <a:bodyPr lIns="38160" rIns="38160" tIns="38160" bIns="38160" anchor="ctr">
            <a:noAutofit/>
          </a:bodyPr>
          <a:p>
            <a:pPr algn="ctr">
              <a:buNone/>
            </a:pPr>
            <a:r>
              <a:rPr b="1" lang="it-IT" sz="8000" spc="-1" strike="noStrike">
                <a:solidFill>
                  <a:srgbClr val="000000"/>
                </a:solidFill>
                <a:latin typeface="Montserrat"/>
              </a:rPr>
              <a:t>Domande?</a:t>
            </a:r>
            <a:endParaRPr b="1" lang="it-IT" sz="8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593" name="" descr=""/>
          <p:cNvPicPr/>
          <p:nvPr/>
        </p:nvPicPr>
        <p:blipFill>
          <a:blip r:embed="rId1"/>
          <a:stretch/>
        </p:blipFill>
        <p:spPr>
          <a:xfrm>
            <a:off x="-133560" y="360"/>
            <a:ext cx="3656520" cy="5669640"/>
          </a:xfrm>
          <a:prstGeom prst="rect">
            <a:avLst/>
          </a:prstGeom>
          <a:ln w="0">
            <a:noFill/>
          </a:ln>
        </p:spPr>
      </p:pic>
      <p:sp>
        <p:nvSpPr>
          <p:cNvPr id="594" name="PlaceHolder 2"/>
          <p:cNvSpPr>
            <a:spLocks noGrp="1"/>
          </p:cNvSpPr>
          <p:nvPr>
            <p:ph type="title"/>
          </p:nvPr>
        </p:nvSpPr>
        <p:spPr>
          <a:xfrm rot="10800000">
            <a:off x="3749760" y="2575800"/>
            <a:ext cx="6145200" cy="1239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it-IT" sz="8000" spc="-1" strike="noStrike">
                <a:solidFill>
                  <a:srgbClr val="ffffff"/>
                </a:solidFill>
                <a:latin typeface="Montserrat"/>
              </a:rPr>
              <a:t>Questions?</a:t>
            </a:r>
            <a:endParaRPr b="1" lang="it-IT" sz="80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Il caso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67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68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07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Cesare Pisano (chiamato Fr. Ave Maria da eremita) divenne cieco a 12 anni il I novembre del 1912 per un colpo di fucile sparato accidentalmente per gioco.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Al quarto anno di cecità era all'Istituto "Davide Chiossone" (Genova) arrivò come addetta all'infermiera suor Teresa Chiapponi. 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title"/>
          </p:nvPr>
        </p:nvSpPr>
        <p:spPr>
          <a:xfrm>
            <a:off x="3780000" y="788040"/>
            <a:ext cx="6071760" cy="39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Il caso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59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97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39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Premessa: tema vasto, articolato proprio della psicologia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Motivazione: fattore interno che determina direzione e intensità della condotta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Bisogno (e pulsioni): stato interno determinato dalla mancanza di sollievo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La motivazione come energia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L'origine della motivazione si muove tra reattiva, proattiva e fisiologica. Accompagna lo sviluppo di sé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0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1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4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La classificazione dei bisogni di Maslow (5+3):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1. Fisiologici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2. Sicurezza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3. Appartenenza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4. Stima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5. Conoscenza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6. Estetica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7. Autorealizzazione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  </a:t>
            </a:r>
            <a:r>
              <a:rPr b="0" lang="it-IT" sz="2500" spc="-1" strike="noStrike">
                <a:latin typeface="Montserrat"/>
              </a:rPr>
              <a:t>8. Trascendenza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5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500" spc="-1" strike="noStrike">
                <a:latin typeface="Montserrat"/>
              </a:rPr>
              <a:t>Bisogni sociali</a:t>
            </a:r>
            <a:r>
              <a:rPr b="0" lang="it-IT" sz="2500" spc="-1" strike="noStrike">
                <a:latin typeface="Montserrat"/>
              </a:rPr>
              <a:t>: l'unità funzionale tra il bisogno degli altri e il bisogno di amare (altruisticamente) gli altri.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504000" y="451800"/>
            <a:ext cx="6159240" cy="60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Prossimo Incontro</a:t>
            </a:r>
            <a:endParaRPr b="0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subTitle"/>
          </p:nvPr>
        </p:nvSpPr>
        <p:spPr>
          <a:xfrm>
            <a:off x="503640" y="1143000"/>
            <a:ext cx="9071640" cy="365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it-IT" sz="9800" spc="-1" strike="noStrike">
                <a:latin typeface="Montserrat"/>
              </a:rPr>
              <a:t>Giovedì</a:t>
            </a:r>
            <a:br>
              <a:rPr sz="9800"/>
            </a:br>
            <a:r>
              <a:rPr b="1" lang="it-IT" sz="9800" spc="-1" strike="noStrike">
                <a:latin typeface="Montserrat"/>
              </a:rPr>
              <a:t>1</a:t>
            </a:r>
            <a:r>
              <a:rPr b="1" lang="it-IT" sz="8820" spc="-1" strike="noStrike">
                <a:latin typeface="Montserrat"/>
              </a:rPr>
              <a:t>3 aprile 20:30</a:t>
            </a:r>
            <a:endParaRPr b="0" lang="it-IT" sz="8820" spc="-1" strike="noStrike">
              <a:latin typeface="Montserrat"/>
            </a:endParaRPr>
          </a:p>
          <a:p>
            <a:pPr algn="ctr">
              <a:buNone/>
            </a:pPr>
            <a:r>
              <a:rPr b="1" lang="it-IT" sz="4000" spc="-1" strike="noStrike">
                <a:latin typeface="Montserrat"/>
              </a:rPr>
              <a:t>La Fasi Evolutive</a:t>
            </a:r>
            <a:endParaRPr b="0" lang="it-IT" sz="4000" spc="-1" strike="noStrike">
              <a:latin typeface="Montserrat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433440" y="766440"/>
            <a:ext cx="5245920" cy="55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200" spc="-1" strike="noStrike">
                <a:solidFill>
                  <a:srgbClr val="000000"/>
                </a:solidFill>
                <a:latin typeface="Montserrat SemiBold"/>
              </a:rPr>
              <a:t>Auguri di Santa Pasqua</a:t>
            </a:r>
            <a:endParaRPr b="0" lang="en-US" sz="3200" spc="-1" strike="noStrike">
              <a:solidFill>
                <a:srgbClr val="000000"/>
              </a:solidFill>
              <a:latin typeface="Lora"/>
            </a:endParaRPr>
          </a:p>
        </p:txBody>
      </p:sp>
      <p:pic>
        <p:nvPicPr>
          <p:cNvPr id="610" name="" descr=""/>
          <p:cNvPicPr/>
          <p:nvPr/>
        </p:nvPicPr>
        <p:blipFill>
          <a:blip r:embed="rId1"/>
          <a:stretch/>
        </p:blipFill>
        <p:spPr>
          <a:xfrm>
            <a:off x="0" y="1639440"/>
            <a:ext cx="10080000" cy="3625200"/>
          </a:xfrm>
          <a:prstGeom prst="rect">
            <a:avLst/>
          </a:prstGeom>
          <a:ln w="0">
            <a:noFill/>
          </a:ln>
        </p:spPr>
      </p:pic>
      <p:sp>
        <p:nvSpPr>
          <p:cNvPr id="611" name="PlaceHolder 2"/>
          <p:cNvSpPr>
            <a:spLocks noGrp="1"/>
          </p:cNvSpPr>
          <p:nvPr>
            <p:ph type="title"/>
          </p:nvPr>
        </p:nvSpPr>
        <p:spPr>
          <a:xfrm>
            <a:off x="7848000" y="250200"/>
            <a:ext cx="2088000" cy="14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9600" spc="-1" strike="noStrike">
                <a:solidFill>
                  <a:srgbClr val="ffffff"/>
                </a:solidFill>
                <a:latin typeface="Montserrat SemiBold"/>
              </a:rPr>
              <a:t>e …</a:t>
            </a:r>
            <a:endParaRPr b="0" lang="en-US" sz="960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itle 5"/>
          <p:cNvSpPr/>
          <p:nvPr/>
        </p:nvSpPr>
        <p:spPr>
          <a:xfrm>
            <a:off x="3312000" y="1184040"/>
            <a:ext cx="640800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4400" spc="299" strike="noStrike">
                <a:solidFill>
                  <a:srgbClr val="000000"/>
                </a:solidFill>
                <a:latin typeface="Poppins"/>
                <a:ea typeface="Roboto Medium"/>
              </a:rPr>
              <a:t>Generale</a:t>
            </a:r>
            <a:endParaRPr b="1" lang="it-IT" sz="4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13" name="Rectangle 3"/>
          <p:cNvSpPr/>
          <p:nvPr/>
        </p:nvSpPr>
        <p:spPr>
          <a:xfrm>
            <a:off x="3183840" y="4968000"/>
            <a:ext cx="3148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Copparo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30/3/2023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614" name="Title 7"/>
          <p:cNvSpPr/>
          <p:nvPr/>
        </p:nvSpPr>
        <p:spPr>
          <a:xfrm>
            <a:off x="3631680" y="644040"/>
            <a:ext cx="499104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Pedagogia</a:t>
            </a:r>
            <a:endParaRPr b="0" lang="it-IT" sz="3200" spc="-1" strike="noStrike">
              <a:latin typeface="Montserrat"/>
            </a:endParaRPr>
          </a:p>
        </p:txBody>
      </p:sp>
      <p:pic>
        <p:nvPicPr>
          <p:cNvPr id="615" name="" descr=""/>
          <p:cNvPicPr/>
          <p:nvPr/>
        </p:nvPicPr>
        <p:blipFill>
          <a:blip r:embed="rId1"/>
          <a:stretch/>
        </p:blipFill>
        <p:spPr>
          <a:xfrm>
            <a:off x="-9000" y="0"/>
            <a:ext cx="3144960" cy="5669640"/>
          </a:xfrm>
          <a:prstGeom prst="rect">
            <a:avLst/>
          </a:prstGeom>
          <a:ln w="0">
            <a:noFill/>
          </a:ln>
        </p:spPr>
      </p:pic>
      <p:pic>
        <p:nvPicPr>
          <p:cNvPr id="616" name="" descr=""/>
          <p:cNvPicPr/>
          <p:nvPr/>
        </p:nvPicPr>
        <p:blipFill>
          <a:blip r:embed="rId2"/>
          <a:stretch/>
        </p:blipFill>
        <p:spPr>
          <a:xfrm>
            <a:off x="6666840" y="2156400"/>
            <a:ext cx="3422880" cy="3517920"/>
          </a:xfrm>
          <a:prstGeom prst="rect">
            <a:avLst/>
          </a:prstGeom>
          <a:ln w="0">
            <a:noFill/>
          </a:ln>
        </p:spPr>
      </p:pic>
      <p:sp>
        <p:nvSpPr>
          <p:cNvPr id="617" name="Title 2_ 3"/>
          <p:cNvSpPr/>
          <p:nvPr/>
        </p:nvSpPr>
        <p:spPr>
          <a:xfrm>
            <a:off x="3132720" y="2695680"/>
            <a:ext cx="570528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La Motivazione</a:t>
            </a:r>
            <a:endParaRPr b="0" lang="it-IT" sz="3200" spc="-1" strike="noStrike">
              <a:latin typeface="Montserrat"/>
            </a:endParaRPr>
          </a:p>
        </p:txBody>
      </p:sp>
      <p:sp>
        <p:nvSpPr>
          <p:cNvPr id="618" name="Rectangle 8_ 3"/>
          <p:cNvSpPr/>
          <p:nvPr/>
        </p:nvSpPr>
        <p:spPr>
          <a:xfrm>
            <a:off x="3365640" y="60480"/>
            <a:ext cx="2189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Roboto"/>
                <a:ea typeface="Roboto"/>
              </a:rPr>
              <a:t>Stefano Bortolato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619" name="" descr=""/>
          <p:cNvPicPr/>
          <p:nvPr/>
        </p:nvPicPr>
        <p:blipFill>
          <a:blip r:embed="rId3"/>
          <a:stretch/>
        </p:blipFill>
        <p:spPr>
          <a:xfrm>
            <a:off x="5094360" y="3431520"/>
            <a:ext cx="999000" cy="1190520"/>
          </a:xfrm>
          <a:prstGeom prst="rect">
            <a:avLst/>
          </a:prstGeom>
          <a:ln w="0">
            <a:noFill/>
          </a:ln>
        </p:spPr>
      </p:pic>
      <p:pic>
        <p:nvPicPr>
          <p:cNvPr id="620" name="" descr=""/>
          <p:cNvPicPr/>
          <p:nvPr/>
        </p:nvPicPr>
        <p:blipFill>
          <a:blip r:embed="rId4"/>
          <a:stretch/>
        </p:blipFill>
        <p:spPr>
          <a:xfrm>
            <a:off x="4104000" y="3711240"/>
            <a:ext cx="864000" cy="838800"/>
          </a:xfrm>
          <a:prstGeom prst="rect">
            <a:avLst/>
          </a:prstGeom>
          <a:ln w="0">
            <a:noFill/>
          </a:ln>
        </p:spPr>
      </p:pic>
      <p:sp>
        <p:nvSpPr>
          <p:cNvPr id="621" name="Title 8"/>
          <p:cNvSpPr/>
          <p:nvPr/>
        </p:nvSpPr>
        <p:spPr>
          <a:xfrm>
            <a:off x="7227000" y="1289160"/>
            <a:ext cx="108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11620" spc="299" strike="noStrike">
                <a:solidFill>
                  <a:srgbClr val="000000"/>
                </a:solidFill>
                <a:latin typeface="Poppins"/>
                <a:ea typeface="Roboto Medium"/>
              </a:rPr>
              <a:t>5</a:t>
            </a:r>
            <a:endParaRPr b="1" lang="it-IT" sz="1162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"/>
          <p:cNvSpPr/>
          <p:nvPr/>
        </p:nvSpPr>
        <p:spPr>
          <a:xfrm>
            <a:off x="144000" y="144000"/>
            <a:ext cx="9792000" cy="540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Il caso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07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Questa suora prese a 'martellare' - è di Frate Ave Maria la parola - quel giovane deluso, ribelle e disperato con premurosi gesti di carità e con parole di fede: "Non ne hai abbastanza della cecità degli occhi - gli diceva suor Teresa - vuoi crescere cieco anche nell'anima?".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Nel 1918 muore la nonna; "Perché non preghi per la nonna cui hai voluto così bene?" - gli suggerisce suor Teresa...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title"/>
          </p:nvPr>
        </p:nvSpPr>
        <p:spPr>
          <a:xfrm>
            <a:off x="3780000" y="788040"/>
            <a:ext cx="6071760" cy="39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Il caso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246240" y="870480"/>
            <a:ext cx="5220000" cy="123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Tu cosa faresti?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75" name="" descr=""/>
          <p:cNvPicPr/>
          <p:nvPr/>
        </p:nvPicPr>
        <p:blipFill>
          <a:blip r:embed="rId1"/>
          <a:stretch/>
        </p:blipFill>
        <p:spPr>
          <a:xfrm>
            <a:off x="338400" y="1998000"/>
            <a:ext cx="3272400" cy="3272400"/>
          </a:xfrm>
          <a:prstGeom prst="rect">
            <a:avLst/>
          </a:prstGeom>
          <a:ln w="0">
            <a:noFill/>
          </a:ln>
        </p:spPr>
      </p:pic>
      <p:sp>
        <p:nvSpPr>
          <p:cNvPr id="476" name=""/>
          <p:cNvSpPr txBox="1"/>
          <p:nvPr/>
        </p:nvSpPr>
        <p:spPr>
          <a:xfrm>
            <a:off x="4248000" y="1944000"/>
            <a:ext cx="2304000" cy="22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5 minuti</a:t>
            </a: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Di </a:t>
            </a:r>
            <a:r>
              <a:rPr b="0" lang="it-IT" sz="2200" spc="-1" strike="noStrike">
                <a:latin typeface="Montserrat"/>
              </a:rPr>
              <a:t>lavoro</a:t>
            </a:r>
            <a:endParaRPr b="0" lang="it-IT" sz="22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Di gruppo</a:t>
            </a: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Il caso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79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0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Cesare accetta e, dopo tanto tempo, si confessa, ritorna alla Comunione, prega. E' il momento della Grazia. Una compagnia nuova - quella di Dio - dà senso e interesse ai suoi giorni desolati. Comincerà a pregare volentieri, insieme e da solo. Gode di stare con Dio. Da tanto tempo non godeva più di nulla; la sua vita risorge.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title"/>
          </p:nvPr>
        </p:nvSpPr>
        <p:spPr>
          <a:xfrm>
            <a:off x="3780000" y="78804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Il caso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246240" y="1139040"/>
            <a:ext cx="5220000" cy="70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Discussione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338400" y="1998000"/>
            <a:ext cx="3272400" cy="3272400"/>
          </a:xfrm>
          <a:prstGeom prst="rect">
            <a:avLst/>
          </a:prstGeom>
          <a:ln w="0">
            <a:noFill/>
          </a:ln>
        </p:spPr>
      </p:pic>
      <p:sp>
        <p:nvSpPr>
          <p:cNvPr id="483" name=""/>
          <p:cNvSpPr txBox="1"/>
          <p:nvPr/>
        </p:nvSpPr>
        <p:spPr>
          <a:xfrm>
            <a:off x="4248000" y="1944000"/>
            <a:ext cx="2304000" cy="22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5 minuti</a:t>
            </a: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Di dialog</a:t>
            </a:r>
            <a:r>
              <a:rPr b="0" lang="it-IT" sz="2200" spc="-1" strike="noStrike">
                <a:latin typeface="Montserrat"/>
              </a:rPr>
              <a:t>o</a:t>
            </a:r>
            <a:endParaRPr b="0" lang="it-IT" sz="22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Motivazione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85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86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Lezione ibrida: è soprattutto psicologia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Argomento ampio e complesso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Affronteremo una panoramica con virature verso il pratico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La motivazione ed i bisogni sono un elemento fondamentale nella persona</a:t>
            </a:r>
            <a:endParaRPr b="0" lang="it-IT" sz="2300" spc="-1" strike="noStrike">
              <a:latin typeface="Montserrat"/>
            </a:endParaRPr>
          </a:p>
          <a:p>
            <a:r>
              <a:rPr b="0" lang="it-IT" sz="1100" spc="-1" strike="noStrike">
                <a:latin typeface="Montserrat"/>
              </a:rPr>
              <a:t> </a:t>
            </a:r>
            <a:endParaRPr b="0" lang="it-IT" sz="11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NB</a:t>
            </a:r>
            <a:r>
              <a:rPr b="0" lang="it-IT" sz="2300" spc="-1" strike="noStrike">
                <a:latin typeface="Montserrat"/>
              </a:rPr>
              <a:t>: l’argomento ha avuto molti studi e grandi investimenti negli negli ultimi anni dal mondo del business e del lavoro.</a:t>
            </a:r>
            <a:endParaRPr b="0" lang="it-IT" sz="2300" spc="-1" strike="noStrike">
              <a:latin typeface="Montserrat"/>
            </a:endParaRPr>
          </a:p>
          <a:p>
            <a:r>
              <a:rPr b="0" lang="it-IT" sz="2300" spc="-1" strike="noStrike">
                <a:latin typeface="Montserrat"/>
              </a:rPr>
              <a:t>Il settore educativo ed oratorio...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Premessa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5289</TotalTime>
  <Application>LibreOffice/7.3.7.2$Linux_X86_64 LibreOffice_project/30$Build-2</Application>
  <AppVersion>15.0000</AppVersion>
  <Company>Slidehood.com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2017-08-02T20:41:11Z</dcterms:created>
  <dc:creator>Slidehood.com</dc:creator>
  <dc:description>Corso di Pedagogia Generale per Operatori d'Oratorio
PG-5: La Motivazione</dc:description>
  <cp:keywords>pedagogia formazione educativa</cp:keywords>
  <dc:language>it-IT</dc:language>
  <cp:lastModifiedBy>Don Stefano Bortolato</cp:lastModifiedBy>
  <cp:lastPrinted>2023-03-30T19:45:06Z</cp:lastPrinted>
  <dcterms:modified xsi:type="dcterms:W3CDTF">2023-03-30T19:45:21Z</dcterms:modified>
  <cp:revision>536</cp:revision>
  <dc:subject>Pedagogia</dc:subject>
  <dc:title>Pedagogia Generale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rollato da">
    <vt:lpwstr>Widescreen</vt:lpwstr>
  </property>
  <property fmtid="{D5CDD505-2E9C-101B-9397-08002B2CF9AE}" pid="3" name="HiddenSlides">
    <vt:r8>0</vt:r8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15</vt:r8>
  </property>
</Properties>
</file>