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3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10.xml" ContentType="application/vnd.openxmlformats-officedocument.theme+xml"/>
  <Override PartName="/ppt/theme/theme5.xml" ContentType="application/vnd.openxmlformats-officedocument.theme+xml"/>
  <Override PartName="/ppt/theme/theme11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_rels/presentation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slideLayout124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media/image55.png" ContentType="image/png"/>
  <Override PartName="/ppt/media/image54.png" ContentType="image/png"/>
  <Override PartName="/ppt/media/image47.png" ContentType="image/png"/>
  <Override PartName="/ppt/media/image10.png" ContentType="image/png"/>
  <Override PartName="/ppt/media/image35.png" ContentType="image/png"/>
  <Override PartName="/ppt/media/image5.png" ContentType="image/png"/>
  <Override PartName="/ppt/media/image17.png" ContentType="image/png"/>
  <Override PartName="/ppt/media/image28.png" ContentType="image/png"/>
  <Override PartName="/ppt/media/image34.png" ContentType="image/png"/>
  <Override PartName="/ppt/media/image4.png" ContentType="image/png"/>
  <Override PartName="/ppt/media/image16.png" ContentType="image/png"/>
  <Override PartName="/ppt/media/image27.png" ContentType="image/png"/>
  <Override PartName="/ppt/media/image33.png" ContentType="image/png"/>
  <Override PartName="/ppt/media/image3.png" ContentType="image/png"/>
  <Override PartName="/ppt/media/image15.png" ContentType="image/png"/>
  <Override PartName="/ppt/media/image26.png" ContentType="image/png"/>
  <Override PartName="/ppt/media/image32.png" ContentType="image/png"/>
  <Override PartName="/ppt/media/image2.png" ContentType="image/png"/>
  <Override PartName="/ppt/media/image14.png" ContentType="image/png"/>
  <Override PartName="/ppt/media/image22.png" ContentType="image/png"/>
  <Override PartName="/ppt/media/image59.png" ContentType="image/png"/>
  <Override PartName="/ppt/media/image60.png" ContentType="image/png"/>
  <Override PartName="/ppt/media/image23.png" ContentType="image/png"/>
  <Override PartName="/ppt/media/image58.png" ContentType="image/png"/>
  <Override PartName="/ppt/media/image21.png" ContentType="image/png"/>
  <Override PartName="/ppt/media/image20.png" ContentType="image/png"/>
  <Override PartName="/ppt/media/image61.png" ContentType="image/png"/>
  <Override PartName="/ppt/media/image24.png" ContentType="image/png"/>
  <Override PartName="/ppt/media/image29.png" ContentType="image/png"/>
  <Override PartName="/ppt/media/image31.png" ContentType="image/png"/>
  <Override PartName="/ppt/media/image25.png" ContentType="image/png"/>
  <Override PartName="/ppt/media/image18.png" ContentType="image/png"/>
  <Override PartName="/ppt/media/image6.png" ContentType="image/png"/>
  <Override PartName="/ppt/media/image36.png" ContentType="image/png"/>
  <Override PartName="/ppt/media/image11.png" ContentType="image/png"/>
  <Override PartName="/ppt/media/image48.png" ContentType="image/png"/>
  <Override PartName="/ppt/media/image19.png" ContentType="image/png"/>
  <Override PartName="/ppt/media/image7.png" ContentType="image/png"/>
  <Override PartName="/ppt/media/image37.png" ContentType="image/png"/>
  <Override PartName="/ppt/media/image12.png" ContentType="image/png"/>
  <Override PartName="/ppt/media/image49.png" ContentType="image/png"/>
  <Override PartName="/ppt/media/image8.png" ContentType="image/png"/>
  <Override PartName="/ppt/media/image38.png" ContentType="image/png"/>
  <Override PartName="/ppt/media/image1.png" ContentType="image/png"/>
  <Override PartName="/ppt/media/image13.png" ContentType="image/png"/>
  <Override PartName="/ppt/media/image9.png" ContentType="image/png"/>
  <Override PartName="/ppt/media/image39.png" ContentType="image/png"/>
  <Override PartName="/ppt/media/image30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57.jpeg" ContentType="image/jpeg"/>
  <Override PartName="/ppt/media/image44.png" ContentType="image/png"/>
  <Override PartName="/ppt/media/image45.png" ContentType="image/png"/>
  <Override PartName="/ppt/media/image46.png" ContentType="image/png"/>
  <Override PartName="/ppt/media/image50.png" ContentType="image/png"/>
  <Override PartName="/ppt/media/image51.png" ContentType="image/png"/>
  <Override PartName="/ppt/media/image52.png" ContentType="image/png"/>
  <Override PartName="/ppt/media/image56.jpeg" ContentType="image/jpeg"/>
  <Override PartName="/ppt/media/image53.png" ContentType="image/png"/>
  <Override PartName="/ppt/presProps.xml" ContentType="application/vnd.openxmlformats-officedocument.presentationml.presPro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48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41.xml.rels" ContentType="application/vnd.openxmlformats-package.relationships+xml"/>
  <Override PartName="/ppt/slides/_rels/slide49.xml.rels" ContentType="application/vnd.openxmlformats-package.relationships+xml"/>
  <Override PartName="/ppt/slides/_rels/slide34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0.xml.rels" ContentType="application/vnd.openxmlformats-package.relationships+xml"/>
  <Override PartName="/ppt/slides/_rels/slide10.xml.rels" ContentType="application/vnd.openxmlformats-package.relationships+xml"/>
  <Override PartName="/ppt/slides/_rels/slide32.xml.rels" ContentType="application/vnd.openxmlformats-package.relationships+xml"/>
  <Override PartName="/ppt/slides/_rels/slide16.xml.rels" ContentType="application/vnd.openxmlformats-package.relationships+xml"/>
  <Override PartName="/ppt/slides/_rels/slide25.xml.rels" ContentType="application/vnd.openxmlformats-package.relationships+xml"/>
  <Override PartName="/ppt/slides/_rels/slide47.xml.rels" ContentType="application/vnd.openxmlformats-package.relationships+xml"/>
  <Override PartName="/ppt/slides/_rels/slide4.xml.rels" ContentType="application/vnd.openxmlformats-package.relationships+xml"/>
  <Override PartName="/ppt/slides/_rels/slide46.xml.rels" ContentType="application/vnd.openxmlformats-package.relationships+xml"/>
  <Override PartName="/ppt/slides/_rels/slide30.xml.rels" ContentType="application/vnd.openxmlformats-package.relationships+xml"/>
  <Override PartName="/ppt/slides/_rels/slide45.xml.rels" ContentType="application/vnd.openxmlformats-package.relationships+xml"/>
  <Override PartName="/ppt/slides/_rels/slide14.xml.rels" ContentType="application/vnd.openxmlformats-package.relationships+xml"/>
  <Override PartName="/ppt/slides/_rels/slide29.xml.rels" ContentType="application/vnd.openxmlformats-package.relationships+xml"/>
  <Override PartName="/ppt/slides/_rels/slide23.xml.rels" ContentType="application/vnd.openxmlformats-package.relationships+xml"/>
  <Override PartName="/ppt/slides/_rels/slide38.xml.rels" ContentType="application/vnd.openxmlformats-package.relationships+xml"/>
  <Override PartName="/ppt/slides/_rels/slide15.xml.rels" ContentType="application/vnd.openxmlformats-package.relationships+xml"/>
  <Override PartName="/ppt/slides/_rels/slide31.xml.rels" ContentType="application/vnd.openxmlformats-package.relationships+xml"/>
  <Override PartName="/ppt/slides/_rels/slide24.xml.rels" ContentType="application/vnd.openxmlformats-package.relationships+xml"/>
  <Override PartName="/ppt/slides/_rels/slide39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28.xml.rels" ContentType="application/vnd.openxmlformats-package.relationships+xml"/>
  <Override PartName="/ppt/slides/_rels/slide44.xml.rels" ContentType="application/vnd.openxmlformats-package.relationships+xml"/>
  <Override PartName="/ppt/slides/_rels/slide2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8.xml.rels" ContentType="application/vnd.openxmlformats-package.relationships+xml"/>
  <Override PartName="/ppt/slides/_rels/slide21.xml.rels" ContentType="application/vnd.openxmlformats-package.relationships+xml"/>
  <Override PartName="/ppt/slides/_rels/slide36.xml.rels" ContentType="application/vnd.openxmlformats-package.relationships+xml"/>
  <Override PartName="/ppt/slides/_rels/slide27.xml.rels" ContentType="application/vnd.openxmlformats-package.relationships+xml"/>
  <Override PartName="/ppt/slides/_rels/slide43.xml.rels" ContentType="application/vnd.openxmlformats-package.relationships+xml"/>
  <Override PartName="/ppt/slides/_rels/slide2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34.xml" ContentType="application/vnd.openxmlformats-officedocument.presentationml.slide+xml"/>
  <Override PartName="/ppt/slides/slide46.xml" ContentType="application/vnd.openxmlformats-officedocument.presentationml.slide+xml"/>
  <Override PartName="/ppt/slides/slide48.xml" ContentType="application/vnd.openxmlformats-officedocument.presentationml.slide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47.xml" ContentType="application/vnd.openxmlformats-officedocument.presentationml.slide+xml"/>
  <Override PartName="/ppt/slides/slide9.xml" ContentType="application/vnd.openxmlformats-officedocument.presentationml.slide+xml"/>
  <Override PartName="/ppt/slides/slide44.xml" ContentType="application/vnd.openxmlformats-officedocument.presentationml.slide+xml"/>
  <Override PartName="/ppt/slides/slide4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43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  <p:sldId id="302" r:id="rId59"/>
    <p:sldId id="303" r:id="rId60"/>
    <p:sldId id="304" r:id="rId61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slide" Target="slides/slide14.xml"/><Relationship Id="rId27" Type="http://schemas.openxmlformats.org/officeDocument/2006/relationships/slide" Target="slides/slide15.xml"/><Relationship Id="rId28" Type="http://schemas.openxmlformats.org/officeDocument/2006/relationships/slide" Target="slides/slide16.xml"/><Relationship Id="rId29" Type="http://schemas.openxmlformats.org/officeDocument/2006/relationships/slide" Target="slides/slide17.xml"/><Relationship Id="rId30" Type="http://schemas.openxmlformats.org/officeDocument/2006/relationships/slide" Target="slides/slide18.xml"/><Relationship Id="rId31" Type="http://schemas.openxmlformats.org/officeDocument/2006/relationships/slide" Target="slides/slide19.xml"/><Relationship Id="rId32" Type="http://schemas.openxmlformats.org/officeDocument/2006/relationships/slide" Target="slides/slide20.xml"/><Relationship Id="rId33" Type="http://schemas.openxmlformats.org/officeDocument/2006/relationships/slide" Target="slides/slide21.xml"/><Relationship Id="rId34" Type="http://schemas.openxmlformats.org/officeDocument/2006/relationships/slide" Target="slides/slide22.xml"/><Relationship Id="rId35" Type="http://schemas.openxmlformats.org/officeDocument/2006/relationships/slide" Target="slides/slide23.xml"/><Relationship Id="rId36" Type="http://schemas.openxmlformats.org/officeDocument/2006/relationships/slide" Target="slides/slide24.xml"/><Relationship Id="rId37" Type="http://schemas.openxmlformats.org/officeDocument/2006/relationships/slide" Target="slides/slide25.xml"/><Relationship Id="rId38" Type="http://schemas.openxmlformats.org/officeDocument/2006/relationships/slide" Target="slides/slide26.xml"/><Relationship Id="rId39" Type="http://schemas.openxmlformats.org/officeDocument/2006/relationships/slide" Target="slides/slide27.xml"/><Relationship Id="rId40" Type="http://schemas.openxmlformats.org/officeDocument/2006/relationships/slide" Target="slides/slide28.xml"/><Relationship Id="rId41" Type="http://schemas.openxmlformats.org/officeDocument/2006/relationships/slide" Target="slides/slide29.xml"/><Relationship Id="rId42" Type="http://schemas.openxmlformats.org/officeDocument/2006/relationships/slide" Target="slides/slide30.xml"/><Relationship Id="rId43" Type="http://schemas.openxmlformats.org/officeDocument/2006/relationships/slide" Target="slides/slide31.xml"/><Relationship Id="rId44" Type="http://schemas.openxmlformats.org/officeDocument/2006/relationships/slide" Target="slides/slide32.xml"/><Relationship Id="rId45" Type="http://schemas.openxmlformats.org/officeDocument/2006/relationships/slide" Target="slides/slide33.xml"/><Relationship Id="rId46" Type="http://schemas.openxmlformats.org/officeDocument/2006/relationships/slide" Target="slides/slide34.xml"/><Relationship Id="rId47" Type="http://schemas.openxmlformats.org/officeDocument/2006/relationships/slide" Target="slides/slide35.xml"/><Relationship Id="rId48" Type="http://schemas.openxmlformats.org/officeDocument/2006/relationships/slide" Target="slides/slide36.xml"/><Relationship Id="rId49" Type="http://schemas.openxmlformats.org/officeDocument/2006/relationships/slide" Target="slides/slide37.xml"/><Relationship Id="rId50" Type="http://schemas.openxmlformats.org/officeDocument/2006/relationships/slide" Target="slides/slide38.xml"/><Relationship Id="rId51" Type="http://schemas.openxmlformats.org/officeDocument/2006/relationships/slide" Target="slides/slide39.xml"/><Relationship Id="rId52" Type="http://schemas.openxmlformats.org/officeDocument/2006/relationships/slide" Target="slides/slide40.xml"/><Relationship Id="rId53" Type="http://schemas.openxmlformats.org/officeDocument/2006/relationships/slide" Target="slides/slide41.xml"/><Relationship Id="rId54" Type="http://schemas.openxmlformats.org/officeDocument/2006/relationships/slide" Target="slides/slide42.xml"/><Relationship Id="rId55" Type="http://schemas.openxmlformats.org/officeDocument/2006/relationships/slide" Target="slides/slide43.xml"/><Relationship Id="rId56" Type="http://schemas.openxmlformats.org/officeDocument/2006/relationships/slide" Target="slides/slide44.xml"/><Relationship Id="rId57" Type="http://schemas.openxmlformats.org/officeDocument/2006/relationships/slide" Target="slides/slide45.xml"/><Relationship Id="rId58" Type="http://schemas.openxmlformats.org/officeDocument/2006/relationships/slide" Target="slides/slide46.xml"/><Relationship Id="rId59" Type="http://schemas.openxmlformats.org/officeDocument/2006/relationships/slide" Target="slides/slide47.xml"/><Relationship Id="rId60" Type="http://schemas.openxmlformats.org/officeDocument/2006/relationships/slide" Target="slides/slide48.xml"/><Relationship Id="rId61" Type="http://schemas.openxmlformats.org/officeDocument/2006/relationships/slide" Target="slides/slide49.xml"/><Relationship Id="rId6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5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9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5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6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8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9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5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7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2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3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4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5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9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0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1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2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2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9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3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4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7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8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9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0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1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Freeform 270"/>
          <p:cNvSpPr/>
          <p:nvPr/>
        </p:nvSpPr>
        <p:spPr>
          <a:xfrm>
            <a:off x="341280" y="390240"/>
            <a:ext cx="9364320" cy="4938120"/>
          </a:xfrm>
          <a:custGeom>
            <a:avLst/>
            <a:gdLst/>
            <a:ahLst/>
            <a:rect l="l" t="t" r="r" b="b"/>
            <a:pathLst>
              <a:path w="11326759" h="5973096">
                <a:moveTo>
                  <a:pt x="11326759" y="5016716"/>
                </a:moveTo>
                <a:lnTo>
                  <a:pt x="11326759" y="5747671"/>
                </a:lnTo>
                <a:cubicBezTo>
                  <a:pt x="11326759" y="5872170"/>
                  <a:pt x="11225833" y="5973096"/>
                  <a:pt x="11101334" y="5973096"/>
                </a:cubicBezTo>
                <a:lnTo>
                  <a:pt x="10454485" y="5973096"/>
                </a:lnTo>
                <a:lnTo>
                  <a:pt x="10476857" y="5915847"/>
                </a:lnTo>
                <a:cubicBezTo>
                  <a:pt x="10630030" y="5576670"/>
                  <a:pt x="10885911" y="5288087"/>
                  <a:pt x="11207983" y="5084298"/>
                </a:cubicBezTo>
                <a:close/>
                <a:moveTo>
                  <a:pt x="3890280" y="0"/>
                </a:moveTo>
                <a:lnTo>
                  <a:pt x="11101334" y="0"/>
                </a:lnTo>
                <a:cubicBezTo>
                  <a:pt x="11225833" y="0"/>
                  <a:pt x="11326759" y="100926"/>
                  <a:pt x="11326759" y="225425"/>
                </a:cubicBezTo>
                <a:lnTo>
                  <a:pt x="11326759" y="1840902"/>
                </a:lnTo>
                <a:lnTo>
                  <a:pt x="11321056" y="1841894"/>
                </a:lnTo>
                <a:cubicBezTo>
                  <a:pt x="9271563" y="2250627"/>
                  <a:pt x="7675452" y="3872385"/>
                  <a:pt x="7356956" y="5903875"/>
                </a:cubicBezTo>
                <a:lnTo>
                  <a:pt x="7347931" y="5973096"/>
                </a:lnTo>
                <a:lnTo>
                  <a:pt x="225425" y="5973096"/>
                </a:lnTo>
                <a:cubicBezTo>
                  <a:pt x="100926" y="5973096"/>
                  <a:pt x="0" y="5872170"/>
                  <a:pt x="0" y="5747671"/>
                </a:cubicBezTo>
                <a:lnTo>
                  <a:pt x="0" y="3856324"/>
                </a:lnTo>
                <a:lnTo>
                  <a:pt x="107796" y="3848335"/>
                </a:lnTo>
                <a:cubicBezTo>
                  <a:pt x="2097534" y="3651400"/>
                  <a:pt x="3679374" y="2109746"/>
                  <a:pt x="3881443" y="170557"/>
                </a:cubicBezTo>
                <a:close/>
                <a:moveTo>
                  <a:pt x="225425" y="0"/>
                </a:moveTo>
                <a:lnTo>
                  <a:pt x="789667" y="0"/>
                </a:lnTo>
                <a:lnTo>
                  <a:pt x="736389" y="155621"/>
                </a:lnTo>
                <a:cubicBezTo>
                  <a:pt x="605303" y="436632"/>
                  <a:pt x="342370" y="654767"/>
                  <a:pt x="17905" y="746271"/>
                </a:cubicBezTo>
                <a:lnTo>
                  <a:pt x="0" y="750446"/>
                </a:lnTo>
                <a:lnTo>
                  <a:pt x="0" y="225425"/>
                </a:lnTo>
                <a:cubicBezTo>
                  <a:pt x="0" y="100926"/>
                  <a:pt x="100926" y="0"/>
                  <a:pt x="225425" y="0"/>
                </a:cubicBezTo>
                <a:close/>
              </a:path>
            </a:pathLst>
          </a:cu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2890080" y="2434680"/>
            <a:ext cx="4286520" cy="7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</a:t>
            </a: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-7560" y="0"/>
            <a:ext cx="3438360" cy="34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</a:t>
            </a: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modificare il </a:t>
            </a: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formato del testo </a:t>
            </a: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</a:t>
            </a: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</a:t>
            </a: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livello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struttur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livel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stru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ttur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e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i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m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o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i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v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e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o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u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u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6664680" y="2151000"/>
            <a:ext cx="3421440" cy="3518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</a:t>
            </a: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modificare il </a:t>
            </a: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formato del testo </a:t>
            </a: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</a:t>
            </a: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</a:t>
            </a: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livello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struttur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livel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lo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stru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ttur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e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i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m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o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i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v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e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l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o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 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u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t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u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r</a:t>
            </a: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 182"/>
          <p:cNvSpPr/>
          <p:nvPr/>
        </p:nvSpPr>
        <p:spPr>
          <a:xfrm>
            <a:off x="0" y="1212840"/>
            <a:ext cx="10079640" cy="3212640"/>
          </a:xfrm>
          <a:prstGeom prst="rect">
            <a:avLst/>
          </a:prstGeom>
          <a:solidFill>
            <a:srgbClr val="f1c5ce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717120" y="1528560"/>
            <a:ext cx="3410280" cy="566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733320" y="2298960"/>
            <a:ext cx="3394080" cy="188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4" name="PlaceHolder 3"/>
          <p:cNvSpPr>
            <a:spLocks noGrp="1"/>
          </p:cNvSpPr>
          <p:nvPr>
            <p:ph type="body"/>
          </p:nvPr>
        </p:nvSpPr>
        <p:spPr>
          <a:xfrm>
            <a:off x="3084120" y="0"/>
            <a:ext cx="6995160" cy="566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Right Triangle 104"/>
          <p:cNvSpPr/>
          <p:nvPr/>
        </p:nvSpPr>
        <p:spPr>
          <a:xfrm>
            <a:off x="0" y="360"/>
            <a:ext cx="10079640" cy="5669640"/>
          </a:xfrm>
          <a:prstGeom prst="rtTriangle">
            <a:avLst/>
          </a:prstGeom>
          <a:solidFill>
            <a:srgbClr val="9ac1de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6226920" y="1383480"/>
            <a:ext cx="3410280" cy="566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6243480" y="2154240"/>
            <a:ext cx="3394080" cy="188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4" name="Right Triangle 108"/>
          <p:cNvSpPr/>
          <p:nvPr/>
        </p:nvSpPr>
        <p:spPr>
          <a:xfrm>
            <a:off x="360" y="360"/>
            <a:ext cx="7619760" cy="5669640"/>
          </a:xfrm>
          <a:prstGeom prst="rtTriangle">
            <a:avLst/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body"/>
          </p:nvPr>
        </p:nvSpPr>
        <p:spPr>
          <a:xfrm>
            <a:off x="3809520" y="1547640"/>
            <a:ext cx="2987280" cy="31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8000"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7017480" y="1547640"/>
            <a:ext cx="2863800" cy="31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Fai clic per </a:t>
            </a:r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modificare il formato </a:t>
            </a:r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del testo del titolo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0" y="0"/>
            <a:ext cx="3512880" cy="566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"/>
          <p:cNvSpPr/>
          <p:nvPr/>
        </p:nvSpPr>
        <p:spPr>
          <a:xfrm>
            <a:off x="3571200" y="0"/>
            <a:ext cx="0" cy="5670000"/>
          </a:xfrm>
          <a:prstGeom prst="line">
            <a:avLst/>
          </a:prstGeom>
          <a:ln w="127080">
            <a:solidFill>
              <a:srgbClr val="90bcd9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"/>
          <p:cNvSpPr/>
          <p:nvPr/>
        </p:nvSpPr>
        <p:spPr>
          <a:xfrm flipH="1">
            <a:off x="8332560" y="4464360"/>
            <a:ext cx="1746000" cy="1220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"/>
          <p:cNvSpPr txBox="1"/>
          <p:nvPr/>
        </p:nvSpPr>
        <p:spPr>
          <a:xfrm>
            <a:off x="9464760" y="5297760"/>
            <a:ext cx="774000" cy="26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fld id="{31B56575-260B-4261-AF56-71C21A95FBED}" type="slidenum">
              <a:rPr b="0" lang="it-IT" sz="1200" spc="-1" strike="noStrike">
                <a:latin typeface="Arial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  <p:sp>
        <p:nvSpPr>
          <p:cNvPr id="47" name=""/>
          <p:cNvSpPr txBox="1"/>
          <p:nvPr/>
        </p:nvSpPr>
        <p:spPr>
          <a:xfrm>
            <a:off x="3809520" y="5297760"/>
            <a:ext cx="952560" cy="26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Arial"/>
              </a:rPr>
              <a:t>2/2/2023</a:t>
            </a:r>
            <a:endParaRPr b="0" lang="it-IT" sz="1200" spc="-1" strike="noStrike">
              <a:latin typeface="Arial"/>
            </a:endParaRPr>
          </a:p>
        </p:txBody>
      </p:sp>
      <p:pic>
        <p:nvPicPr>
          <p:cNvPr id="48" name="" descr=""/>
          <p:cNvPicPr/>
          <p:nvPr/>
        </p:nvPicPr>
        <p:blipFill>
          <a:blip r:embed="rId2"/>
          <a:stretch/>
        </p:blipFill>
        <p:spPr>
          <a:xfrm>
            <a:off x="9532080" y="29520"/>
            <a:ext cx="500040" cy="595440"/>
          </a:xfrm>
          <a:prstGeom prst="rect">
            <a:avLst/>
          </a:prstGeom>
          <a:ln w="0">
            <a:noFill/>
          </a:ln>
        </p:spPr>
      </p:pic>
      <p:pic>
        <p:nvPicPr>
          <p:cNvPr id="49" name="" descr=""/>
          <p:cNvPicPr/>
          <p:nvPr/>
        </p:nvPicPr>
        <p:blipFill>
          <a:blip r:embed="rId3"/>
          <a:stretch/>
        </p:blipFill>
        <p:spPr>
          <a:xfrm>
            <a:off x="8974800" y="162000"/>
            <a:ext cx="439200" cy="43200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body"/>
          </p:nvPr>
        </p:nvSpPr>
        <p:spPr>
          <a:xfrm>
            <a:off x="245880" y="2178360"/>
            <a:ext cx="3533400" cy="215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2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title"/>
          </p:nvPr>
        </p:nvSpPr>
        <p:spPr>
          <a:xfrm>
            <a:off x="246240" y="1139040"/>
            <a:ext cx="3533400" cy="70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8" name="Donut 280"/>
          <p:cNvSpPr/>
          <p:nvPr/>
        </p:nvSpPr>
        <p:spPr>
          <a:xfrm>
            <a:off x="4158000" y="31320"/>
            <a:ext cx="5657760" cy="5601600"/>
          </a:xfrm>
          <a:prstGeom prst="donut">
            <a:avLst>
              <a:gd name="adj" fmla="val 22614"/>
            </a:avLst>
          </a:prstGeom>
          <a:solidFill>
            <a:srgbClr val="f2f2f2">
              <a:alpha val="87000"/>
            </a:srgbClr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Rectangle 281"/>
          <p:cNvSpPr/>
          <p:nvPr/>
        </p:nvSpPr>
        <p:spPr>
          <a:xfrm>
            <a:off x="6863760" y="360"/>
            <a:ext cx="3215520" cy="5669640"/>
          </a:xfrm>
          <a:prstGeom prst="rect">
            <a:avLst/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6863760" y="34920"/>
            <a:ext cx="2934000" cy="5599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573160" y="1455840"/>
            <a:ext cx="2757600" cy="2757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8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ame 2"/>
          <p:cNvSpPr/>
          <p:nvPr/>
        </p:nvSpPr>
        <p:spPr>
          <a:xfrm>
            <a:off x="70560" y="79560"/>
            <a:ext cx="9937800" cy="5510160"/>
          </a:xfrm>
          <a:prstGeom prst="frame">
            <a:avLst>
              <a:gd name="adj1" fmla="val 556"/>
            </a:avLst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body"/>
          </p:nvPr>
        </p:nvSpPr>
        <p:spPr>
          <a:xfrm>
            <a:off x="4986000" y="467280"/>
            <a:ext cx="4500360" cy="450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6840" y="2123640"/>
            <a:ext cx="3889800" cy="1767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1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title"/>
          </p:nvPr>
        </p:nvSpPr>
        <p:spPr>
          <a:xfrm>
            <a:off x="456840" y="1078920"/>
            <a:ext cx="38829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4866120" y="418356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6760440" y="418356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 type="body"/>
          </p:nvPr>
        </p:nvSpPr>
        <p:spPr>
          <a:xfrm>
            <a:off x="8514360" y="421452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3" name="Rectangle 82"/>
          <p:cNvSpPr/>
          <p:nvPr/>
        </p:nvSpPr>
        <p:spPr>
          <a:xfrm>
            <a:off x="883800" y="4700160"/>
            <a:ext cx="3035520" cy="105840"/>
          </a:xfrm>
          <a:prstGeom prst="rect">
            <a:avLst/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Donut 349"/>
          <p:cNvSpPr/>
          <p:nvPr/>
        </p:nvSpPr>
        <p:spPr>
          <a:xfrm>
            <a:off x="4513320" y="-918000"/>
            <a:ext cx="7435440" cy="7142400"/>
          </a:xfrm>
          <a:prstGeom prst="donut">
            <a:avLst>
              <a:gd name="adj" fmla="val 13580"/>
            </a:avLst>
          </a:prstGeom>
          <a:solidFill>
            <a:srgbClr val="f2f2f2">
              <a:alpha val="71000"/>
            </a:srgbClr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356760" y="192780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title"/>
          </p:nvPr>
        </p:nvSpPr>
        <p:spPr>
          <a:xfrm>
            <a:off x="325440" y="838440"/>
            <a:ext cx="5245920" cy="553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356760" y="375048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3168000" y="192780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5" name="PlaceHolder 5"/>
          <p:cNvSpPr>
            <a:spLocks noGrp="1"/>
          </p:cNvSpPr>
          <p:nvPr>
            <p:ph type="body"/>
          </p:nvPr>
        </p:nvSpPr>
        <p:spPr>
          <a:xfrm>
            <a:off x="3168000" y="375048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6" name="Oval 350"/>
          <p:cNvSpPr/>
          <p:nvPr/>
        </p:nvSpPr>
        <p:spPr>
          <a:xfrm>
            <a:off x="7737840" y="-271440"/>
            <a:ext cx="2892960" cy="2892960"/>
          </a:xfrm>
          <a:prstGeom prst="ellipse">
            <a:avLst/>
          </a:prstGeom>
          <a:solidFill>
            <a:srgbClr val="9c1133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PlaceHolder 6"/>
          <p:cNvSpPr>
            <a:spLocks noGrp="1"/>
          </p:cNvSpPr>
          <p:nvPr>
            <p:ph type="body"/>
          </p:nvPr>
        </p:nvSpPr>
        <p:spPr>
          <a:xfrm>
            <a:off x="5768280" y="246960"/>
            <a:ext cx="4862520" cy="4811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8" name="PlaceHolder 7"/>
          <p:cNvSpPr>
            <a:spLocks noGrp="1"/>
          </p:cNvSpPr>
          <p:nvPr>
            <p:ph type="body"/>
          </p:nvPr>
        </p:nvSpPr>
        <p:spPr>
          <a:xfrm>
            <a:off x="5947920" y="3488400"/>
            <a:ext cx="1936800" cy="1916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1960200" y="451800"/>
            <a:ext cx="6159240" cy="60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4" name="Frame 33"/>
          <p:cNvSpPr/>
          <p:nvPr/>
        </p:nvSpPr>
        <p:spPr>
          <a:xfrm>
            <a:off x="0" y="360"/>
            <a:ext cx="10079640" cy="5669640"/>
          </a:xfrm>
          <a:prstGeom prst="frame">
            <a:avLst>
              <a:gd name="adj1" fmla="val 3333"/>
            </a:avLst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3" name="Frame 2"/>
          <p:cNvSpPr/>
          <p:nvPr/>
        </p:nvSpPr>
        <p:spPr>
          <a:xfrm>
            <a:off x="0" y="360"/>
            <a:ext cx="10079640" cy="5669640"/>
          </a:xfrm>
          <a:prstGeom prst="frame">
            <a:avLst>
              <a:gd name="adj1" fmla="val 3333"/>
            </a:avLst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1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4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4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4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4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4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4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4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4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4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4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4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14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14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16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slideLayout" Target="../slideLayouts/slideLayout14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16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jpeg"/><Relationship Id="rId3" Type="http://schemas.openxmlformats.org/officeDocument/2006/relationships/image" Target="../media/image57.jpeg"/><Relationship Id="rId4" Type="http://schemas.openxmlformats.org/officeDocument/2006/relationships/slideLayout" Target="../slideLayouts/slideLayout85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slideLayout" Target="../slideLayouts/slideLayout2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"/>
          <p:cNvSpPr/>
          <p:nvPr/>
        </p:nvSpPr>
        <p:spPr>
          <a:xfrm>
            <a:off x="144000" y="144000"/>
            <a:ext cx="9792000" cy="5400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6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331848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it-IT" sz="2400" spc="-1" strike="noStrike">
                <a:latin typeface="Arial"/>
              </a:rPr>
              <a:t>Ogni sistema pedagogico (=educativo) ha un riferimento teorico, anche l’SPC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49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99" name="" descr=""/>
          <p:cNvPicPr/>
          <p:nvPr/>
        </p:nvPicPr>
        <p:blipFill>
          <a:blip r:embed="rId2"/>
          <a:stretch/>
        </p:blipFill>
        <p:spPr>
          <a:xfrm>
            <a:off x="7386840" y="1641960"/>
            <a:ext cx="2484000" cy="2880000"/>
          </a:xfrm>
          <a:prstGeom prst="rect">
            <a:avLst/>
          </a:prstGeom>
          <a:ln w="0">
            <a:noFill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1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8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Pur parlando della parte operativa del SPC è sbagliato ridurre l’SPC ad un elenco di cosa da fare o da evitare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Si parte dall’amore e dal sapere (non operiamo con i nostri figli, non lavoriamo in un contesto naturale-spontaneo)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502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5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8" name="PlaceHolder 1"/>
          <p:cNvSpPr>
            <a:spLocks noGrp="1"/>
          </p:cNvSpPr>
          <p:nvPr>
            <p:ph type="subTitle"/>
          </p:nvPr>
        </p:nvSpPr>
        <p:spPr>
          <a:xfrm>
            <a:off x="3809520" y="187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formazione integrale dei ragazzi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SPC sviluppa quello preventivo: </a:t>
            </a:r>
            <a:r>
              <a:rPr b="1" lang="it-IT" sz="2400" spc="-1" strike="noStrike">
                <a:latin typeface="Arial"/>
              </a:rPr>
              <a:t>Ragione</a:t>
            </a:r>
            <a:r>
              <a:rPr b="0" lang="it-IT" sz="2400" spc="-1" strike="noStrike">
                <a:latin typeface="Arial"/>
              </a:rPr>
              <a:t>, </a:t>
            </a:r>
            <a:r>
              <a:rPr b="1" lang="it-IT" sz="2400" spc="-1" strike="noStrike">
                <a:latin typeface="Arial"/>
              </a:rPr>
              <a:t>Religione</a:t>
            </a:r>
            <a:r>
              <a:rPr b="0" lang="it-IT" sz="2400" spc="-1" strike="noStrike">
                <a:latin typeface="Arial"/>
              </a:rPr>
              <a:t>, </a:t>
            </a:r>
            <a:r>
              <a:rPr b="1" lang="it-IT" sz="2400" spc="-1" strike="noStrike">
                <a:latin typeface="Arial"/>
              </a:rPr>
              <a:t>Amorevolezza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livello articolato è composto da 4 silo: </a:t>
            </a:r>
            <a:r>
              <a:rPr b="1" lang="it-IT" sz="2400" spc="-1" strike="noStrike">
                <a:latin typeface="Arial"/>
              </a:rPr>
              <a:t>Religione</a:t>
            </a:r>
            <a:r>
              <a:rPr b="0" lang="it-IT" sz="2400" spc="-1" strike="noStrike">
                <a:latin typeface="Arial"/>
              </a:rPr>
              <a:t>, </a:t>
            </a:r>
            <a:r>
              <a:rPr b="1" lang="it-IT" sz="2400" spc="-1" strike="noStrike">
                <a:latin typeface="Arial"/>
              </a:rPr>
              <a:t>Famiglia</a:t>
            </a:r>
            <a:r>
              <a:rPr b="0" lang="it-IT" sz="2400" spc="-1" strike="noStrike">
                <a:latin typeface="Arial"/>
              </a:rPr>
              <a:t> (Spirito di), </a:t>
            </a:r>
            <a:r>
              <a:rPr b="1" lang="it-IT" sz="2400" spc="-1" strike="noStrike">
                <a:latin typeface="Arial"/>
              </a:rPr>
              <a:t>Ragione</a:t>
            </a:r>
            <a:r>
              <a:rPr b="0" lang="it-IT" sz="2400" spc="-1" strike="noStrike">
                <a:latin typeface="Arial"/>
              </a:rPr>
              <a:t>, </a:t>
            </a:r>
            <a:r>
              <a:rPr b="1" lang="it-IT" sz="2400" spc="-1" strike="noStrike">
                <a:latin typeface="Arial"/>
              </a:rPr>
              <a:t>Affettività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0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br>
              <a:rPr sz="2600"/>
            </a:b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(ovvero: cosa sapere)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2" name="PlaceHolder 1"/>
          <p:cNvSpPr>
            <a:spLocks noGrp="1"/>
          </p:cNvSpPr>
          <p:nvPr>
            <p:ph type="subTitle"/>
          </p:nvPr>
        </p:nvSpPr>
        <p:spPr>
          <a:xfrm>
            <a:off x="3809520" y="1152000"/>
            <a:ext cx="5952600" cy="416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L’essere umano è spontaneamente religioso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Le più antiche testimonianze dell’uomo sono espressioni religiose (es. Altamira)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psicologia ha oggettivato l’innata domanda trascendentale nell’essere umano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si confronta con le le domande esistenziali dei giovani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1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6" name="PlaceHolder 1"/>
          <p:cNvSpPr>
            <a:spLocks noGrp="1"/>
          </p:cNvSpPr>
          <p:nvPr>
            <p:ph type="subTitle"/>
          </p:nvPr>
        </p:nvSpPr>
        <p:spPr>
          <a:xfrm>
            <a:off x="3809520" y="1152000"/>
            <a:ext cx="5952600" cy="416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L’intervento educativo nell’Oratorio: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È volto alla loro salvezza integrale del ragazzo (vs. servizi di animazione)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Cura anche la dimensione spirituale (educazione integrale vs. educazione verticale)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L’intervento dell’Oratorio nasce da un chiamata teologica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L’operatore e l’educatore curano il giovane per una motivazione teologica (vs. filantropia emozionale)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1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0" name="PlaceHolder 1"/>
          <p:cNvSpPr>
            <a:spLocks noGrp="1"/>
          </p:cNvSpPr>
          <p:nvPr>
            <p:ph type="subTitle"/>
          </p:nvPr>
        </p:nvSpPr>
        <p:spPr>
          <a:xfrm>
            <a:off x="3809520" y="1152000"/>
            <a:ext cx="5952600" cy="416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100" spc="-1" strike="noStrike">
                <a:latin typeface="Arial"/>
              </a:rPr>
              <a:t>Le caratteristiche sono: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Cura attiva</a:t>
            </a:r>
            <a:r>
              <a:rPr b="0" lang="it-IT" sz="2100" spc="-1" strike="noStrike">
                <a:latin typeface="Arial"/>
              </a:rPr>
              <a:t> della propria interiorità e della propria relazione con Dio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Possiede i Valori</a:t>
            </a:r>
            <a:r>
              <a:rPr b="0" lang="it-IT" sz="2100" spc="-1" strike="noStrike">
                <a:latin typeface="Arial"/>
              </a:rPr>
              <a:t> del Vangelo e sono la guida etica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</a:t>
            </a:r>
            <a:r>
              <a:rPr b="1" lang="it-IT" sz="2100" spc="-1" strike="noStrike">
                <a:latin typeface="Arial"/>
              </a:rPr>
              <a:t>Visione dell’Uomo</a:t>
            </a:r>
            <a:r>
              <a:rPr b="0" lang="it-IT" sz="2100" spc="-1" strike="noStrike">
                <a:latin typeface="Arial"/>
              </a:rPr>
              <a:t> (=antropologia) “vedere e sentire il volto di Dio nell'altro”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Interiorizzazione</a:t>
            </a:r>
            <a:r>
              <a:rPr b="0" lang="it-IT" sz="2100" spc="-1" strike="noStrike">
                <a:latin typeface="Arial"/>
              </a:rPr>
              <a:t> come: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Nell’educatore una profonda, autentica e stabile scelta di vita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Nell’educando è l’accompagnamento nel processi di interiorizzazione (=passaggio del Rubicone)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2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4" name="PlaceHolder 1"/>
          <p:cNvSpPr>
            <a:spLocks noGrp="1"/>
          </p:cNvSpPr>
          <p:nvPr>
            <p:ph type="subTitle"/>
          </p:nvPr>
        </p:nvSpPr>
        <p:spPr>
          <a:xfrm>
            <a:off x="3809520" y="1152000"/>
            <a:ext cx="5952600" cy="416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Risposte</a:t>
            </a:r>
            <a:r>
              <a:rPr b="0" lang="it-IT" sz="2100" spc="-1" strike="noStrike">
                <a:latin typeface="Arial"/>
              </a:rPr>
              <a:t> (esistenziali) dove Cristo è la risposta alle grandi domande esistenziali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Interiorità personale</a:t>
            </a:r>
            <a:r>
              <a:rPr b="0" lang="it-IT" sz="2100" spc="-1" strike="noStrike">
                <a:latin typeface="Arial"/>
              </a:rPr>
              <a:t> profonda, consapevole perché illuminata da Cristo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</a:t>
            </a:r>
            <a:r>
              <a:rPr b="1" lang="it-IT" sz="2100" spc="-1" strike="noStrike">
                <a:latin typeface="Arial"/>
              </a:rPr>
              <a:t>Chiesa</a:t>
            </a:r>
            <a:r>
              <a:rPr b="0" lang="it-IT" sz="2100" spc="-1" strike="noStrike">
                <a:latin typeface="Arial"/>
              </a:rPr>
              <a:t> non solo come comunità che celebra la fede, ma anche come società che guida la pratica di fede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2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8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L’uomo è un animale sociale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natura fisiologica dell’uomo: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Il lungo periodo dell’infanzia per raggiungere l’autonomia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nascita per accoppiamento e non per partogenesi, gemmazione, ecc…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Da origine ad una natura psicologica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L’ominizzazione è fatta da una comunità: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le esperienze di Amala e Kamala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famiglia come prima comunità (fisiologica, psicologica, spirituale)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2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Famiglia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itle 2"/>
          <p:cNvSpPr/>
          <p:nvPr/>
        </p:nvSpPr>
        <p:spPr>
          <a:xfrm>
            <a:off x="3312000" y="1184040"/>
            <a:ext cx="6408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4400" spc="299" strike="noStrike">
                <a:solidFill>
                  <a:srgbClr val="000000"/>
                </a:solidFill>
                <a:latin typeface="Poppins"/>
                <a:ea typeface="Roboto Medium"/>
              </a:rPr>
              <a:t>paterno-cristiano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3" name="Rectangle 8"/>
          <p:cNvSpPr/>
          <p:nvPr/>
        </p:nvSpPr>
        <p:spPr>
          <a:xfrm>
            <a:off x="3255480" y="4968000"/>
            <a:ext cx="30052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Copparo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2/2/2023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454" name="Title 2"/>
          <p:cNvSpPr/>
          <p:nvPr/>
        </p:nvSpPr>
        <p:spPr>
          <a:xfrm>
            <a:off x="3631680" y="644040"/>
            <a:ext cx="499104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metodo educativo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455" name="" descr=""/>
          <p:cNvPicPr/>
          <p:nvPr/>
        </p:nvPicPr>
        <p:blipFill>
          <a:blip r:embed="rId1"/>
          <a:stretch/>
        </p:blipFill>
        <p:spPr>
          <a:xfrm>
            <a:off x="-900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456" name="" descr=""/>
          <p:cNvPicPr/>
          <p:nvPr/>
        </p:nvPicPr>
        <p:blipFill>
          <a:blip r:embed="rId2"/>
          <a:stretch/>
        </p:blipFill>
        <p:spPr>
          <a:xfrm>
            <a:off x="6666840" y="2156400"/>
            <a:ext cx="3422880" cy="3517920"/>
          </a:xfrm>
          <a:prstGeom prst="rect">
            <a:avLst/>
          </a:prstGeom>
          <a:ln w="0">
            <a:noFill/>
          </a:ln>
        </p:spPr>
      </p:pic>
      <p:sp>
        <p:nvSpPr>
          <p:cNvPr id="457" name="Title 2_0"/>
          <p:cNvSpPr/>
          <p:nvPr/>
        </p:nvSpPr>
        <p:spPr>
          <a:xfrm>
            <a:off x="3312720" y="2407680"/>
            <a:ext cx="570528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100" spc="-1" strike="noStrike">
                <a:solidFill>
                  <a:srgbClr val="ffffff"/>
                </a:solidFill>
                <a:latin typeface="Poppins"/>
                <a:ea typeface="Roboto Medium"/>
              </a:rPr>
              <a:t>Il Livello Articolato</a:t>
            </a: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 </a:t>
            </a:r>
            <a:br>
              <a:rPr sz="3200"/>
            </a:br>
            <a:endParaRPr b="0" lang="it-IT" sz="3200" spc="-1" strike="noStrike">
              <a:latin typeface="Arial"/>
            </a:endParaRPr>
          </a:p>
        </p:txBody>
      </p:sp>
      <p:sp>
        <p:nvSpPr>
          <p:cNvPr id="458" name="Rectangle 8_1"/>
          <p:cNvSpPr/>
          <p:nvPr/>
        </p:nvSpPr>
        <p:spPr>
          <a:xfrm>
            <a:off x="3365640" y="60480"/>
            <a:ext cx="21898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Roboto"/>
                <a:ea typeface="Roboto"/>
              </a:rPr>
              <a:t>Stefano Bortolato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9" name="" descr=""/>
          <p:cNvPicPr/>
          <p:nvPr/>
        </p:nvPicPr>
        <p:blipFill>
          <a:blip r:embed="rId3"/>
          <a:stretch/>
        </p:blipFill>
        <p:spPr>
          <a:xfrm>
            <a:off x="5094360" y="3431520"/>
            <a:ext cx="999000" cy="1190520"/>
          </a:xfrm>
          <a:prstGeom prst="rect">
            <a:avLst/>
          </a:prstGeom>
          <a:ln w="0">
            <a:noFill/>
          </a:ln>
        </p:spPr>
      </p:pic>
      <p:pic>
        <p:nvPicPr>
          <p:cNvPr id="460" name="" descr=""/>
          <p:cNvPicPr/>
          <p:nvPr/>
        </p:nvPicPr>
        <p:blipFill>
          <a:blip r:embed="rId4"/>
          <a:stretch/>
        </p:blipFill>
        <p:spPr>
          <a:xfrm>
            <a:off x="4104000" y="3711240"/>
            <a:ext cx="864000" cy="838800"/>
          </a:xfrm>
          <a:prstGeom prst="rect">
            <a:avLst/>
          </a:prstGeom>
          <a:ln w="0">
            <a:noFill/>
          </a:ln>
        </p:spPr>
      </p:pic>
      <p:sp>
        <p:nvSpPr>
          <p:cNvPr id="461" name="Title 5"/>
          <p:cNvSpPr/>
          <p:nvPr/>
        </p:nvSpPr>
        <p:spPr>
          <a:xfrm>
            <a:off x="7371000" y="2225160"/>
            <a:ext cx="792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11620" spc="299" strike="noStrike">
                <a:solidFill>
                  <a:srgbClr val="000000"/>
                </a:solidFill>
                <a:latin typeface="Poppins"/>
                <a:ea typeface="Roboto Medium"/>
              </a:rPr>
              <a:t>4</a:t>
            </a:r>
            <a:endParaRPr b="1" lang="it-IT" sz="1162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2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100" spc="-1" strike="noStrike">
                <a:latin typeface="Arial"/>
              </a:rPr>
              <a:t>Le caratteristiche sono</a:t>
            </a:r>
            <a:r>
              <a:rPr b="0" lang="it-IT" sz="2100" spc="-1" strike="noStrike">
                <a:latin typeface="Arial"/>
              </a:rPr>
              <a:t>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Gestione delle </a:t>
            </a:r>
            <a:r>
              <a:rPr b="1" lang="it-IT" sz="2100" spc="-1" strike="noStrike">
                <a:latin typeface="Arial"/>
              </a:rPr>
              <a:t>distanze interpersonali</a:t>
            </a:r>
            <a:r>
              <a:rPr b="0" lang="it-IT" sz="2100" spc="-1" strike="noStrike">
                <a:latin typeface="Arial"/>
              </a:rPr>
              <a:t>: prossimità, alterità, conoscenza del mondo altrui (~ linguaggio), innesco e gestione dell’alleanza educativa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Affettività</a:t>
            </a:r>
            <a:r>
              <a:rPr b="0" lang="it-IT" sz="2100" spc="-1" strike="noStrike">
                <a:latin typeface="Arial"/>
              </a:rPr>
              <a:t> e </a:t>
            </a:r>
            <a:r>
              <a:rPr b="1" lang="it-IT" sz="2100" spc="-1" strike="noStrike">
                <a:latin typeface="Arial"/>
              </a:rPr>
              <a:t>Alterità</a:t>
            </a:r>
            <a:r>
              <a:rPr b="0" lang="it-IT" sz="2100" spc="-1" strike="noStrike">
                <a:latin typeface="Arial"/>
              </a:rPr>
              <a:t>: l’educatore vuole bene ai ragazzi, è un amico autorevole dell’altro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Dialogo</a:t>
            </a:r>
            <a:r>
              <a:rPr b="0" lang="it-IT" sz="2100" spc="-1" strike="noStrike">
                <a:latin typeface="Arial"/>
              </a:rPr>
              <a:t>: la narrazione come strumento per: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Informare l’educando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Raccontarsi per offrire esperienze significative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Costruire e strutturare l’io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3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Famiglia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6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Ambiente</a:t>
            </a:r>
            <a:r>
              <a:rPr b="0" lang="it-IT" sz="2100" spc="-1" strike="noStrike">
                <a:latin typeface="Arial"/>
              </a:rPr>
              <a:t> (educativo) in termini di: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clima famigliare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pratiche ed esempi di  vita significativi (come un genitore)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spazio per l’esperienza vicaria (specie per l’adolescenza)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Comunità</a:t>
            </a:r>
            <a:r>
              <a:rPr b="0" lang="it-IT" sz="2100" spc="-1" strike="noStrike">
                <a:latin typeface="Arial"/>
              </a:rPr>
              <a:t> (educativa e territoriale) ovvero: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una collettività che guida e sostiene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una collettività che sostiene un adattamento funzionale al territorio, dona al territorio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una collettività che incide sulla cultura condivisa del territorio (es. Scampia)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3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  <a:ea typeface="Noto Sans CJK SC"/>
              </a:rPr>
              <a:t>Gli Assunti Teorici</a:t>
            </a: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: Famiglia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0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Religione</a:t>
            </a:r>
            <a:r>
              <a:rPr b="0" lang="it-IT" sz="2100" spc="-1" strike="noStrike">
                <a:latin typeface="Arial"/>
              </a:rPr>
              <a:t>, cioè una famiglia: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di alti valori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con alti valori guida</a:t>
            </a:r>
            <a:endParaRPr b="0" lang="it-IT" sz="21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amalgamata da una maturità integrale (vs. famiglia emozionale [=sentimento])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4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2600" spc="-1" strike="noStrike">
                <a:solidFill>
                  <a:srgbClr val="000000"/>
                </a:solidFill>
                <a:latin typeface="Arial"/>
                <a:ea typeface="Noto Sans CJK SC"/>
              </a:rPr>
              <a:t>Gli Assunti Teorici</a:t>
            </a:r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: Famiglia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4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Mutuata in toto da Don Bosco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Si tratta della: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Conoscenza Scientifica, ovvero il sapere critico. Si inizia per caso o per passione. Poi ci si professionalizza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Ragionevolezza degli interventi e delle narrazioni. Strutturazione ragionevole (e competente) dei percorsi educativi e dei progetti. Cassazione degli stereotipi e dei luoghi comuni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Persuasione logica in diretta contrapposizione all’imposizione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Ragione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8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100" spc="-1" strike="noStrike">
                <a:latin typeface="Arial"/>
              </a:rPr>
              <a:t>Le caratteristiche sono: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Competenza educativa</a:t>
            </a:r>
            <a:r>
              <a:rPr b="0" lang="it-IT" sz="2100" spc="-1" strike="noStrike">
                <a:latin typeface="Arial"/>
              </a:rPr>
              <a:t>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Apprendere la differenza tra Operatore, Animatore, Educatore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L’intervento educativo è adeguato, non spontaneo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È: sapere quello che faccio, saper farlo bene, saper fare il bene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Tecnologia Educativa</a:t>
            </a:r>
            <a:r>
              <a:rPr b="0" lang="it-IT" sz="2100" spc="-1" strike="noStrike">
                <a:latin typeface="Arial"/>
              </a:rPr>
              <a:t>: i concetti di tecnologia, tecnologia educativa, ripetitività (dell’intervento), riproduzione (dell’intervento), predizione (non determinismo tecnologico)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4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Ragione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2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Progetto</a:t>
            </a:r>
            <a:r>
              <a:rPr b="0" lang="it-IT" sz="2100" spc="-1" strike="noStrike">
                <a:latin typeface="Arial"/>
              </a:rPr>
              <a:t>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Come “narrazione del futuro” (non è un progetto tecnico o politico)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Tecnica di progettazione (analisi situazionale, individuazione del bisogno, definizione degli obiettivi, identificazione degli indicatori, ecc...)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Agire finalizzato e per obbiettivi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Ciclo di progetto, ciclo di vita dell’intervento, ciclo di vita delle </a:t>
            </a:r>
            <a:r>
              <a:rPr b="0" i="1" lang="it-IT" sz="2100" spc="-1" strike="noStrike">
                <a:latin typeface="Arial"/>
              </a:rPr>
              <a:t>strutture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5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Ragione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6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Mutuata in toto da Don Bosco che la chiama “Amorevolezza”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Si tratta del complesso dinamico dei fatti e dei fenomeni affettivi (sentimenti, emozioni, passioni, ecc.) che caratterizzano le tendenze e le reazioni psichiche di un individuo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È guidata-orientata dalla religione e dalla ragione (dimensione etica, burnout, norme legali, distanza professionale, motivazione dell’intervento, ecc…)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5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0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it-IT" sz="2100" spc="-1" strike="noStrike">
              <a:latin typeface="Arial"/>
            </a:endParaRPr>
          </a:p>
          <a:p>
            <a:r>
              <a:rPr b="0" lang="it-IT" sz="2100" spc="-1" strike="noStrike">
                <a:latin typeface="Arial"/>
              </a:rPr>
              <a:t>Le caratteristiche sono:</a:t>
            </a:r>
            <a:endParaRPr b="0" lang="it-IT" sz="2100" spc="-1" strike="noStrike">
              <a:latin typeface="Arial"/>
            </a:endParaRPr>
          </a:p>
          <a:p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Maturità</a:t>
            </a:r>
            <a:r>
              <a:rPr b="0" lang="it-IT" sz="2100" spc="-1" strike="noStrike">
                <a:latin typeface="Arial"/>
              </a:rPr>
              <a:t> dell’</a:t>
            </a:r>
            <a:r>
              <a:rPr b="1" lang="it-IT" sz="2100" spc="-1" strike="noStrike">
                <a:latin typeface="Arial"/>
              </a:rPr>
              <a:t>Educatore</a:t>
            </a:r>
            <a:r>
              <a:rPr b="0" lang="it-IT" sz="2100" spc="-1" strike="noStrike">
                <a:latin typeface="Arial"/>
              </a:rPr>
              <a:t>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è affettivamente maturo (distinzione tra sentire e stabilità, ritorno e dedizione, dipendenza e servizio)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Capacità di riconoscere le emozioni, capacità di evitare il sequestro emozionale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è un </a:t>
            </a:r>
            <a:r>
              <a:rPr b="0" i="1" lang="it-IT" sz="2100" spc="-1" strike="noStrike">
                <a:latin typeface="Arial"/>
              </a:rPr>
              <a:t>appassionato amante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4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Strumento</a:t>
            </a:r>
            <a:r>
              <a:rPr b="0" lang="it-IT" sz="2100" spc="-1" strike="noStrike">
                <a:latin typeface="Arial"/>
              </a:rPr>
              <a:t> dell’Intervento: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Vedere con gli occhi del cuore (empatia e skill senior)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Si vuole bene ai destinatari (educatore = amante appassionato)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Crea un ambiente di famiglia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Non solo dobbiamo amare gli educandi, ma dobbiamo anche farglielo sapere (gratuità, dovere etico, esperienza vicaria)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6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8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19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Sviluppo</a:t>
            </a:r>
            <a:r>
              <a:rPr b="0" lang="it-IT" sz="2100" spc="-1" strike="noStrike">
                <a:latin typeface="Arial"/>
              </a:rPr>
              <a:t> nell’</a:t>
            </a:r>
            <a:r>
              <a:rPr b="1" lang="it-IT" sz="2100" spc="-1" strike="noStrike">
                <a:latin typeface="Arial"/>
              </a:rPr>
              <a:t>Educando:</a:t>
            </a:r>
            <a:r>
              <a:rPr b="0" lang="it-IT" sz="2100" spc="-1" strike="noStrike">
                <a:latin typeface="Arial"/>
              </a:rPr>
              <a:t>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Progressivo e adeguato sviluppo delle competenze affettive (riconoscerle, chiamarle per nome, apprenderne la gestione)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La funzione vicaria dell’Educatore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Portare ad adeguati livelli di contrasto ed evitamento del sequestro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6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6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65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65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650" spc="-1" strike="noStrike">
                <a:latin typeface="Arial"/>
              </a:rPr>
              <a:t>In SPC 3 abbiamo visto: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Il livello base del SPC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Il rispetto-accoglienza e l’“interazione simbolica”: si sta con i Ragazzi, si entra con la loro, la gestione-produzione dei significati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La cognizione distribuita (lavoro di squadra), l’affiliazione (far sentire a casa), l’adattamento funzionale (il cambio continuo)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2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5" name="PlaceHolder 1"/>
          <p:cNvSpPr>
            <a:spLocks noGrp="1"/>
          </p:cNvSpPr>
          <p:nvPr>
            <p:ph type="subTitle"/>
          </p:nvPr>
        </p:nvSpPr>
        <p:spPr>
          <a:xfrm>
            <a:off x="3809520" y="1656000"/>
            <a:ext cx="5952600" cy="3568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Un elenco non come lista della spesa, ma come best practices (cf. modelli ITIL) o elementi must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In educativa gli assunti pragmatici (=cosa fare) vanno intesi come gli ingredienti di una ricetta in mano ad uno chef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Non fa miracoli, ma è realista (non posso fare il pane senza la farina)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È capace di adattarsi (se ho fino il pomodoro condisco la pasta con altro)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Vediamo, pertanto, gli elementi costituenti di un framework creato da 4 elementi: Religione, Famiglia, Ragione, Affettività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7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br>
              <a:rPr sz="2600"/>
            </a:b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(ovvero: cosa fare)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9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83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vive e pratica le fede Cristina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Ha una regolare frequentazione dei Sacramenti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prega sistematicamente per i sui educandi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comunità educante ha dei momenti di pratica della fede propri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L’intervento educativo e/o l’impresa educativa ha una comunità orante che la sostiene costantemente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80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1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3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2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fa anche una proposta religiosa, ma non fa proselitismo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accompagna anche lo sviluppo-mantenimento spirituale dei suoi educandi, ma non è un catechista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dichiara esplicitamente la sua fede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L’elemento fede è presente negli strumenti di lavoro (es. il progetto) ed è tra gli indicatori misurati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84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5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7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fa un’adeguata proposta di pratica di fede agli educandi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vive e celebra delle pratiche di fede con gli educandi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88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Religione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1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2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comunità educante si conosce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comunità educante celebra periodicamente momenti di fraternità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comunità educante promuove i membri tramite l’intenzionale stima reciproca e i processi di miglioramento continuo (CI)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comunità educante, con adeguata frequenza, celebra momenti tecnici di famiglia (incontri motivazionali, attività di team building, ecc...)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92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Famiglia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5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7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è il primo che va incontro ai suoi educandi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conosce ciascun educando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conosce le “corde sensibili” di ciascun educando affidatogli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L’educatore stima i suoi educandi: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lo fa sapere loro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è positivo nel parlare con loro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li coinvolge, li corresponsabilizza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gli fa proposte d’impegno facendo leva sulle qualità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9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Famiglia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9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34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L’educatore si prepara professionalmente:</a:t>
            </a:r>
            <a:endParaRPr b="0" lang="it-IT" sz="20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Possiede le conoscenze</a:t>
            </a:r>
            <a:endParaRPr b="0" lang="it-IT" sz="20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Sa fare quello che conosce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L’educatore è capace di comprendere l’ambiente:</a:t>
            </a:r>
            <a:endParaRPr b="0" lang="it-IT" sz="20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Capisce adeguatamente le persone e le dinamiche di gruppo</a:t>
            </a:r>
            <a:endParaRPr b="0" lang="it-IT" sz="20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Comprende l’ambiente fisico (il set dell’intervento)</a:t>
            </a:r>
            <a:endParaRPr b="0" lang="it-IT" sz="20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Produce e gestisce adeguatamente il set dell’intervento (es. il bar dell’Oratorio)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600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Ragione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1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03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34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L</a:t>
            </a:r>
            <a:r>
              <a:rPr b="0" lang="it-IT" sz="2100" spc="-1" strike="noStrike">
                <a:latin typeface="Arial"/>
              </a:rPr>
              <a:t>’educatore ragiona con gli educandi in modo adeguato</a:t>
            </a:r>
            <a:endParaRPr b="0" lang="it-IT" sz="2100" spc="-1" strike="noStrike">
              <a:latin typeface="Arial"/>
            </a:endParaRPr>
          </a:p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È capace di decodificare i principali indicatori patologici dai bisogni specifici del momento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604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Ragione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07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Campo decisamente più impegnativo dove si opera normalmente in modo indiretto e sul piano dei valori: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fa sopratutto un ruolo vicario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Mostra l’affetto, lo mostra maturo, autentico e stabile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Fa sapere agli educandi che gli vuole bene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608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7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6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69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Gli Assunti Teorici: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650" spc="-1" strike="noStrike">
                <a:latin typeface="Arial"/>
              </a:rPr>
              <a:t>Amore-affettività</a:t>
            </a:r>
            <a:r>
              <a:rPr b="0" lang="it-IT" sz="2650" spc="-1" strike="noStrike">
                <a:latin typeface="Arial"/>
              </a:rPr>
              <a:t>: ovvero il cuore del cuore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650" spc="-1" strike="noStrike">
                <a:latin typeface="Arial"/>
              </a:rPr>
              <a:t>Paterno-cristiano</a:t>
            </a:r>
            <a:r>
              <a:rPr b="0" lang="it-IT" sz="2650" spc="-1" strike="noStrike">
                <a:latin typeface="Arial"/>
              </a:rPr>
              <a:t>: punto di contatto e di declinazione tra il “cuore” e l’“agire”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11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Conclusione </a:t>
            </a:r>
            <a:r>
              <a:rPr b="1" lang="it-IT" sz="4400" spc="-1" strike="noStrike">
                <a:solidFill>
                  <a:srgbClr val="000000"/>
                </a:solidFill>
                <a:latin typeface="Arial"/>
              </a:rPr>
              <a:t>Abbiamo Imparato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14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L’agire educativo non coincide con un elenco di cose da fare o da evitare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livello articolato dell’SPC è composta da Religione, Famiglia, Ragione, Affettività</a:t>
            </a:r>
            <a:endParaRPr b="0" lang="it-IT" sz="2400" spc="-1" strike="noStrike">
              <a:latin typeface="Arial"/>
            </a:endParaRPr>
          </a:p>
          <a:p>
            <a:endParaRPr b="0" lang="it-IT" sz="2400" spc="-1" strike="noStrike">
              <a:latin typeface="Arial"/>
            </a:endParaRPr>
          </a:p>
        </p:txBody>
      </p:sp>
      <p:sp>
        <p:nvSpPr>
          <p:cNvPr id="61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Conclusione: Abbiamo Imparato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18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Gli assunti teorici sono: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Religione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Operiamo iniziando dalla preghiera (non dalle pratiche di fede)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Operiamo con proposte esplicite di fede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Famiglia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La comunità educante è una rete di relazioni come in una famiglia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61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Conclusione: Abbiamo Imparato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22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4154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Gli assunti teorici sono: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Ragione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conosce criticamente quello che fa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ragiona con gli educandi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Affettività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è affettivamente maturo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L’educatore usa l’affettività per conoscere ed educare</a:t>
            </a:r>
            <a:endParaRPr b="0" lang="it-IT" sz="2400" spc="-1" strike="noStrike">
              <a:latin typeface="Arial"/>
            </a:endParaRPr>
          </a:p>
          <a:p>
            <a:endParaRPr b="0" lang="it-IT" sz="2400" spc="-1" strike="noStrike">
              <a:latin typeface="Arial"/>
            </a:endParaRPr>
          </a:p>
        </p:txBody>
      </p:sp>
      <p:sp>
        <p:nvSpPr>
          <p:cNvPr id="62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Conclusione: Abbiamo Imparato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3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Educare: questione cuore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6" name="PlaceHolder 2"/>
          <p:cNvSpPr>
            <a:spLocks noGrp="1"/>
          </p:cNvSpPr>
          <p:nvPr>
            <p:ph/>
          </p:nvPr>
        </p:nvSpPr>
        <p:spPr>
          <a:xfrm>
            <a:off x="380952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  <a:ea typeface="Noto Sans CJK SC"/>
              </a:rPr>
              <a:t>Per insegnare l’inglese a John è necessario amare l’inglese, amare insegnare l’inglese e amare John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John Dewey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7" name="PlaceHolder 3"/>
          <p:cNvSpPr>
            <a:spLocks noGrp="1"/>
          </p:cNvSpPr>
          <p:nvPr>
            <p:ph/>
          </p:nvPr>
        </p:nvSpPr>
        <p:spPr>
          <a:xfrm>
            <a:off x="687420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Bisogna soprattutto cercare la corda sensibile del cuore, e prenderli dal lato del cuore. Dio poi farà il resto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San Luigi Orione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28" name="" descr=""/>
          <p:cNvPicPr/>
          <p:nvPr/>
        </p:nvPicPr>
        <p:blipFill>
          <a:blip r:embed="rId1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29" name=""/>
          <p:cNvSpPr txBox="1"/>
          <p:nvPr/>
        </p:nvSpPr>
        <p:spPr>
          <a:xfrm>
            <a:off x="3672720" y="6012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Sistema Paterno-Cristiano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31" name="" descr=""/>
          <p:cNvPicPr/>
          <p:nvPr/>
        </p:nvPicPr>
        <p:blipFill>
          <a:blip r:embed="rId1"/>
          <a:stretch/>
        </p:blipFill>
        <p:spPr>
          <a:xfrm>
            <a:off x="4866480" y="921960"/>
            <a:ext cx="3935880" cy="4558320"/>
          </a:xfrm>
          <a:prstGeom prst="rect">
            <a:avLst/>
          </a:prstGeom>
          <a:ln w="0">
            <a:noFill/>
          </a:ln>
        </p:spPr>
      </p:pic>
      <p:pic>
        <p:nvPicPr>
          <p:cNvPr id="632" name="" descr=""/>
          <p:cNvPicPr/>
          <p:nvPr/>
        </p:nvPicPr>
        <p:blipFill>
          <a:blip r:embed="rId2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33" name=""/>
          <p:cNvSpPr txBox="1"/>
          <p:nvPr/>
        </p:nvSpPr>
        <p:spPr>
          <a:xfrm>
            <a:off x="3672720" y="6012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PlaceHolder 1"/>
          <p:cNvSpPr>
            <a:spLocks noGrp="1"/>
          </p:cNvSpPr>
          <p:nvPr>
            <p:ph type="title"/>
          </p:nvPr>
        </p:nvSpPr>
        <p:spPr>
          <a:xfrm>
            <a:off x="3786480" y="1439280"/>
            <a:ext cx="6071760" cy="1353960"/>
          </a:xfrm>
          <a:prstGeom prst="rect">
            <a:avLst/>
          </a:prstGeom>
          <a:noFill/>
          <a:ln w="76320">
            <a:solidFill>
              <a:srgbClr val="000000"/>
            </a:solidFill>
            <a:round/>
          </a:ln>
        </p:spPr>
        <p:txBody>
          <a:bodyPr lIns="38160" rIns="38160" tIns="38160" bIns="38160" anchor="ctr">
            <a:noAutofit/>
          </a:bodyPr>
          <a:p>
            <a:pPr algn="ctr">
              <a:buNone/>
            </a:pPr>
            <a:r>
              <a:rPr b="1" lang="it-IT" sz="9000" spc="-1" strike="noStrike">
                <a:solidFill>
                  <a:srgbClr val="000000"/>
                </a:solidFill>
                <a:latin typeface="Arial"/>
              </a:rPr>
              <a:t>Domande?</a:t>
            </a:r>
            <a:endParaRPr b="1" lang="it-IT" sz="9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35" name="" descr=""/>
          <p:cNvPicPr/>
          <p:nvPr/>
        </p:nvPicPr>
        <p:blipFill>
          <a:blip r:embed="rId1"/>
          <a:stretch/>
        </p:blipFill>
        <p:spPr>
          <a:xfrm>
            <a:off x="-133560" y="360"/>
            <a:ext cx="3656520" cy="5669640"/>
          </a:xfrm>
          <a:prstGeom prst="rect">
            <a:avLst/>
          </a:prstGeom>
          <a:ln w="0">
            <a:noFill/>
          </a:ln>
        </p:spPr>
      </p:pic>
      <p:sp>
        <p:nvSpPr>
          <p:cNvPr id="636" name="PlaceHolder 2"/>
          <p:cNvSpPr>
            <a:spLocks noGrp="1"/>
          </p:cNvSpPr>
          <p:nvPr>
            <p:ph type="title"/>
          </p:nvPr>
        </p:nvSpPr>
        <p:spPr>
          <a:xfrm rot="10800000">
            <a:off x="3749760" y="2592360"/>
            <a:ext cx="6145200" cy="1206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8500" spc="-1" strike="noStrike">
                <a:solidFill>
                  <a:srgbClr val="ffffff"/>
                </a:solidFill>
                <a:latin typeface="Arial"/>
              </a:rPr>
              <a:t>Questions?</a:t>
            </a:r>
            <a:endParaRPr b="1" lang="it-IT" sz="85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7" name=""/>
          <p:cNvGrpSpPr/>
          <p:nvPr/>
        </p:nvGrpSpPr>
        <p:grpSpPr>
          <a:xfrm>
            <a:off x="3769200" y="1440000"/>
            <a:ext cx="2541600" cy="3978360"/>
            <a:chOff x="3769200" y="1440000"/>
            <a:chExt cx="2541600" cy="3978360"/>
          </a:xfrm>
        </p:grpSpPr>
        <p:pic>
          <p:nvPicPr>
            <p:cNvPr id="638" name="" descr=""/>
            <p:cNvPicPr/>
            <p:nvPr/>
          </p:nvPicPr>
          <p:blipFill>
            <a:blip r:embed="rId1"/>
            <a:stretch/>
          </p:blipFill>
          <p:spPr>
            <a:xfrm>
              <a:off x="3769200" y="1818360"/>
              <a:ext cx="2541600" cy="3600000"/>
            </a:xfrm>
            <a:prstGeom prst="rect">
              <a:avLst/>
            </a:prstGeom>
            <a:ln w="0">
              <a:solidFill>
                <a:srgbClr val="000000"/>
              </a:solidFill>
            </a:ln>
          </p:spPr>
        </p:pic>
        <p:sp>
          <p:nvSpPr>
            <p:cNvPr id="639" name=""/>
            <p:cNvSpPr txBox="1"/>
            <p:nvPr/>
          </p:nvSpPr>
          <p:spPr>
            <a:xfrm>
              <a:off x="4696920" y="144000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2012</a:t>
              </a:r>
              <a:endParaRPr b="0" lang="it-IT" sz="1800" spc="-1" strike="noStrike">
                <a:latin typeface="Arial"/>
              </a:endParaRPr>
            </a:p>
          </p:txBody>
        </p:sp>
      </p:grpSp>
      <p:grpSp>
        <p:nvGrpSpPr>
          <p:cNvPr id="640" name=""/>
          <p:cNvGrpSpPr/>
          <p:nvPr/>
        </p:nvGrpSpPr>
        <p:grpSpPr>
          <a:xfrm>
            <a:off x="346680" y="216000"/>
            <a:ext cx="2577600" cy="4019040"/>
            <a:chOff x="346680" y="216000"/>
            <a:chExt cx="2577600" cy="4019040"/>
          </a:xfrm>
        </p:grpSpPr>
        <p:sp>
          <p:nvSpPr>
            <p:cNvPr id="641" name=""/>
            <p:cNvSpPr txBox="1"/>
            <p:nvPr/>
          </p:nvSpPr>
          <p:spPr>
            <a:xfrm>
              <a:off x="1292400" y="388872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2002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42" name="" descr=""/>
            <p:cNvPicPr/>
            <p:nvPr/>
          </p:nvPicPr>
          <p:blipFill>
            <a:blip r:embed="rId2"/>
            <a:stretch/>
          </p:blipFill>
          <p:spPr>
            <a:xfrm>
              <a:off x="346680" y="216000"/>
              <a:ext cx="2577600" cy="360000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643" name=""/>
          <p:cNvGrpSpPr/>
          <p:nvPr/>
        </p:nvGrpSpPr>
        <p:grpSpPr>
          <a:xfrm>
            <a:off x="7128000" y="216000"/>
            <a:ext cx="2534400" cy="4018320"/>
            <a:chOff x="7128000" y="216000"/>
            <a:chExt cx="2534400" cy="4018320"/>
          </a:xfrm>
        </p:grpSpPr>
        <p:sp>
          <p:nvSpPr>
            <p:cNvPr id="644" name=""/>
            <p:cNvSpPr txBox="1"/>
            <p:nvPr/>
          </p:nvSpPr>
          <p:spPr>
            <a:xfrm>
              <a:off x="8052120" y="388800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2022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45" name="" descr=""/>
            <p:cNvPicPr/>
            <p:nvPr/>
          </p:nvPicPr>
          <p:blipFill>
            <a:blip r:embed="rId3"/>
            <a:stretch/>
          </p:blipFill>
          <p:spPr>
            <a:xfrm>
              <a:off x="7128000" y="216000"/>
              <a:ext cx="2534400" cy="3600000"/>
            </a:xfrm>
            <a:prstGeom prst="rect">
              <a:avLst/>
            </a:prstGeom>
            <a:ln w="0">
              <a:solidFill>
                <a:srgbClr val="1c1c1c"/>
              </a:solidFill>
            </a:ln>
          </p:spPr>
        </p:pic>
      </p:grpSp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Title 6"/>
          <p:cNvSpPr/>
          <p:nvPr/>
        </p:nvSpPr>
        <p:spPr>
          <a:xfrm>
            <a:off x="3312000" y="1184040"/>
            <a:ext cx="6408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4400" spc="299" strike="noStrike">
                <a:solidFill>
                  <a:srgbClr val="000000"/>
                </a:solidFill>
                <a:latin typeface="Poppins"/>
                <a:ea typeface="Roboto Medium"/>
              </a:rPr>
              <a:t>paterno-cristiano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7" name="Rectangle 2"/>
          <p:cNvSpPr/>
          <p:nvPr/>
        </p:nvSpPr>
        <p:spPr>
          <a:xfrm>
            <a:off x="3256200" y="4968000"/>
            <a:ext cx="30038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Copparo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2/2/2023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648" name="Title 7"/>
          <p:cNvSpPr/>
          <p:nvPr/>
        </p:nvSpPr>
        <p:spPr>
          <a:xfrm>
            <a:off x="3631680" y="644040"/>
            <a:ext cx="499104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metodo educativo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649" name="" descr=""/>
          <p:cNvPicPr/>
          <p:nvPr/>
        </p:nvPicPr>
        <p:blipFill>
          <a:blip r:embed="rId1"/>
          <a:stretch/>
        </p:blipFill>
        <p:spPr>
          <a:xfrm>
            <a:off x="-900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650" name="" descr=""/>
          <p:cNvPicPr/>
          <p:nvPr/>
        </p:nvPicPr>
        <p:blipFill>
          <a:blip r:embed="rId2"/>
          <a:stretch/>
        </p:blipFill>
        <p:spPr>
          <a:xfrm>
            <a:off x="6666840" y="2156400"/>
            <a:ext cx="3422880" cy="3517920"/>
          </a:xfrm>
          <a:prstGeom prst="rect">
            <a:avLst/>
          </a:prstGeom>
          <a:ln w="0">
            <a:noFill/>
          </a:ln>
        </p:spPr>
      </p:pic>
      <p:sp>
        <p:nvSpPr>
          <p:cNvPr id="651" name="Title 2_ 2"/>
          <p:cNvSpPr/>
          <p:nvPr/>
        </p:nvSpPr>
        <p:spPr>
          <a:xfrm>
            <a:off x="3312720" y="2407680"/>
            <a:ext cx="570528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100" spc="-1" strike="noStrike">
                <a:solidFill>
                  <a:srgbClr val="ffffff"/>
                </a:solidFill>
                <a:latin typeface="Poppins"/>
                <a:ea typeface="Roboto Medium"/>
              </a:rPr>
              <a:t>Il Livello Articolato</a:t>
            </a: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 </a:t>
            </a:r>
            <a:br>
              <a:rPr sz="3200"/>
            </a:br>
            <a:endParaRPr b="0" lang="it-IT" sz="3200" spc="-1" strike="noStrike">
              <a:latin typeface="Arial"/>
            </a:endParaRPr>
          </a:p>
        </p:txBody>
      </p:sp>
      <p:sp>
        <p:nvSpPr>
          <p:cNvPr id="652" name="Rectangle 8_ 2"/>
          <p:cNvSpPr/>
          <p:nvPr/>
        </p:nvSpPr>
        <p:spPr>
          <a:xfrm>
            <a:off x="3365640" y="60480"/>
            <a:ext cx="21898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Roboto"/>
                <a:ea typeface="Roboto"/>
              </a:rPr>
              <a:t>Stefano Bortolato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53" name="" descr=""/>
          <p:cNvPicPr/>
          <p:nvPr/>
        </p:nvPicPr>
        <p:blipFill>
          <a:blip r:embed="rId3"/>
          <a:stretch/>
        </p:blipFill>
        <p:spPr>
          <a:xfrm>
            <a:off x="5094360" y="3431520"/>
            <a:ext cx="999000" cy="1190520"/>
          </a:xfrm>
          <a:prstGeom prst="rect">
            <a:avLst/>
          </a:prstGeom>
          <a:ln w="0">
            <a:noFill/>
          </a:ln>
        </p:spPr>
      </p:pic>
      <p:pic>
        <p:nvPicPr>
          <p:cNvPr id="654" name="" descr=""/>
          <p:cNvPicPr/>
          <p:nvPr/>
        </p:nvPicPr>
        <p:blipFill>
          <a:blip r:embed="rId4"/>
          <a:stretch/>
        </p:blipFill>
        <p:spPr>
          <a:xfrm>
            <a:off x="4104000" y="3711240"/>
            <a:ext cx="864000" cy="838800"/>
          </a:xfrm>
          <a:prstGeom prst="rect">
            <a:avLst/>
          </a:prstGeom>
          <a:ln w="0">
            <a:noFill/>
          </a:ln>
        </p:spPr>
      </p:pic>
      <p:sp>
        <p:nvSpPr>
          <p:cNvPr id="655" name="Title 8"/>
          <p:cNvSpPr/>
          <p:nvPr/>
        </p:nvSpPr>
        <p:spPr>
          <a:xfrm>
            <a:off x="7371000" y="2225160"/>
            <a:ext cx="792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11620" spc="299" strike="noStrike">
                <a:solidFill>
                  <a:srgbClr val="000000"/>
                </a:solidFill>
                <a:latin typeface="Poppins"/>
                <a:ea typeface="Roboto Medium"/>
              </a:rPr>
              <a:t>4</a:t>
            </a:r>
            <a:endParaRPr b="1" lang="it-IT" sz="1162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"/>
          <p:cNvSpPr/>
          <p:nvPr/>
        </p:nvSpPr>
        <p:spPr>
          <a:xfrm>
            <a:off x="144000" y="144000"/>
            <a:ext cx="9792000" cy="5400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7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3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Indicazioni</a:t>
            </a:r>
            <a:r>
              <a:rPr b="0" lang="it-IT" sz="2650" spc="-1" strike="noStrike">
                <a:latin typeface="Arial"/>
              </a:rPr>
              <a:t> pragmatiche: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Amare Dio, fede praticata, pregare per i ragazzi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Condivisione esistenziale (bro o boomer?)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Stima: rinforzo positivo costante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Fiducia: coinvolgimento e corresponsabilizzazione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Dialogo: la narrazione (educativa)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3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Educare: questione cuore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5" name="PlaceHolder 2"/>
          <p:cNvSpPr>
            <a:spLocks noGrp="1"/>
          </p:cNvSpPr>
          <p:nvPr>
            <p:ph/>
          </p:nvPr>
        </p:nvSpPr>
        <p:spPr>
          <a:xfrm>
            <a:off x="380952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  <a:ea typeface="Noto Sans CJK SC"/>
              </a:rPr>
              <a:t>Per insegnare l’inglese a John è necessario amare l’inglese, amare insegnare l’inglese e amare John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John Dewey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6" name="PlaceHolder 3"/>
          <p:cNvSpPr>
            <a:spLocks noGrp="1"/>
          </p:cNvSpPr>
          <p:nvPr>
            <p:ph/>
          </p:nvPr>
        </p:nvSpPr>
        <p:spPr>
          <a:xfrm>
            <a:off x="687420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Bisogna soprattutto cercare la corda sensibile del cuore, e prenderli dal lato del cuore. Dio poi farà il resto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San Luigi Orione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7" name="" descr=""/>
          <p:cNvPicPr/>
          <p:nvPr/>
        </p:nvPicPr>
        <p:blipFill>
          <a:blip r:embed="rId1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Panoramica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0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8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482" name="" descr=""/>
          <p:cNvPicPr/>
          <p:nvPr/>
        </p:nvPicPr>
        <p:blipFill>
          <a:blip r:embed="rId2"/>
          <a:stretch/>
        </p:blipFill>
        <p:spPr>
          <a:xfrm>
            <a:off x="4866840" y="1281960"/>
            <a:ext cx="3600000" cy="4168800"/>
          </a:xfrm>
          <a:prstGeom prst="rect">
            <a:avLst/>
          </a:prstGeom>
          <a:ln w="0">
            <a:noFill/>
          </a:ln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Argomenti di questo incontro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8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86" name="PlaceHolder 2"/>
          <p:cNvSpPr>
            <a:spLocks noGrp="1"/>
          </p:cNvSpPr>
          <p:nvPr>
            <p:ph type="subTitle"/>
          </p:nvPr>
        </p:nvSpPr>
        <p:spPr>
          <a:xfrm>
            <a:off x="3809520" y="2160000"/>
            <a:ext cx="2238480" cy="201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800" spc="-1" strike="noStrike">
                <a:latin typeface="Arial"/>
              </a:rPr>
              <a:t>Oggi vediamo il livello Articolato RFRA</a:t>
            </a:r>
            <a:endParaRPr b="0" lang="it-IT" sz="2800" spc="-1" strike="noStrike">
              <a:latin typeface="Arial"/>
            </a:endParaRPr>
          </a:p>
        </p:txBody>
      </p:sp>
      <p:pic>
        <p:nvPicPr>
          <p:cNvPr id="487" name="" descr=""/>
          <p:cNvPicPr/>
          <p:nvPr/>
        </p:nvPicPr>
        <p:blipFill>
          <a:blip r:embed="rId2"/>
          <a:stretch/>
        </p:blipFill>
        <p:spPr>
          <a:xfrm>
            <a:off x="6131880" y="1841400"/>
            <a:ext cx="3823200" cy="3070800"/>
          </a:xfrm>
          <a:prstGeom prst="rect">
            <a:avLst/>
          </a:prstGeom>
          <a:ln w="0">
            <a:noFill/>
          </a:ln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Argomenti di questo incontro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9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4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9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1" name="PlaceHolder 2"/>
          <p:cNvSpPr>
            <a:spLocks noGrp="1"/>
          </p:cNvSpPr>
          <p:nvPr>
            <p:ph type="subTitle"/>
          </p:nvPr>
        </p:nvSpPr>
        <p:spPr>
          <a:xfrm>
            <a:off x="3809520" y="2160000"/>
            <a:ext cx="5952600" cy="201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800" spc="-1" strike="noStrike">
                <a:latin typeface="Arial"/>
              </a:rPr>
              <a:t>Lo indaghiamo in 3 passi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Premessa generale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Gli assunti teorici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Indicazioni Pragmatiche</a:t>
            </a:r>
            <a:endParaRPr b="0" lang="it-IT" sz="2800" spc="-1" strike="noStrike"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4377</TotalTime>
  <Application>LibreOffice/7.3.7.2$Linux_X86_64 LibreOffice_project/30$Build-2</Application>
  <AppVersion>15.0000</AppVersion>
  <Company>Slidehood.com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2017-08-02T20:41:11Z</dcterms:created>
  <dc:creator>Slidehood.com</dc:creator>
  <dc:description>Formazione per educatori d'Oratorio.
Puntata 4, il livello articolato</dc:description>
  <cp:keywords>pedagogia metodo paterno-cristiano formazione</cp:keywords>
  <dc:language>it-IT</dc:language>
  <cp:lastModifiedBy>Don Stefano Bortolato</cp:lastModifiedBy>
  <cp:lastPrinted>2023-02-09T15:00:29Z</cp:lastPrinted>
  <dcterms:modified xsi:type="dcterms:W3CDTF">2023-02-09T15:00:47Z</dcterms:modified>
  <cp:revision>465</cp:revision>
  <dc:subject>Pedagogia ed educativa</dc:subject>
  <dc:title>Il Metodo Educativo Paterno-Cristiano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rollato da">
    <vt:lpwstr>Widescreen</vt:lpwstr>
  </property>
  <property fmtid="{D5CDD505-2E9C-101B-9397-08002B2CF9AE}" pid="3" name="HiddenSlides">
    <vt:r8>0</vt:r8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r8>15</vt:r8>
  </property>
</Properties>
</file>