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6.jpeg" ContentType="image/jpeg"/>
  <Override PartName="/ppt/media/image42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1.jpeg" ContentType="image/jpeg"/>
  <Override PartName="/ppt/media/image1.png" ContentType="image/png"/>
  <Override PartName="/ppt/media/image31.png" ContentType="image/png"/>
  <Override PartName="/ppt/media/image25.jpeg" ContentType="image/jpeg"/>
  <Override PartName="/ppt/media/image2.png" ContentType="image/png"/>
  <Override PartName="/ppt/media/image32.png" ContentType="image/png"/>
  <Override PartName="/ppt/media/image40.png" ContentType="image/png"/>
  <Override PartName="/ppt/media/image9.png" ContentType="image/png"/>
  <Override PartName="/ppt/media/image39.png" ContentType="image/png"/>
  <Override PartName="/ppt/media/image41.png" ContentType="image/png"/>
  <Override PartName="/ppt/media/image30.png" ContentType="image/png"/>
  <Override PartName="/ppt/media/image28.png" ContentType="image/png"/>
  <Override PartName="/ppt/media/image43.png" ContentType="image/png"/>
  <Override PartName="/ppt/media/image38.png" ContentType="image/png"/>
  <Override PartName="/ppt/media/image8.png" ContentType="image/png"/>
  <Override PartName="/ppt/media/image3.png" ContentType="image/png"/>
  <Override PartName="/ppt/media/image33.png" ContentType="image/png"/>
  <Override PartName="/ppt/media/image44.jpeg" ContentType="image/jpeg"/>
  <Override PartName="/ppt/media/image45.png" ContentType="image/png"/>
  <Override PartName="/ppt/media/image46.png" ContentType="image/png"/>
  <Override PartName="/ppt/media/image12.png" ContentType="image/png"/>
  <Override PartName="/ppt/media/image10.png" ContentType="image/png"/>
  <Override PartName="/ppt/media/image47.png" ContentType="image/png"/>
  <Override PartName="/ppt/media/image48.png" ContentType="image/png"/>
  <Override PartName="/ppt/media/image37.png" ContentType="image/png"/>
  <Override PartName="/ppt/media/image7.png" ContentType="image/png"/>
  <Override PartName="/ppt/media/image36.png" ContentType="image/png"/>
  <Override PartName="/ppt/media/image6.png" ContentType="image/png"/>
  <Override PartName="/ppt/media/image29.png" ContentType="image/png"/>
  <Override PartName="/ppt/media/image5.png" ContentType="image/png"/>
  <Override PartName="/ppt/media/image35.png" ContentType="image/png"/>
  <Override PartName="/ppt/media/image13.jpeg" ContentType="image/jpeg"/>
  <Override PartName="/ppt/media/image23.png" ContentType="image/png"/>
  <Override PartName="/ppt/media/image34.png" ContentType="image/png"/>
  <Override PartName="/ppt/media/image4.png" ContentType="image/png"/>
  <Override PartName="/ppt/media/image27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46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slides/slide3.xml" ContentType="application/vnd.openxmlformats-officedocument.presentationml.slide+xml"/>
  <Override PartName="/ppt/slides/slide33.xml" ContentType="application/vnd.openxmlformats-officedocument.presentationml.slide+xml"/>
  <Override PartName="/ppt/slides/slide45.xml" ContentType="application/vnd.openxmlformats-officedocument.presentationml.slide+xml"/>
  <Override PartName="/ppt/slides/slide10.xml" ContentType="application/vnd.openxmlformats-officedocument.presentationml.slide+xml"/>
  <Override PartName="/ppt/slides/slide34.xml" ContentType="application/vnd.openxmlformats-officedocument.presentationml.slide+xml"/>
  <Override PartName="/ppt/slides/slide4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2890080" y="2434680"/>
            <a:ext cx="4286520" cy="7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-7560" y="0"/>
            <a:ext cx="3438360" cy="340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29872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 txBox="1"/>
          <p:nvPr/>
        </p:nvSpPr>
        <p:spPr>
          <a:xfrm>
            <a:off x="9464760" y="5297760"/>
            <a:ext cx="77400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48BA79CE-2183-4396-9E89-7BAA7B4582C5}" type="slidenum">
              <a:rPr b="0" lang="it-IT" sz="1200" spc="-1" strike="noStrike">
                <a:latin typeface="Montserrat"/>
              </a:rPr>
              <a:t>&lt;numero&gt;</a:t>
            </a:fld>
            <a:endParaRPr b="0" lang="it-IT" sz="1200" spc="-1" strike="noStrike">
              <a:latin typeface="Montserrat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3809520" y="5297760"/>
            <a:ext cx="95256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Montserrat"/>
              </a:rPr>
              <a:t>30/3/2023</a:t>
            </a:r>
            <a:endParaRPr b="0" lang="it-IT" sz="1200" spc="-1" strike="noStrike">
              <a:latin typeface="Montserrat"/>
            </a:endParaRPr>
          </a:p>
        </p:txBody>
      </p:sp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/>
        </p:blipFill>
        <p:spPr>
          <a:xfrm>
            <a:off x="8974800" y="162000"/>
            <a:ext cx="439200" cy="432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8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6956280" y="72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4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3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3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3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4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1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4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4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4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6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slideLayout" Target="../slideLayouts/slideLayout6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Cos’è la Motivazione, cos’è il Bisogno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Motivazione</a:t>
            </a:r>
            <a:r>
              <a:rPr b="0" lang="it-IT" sz="2500" spc="-1" strike="noStrike">
                <a:latin typeface="Montserrat"/>
              </a:rPr>
              <a:t>: 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Espressione sentita e vissuta dal soggetto delle esigenze dell’organismo psico-fisico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Designa i fattori interni che determinano la direzione e l’intensità della condotta</a:t>
            </a:r>
            <a:endParaRPr b="0" lang="it-IT" sz="2500" spc="-1" strike="noStrike">
              <a:latin typeface="Montserrat"/>
            </a:endParaRPr>
          </a:p>
          <a:p>
            <a:r>
              <a:rPr b="1" lang="it-IT" sz="2500" spc="-1" strike="noStrike">
                <a:latin typeface="Montserrat"/>
              </a:rPr>
              <a:t>NB</a:t>
            </a:r>
            <a:r>
              <a:rPr b="0" lang="it-IT" sz="2500" spc="-1" strike="noStrike">
                <a:latin typeface="Montserrat"/>
              </a:rPr>
              <a:t>: la terminologia in questo settore non è univoca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Bisogno</a:t>
            </a:r>
            <a:r>
              <a:rPr b="0" lang="it-IT" sz="2500" spc="-1" strike="noStrike">
                <a:latin typeface="Montserrat"/>
              </a:rPr>
              <a:t>: 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Lo stato interno determinato dalla mancanza di sollievo fisico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Simile alle pulsioni: spinte ad agire o pensare che hanno origini inconscie e non dipendono dall’intenzione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Motivazione si presenta come </a:t>
            </a:r>
            <a:r>
              <a:rPr b="0" i="1" lang="it-IT" sz="2500" spc="-1" strike="noStrike">
                <a:latin typeface="Montserrat"/>
              </a:rPr>
              <a:t>energia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 fattore che sostiene il soggetto a mantenere la condotta fino al raggiungimento della soddisfazione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Inoltre funziona come selettore tra le condotte possibili e quelle più efficaci.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3 caratteristiche: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lvl="1" marL="432000" indent="-216000">
              <a:buClr>
                <a:srgbClr val="000000"/>
              </a:buClr>
              <a:buFont typeface="StarSymbol"/>
              <a:buAutoNum type="arabicParenR"/>
            </a:pPr>
            <a:r>
              <a:rPr b="1" lang="it-IT" sz="2500" spc="-1" strike="noStrike">
                <a:latin typeface="Montserrat"/>
              </a:rPr>
              <a:t>Appropriata</a:t>
            </a:r>
            <a:r>
              <a:rPr b="0" lang="it-IT" sz="2500" spc="-1" strike="noStrike">
                <a:latin typeface="Montserrat"/>
              </a:rPr>
              <a:t>: si sceglie i mezzi-condotte più adatti per raggiungere il fine;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StarSymbol"/>
              <a:buAutoNum type="arabicParenR"/>
            </a:pPr>
            <a:r>
              <a:rPr b="1" lang="it-IT" sz="2500" spc="-1" strike="noStrike">
                <a:latin typeface="Montserrat"/>
              </a:rPr>
              <a:t>Persistente</a:t>
            </a:r>
            <a:r>
              <a:rPr b="0" lang="it-IT" sz="2500" spc="-1" strike="noStrike">
                <a:latin typeface="Montserrat"/>
              </a:rPr>
              <a:t>: sostiene finché non è raggiunto lo scopo e inibisce-esclude i disturbi;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spcAft>
                <a:spcPts val="1134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1" lang="it-IT" sz="2500" spc="-1" strike="noStrike">
                <a:latin typeface="Montserrat"/>
              </a:rPr>
              <a:t>Ricercante</a:t>
            </a:r>
            <a:r>
              <a:rPr b="0" lang="it-IT" sz="2500" spc="-1" strike="noStrike">
                <a:latin typeface="Montserrat"/>
              </a:rPr>
              <a:t>: spinge a cercare e provare alternative per raggiungere lo scopo.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L’andamento </a:t>
            </a:r>
            <a:r>
              <a:rPr b="0" i="1" lang="it-IT" sz="2500" spc="-1" strike="noStrike">
                <a:latin typeface="Montserrat"/>
              </a:rPr>
              <a:t>energetico</a:t>
            </a:r>
            <a:r>
              <a:rPr b="0" lang="it-IT" sz="2500" spc="-1" strike="noStrike">
                <a:latin typeface="Montserrat"/>
              </a:rPr>
              <a:t> è ciclico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 motivi nella persona sono molteplici: siamo in presenza di un </a:t>
            </a:r>
            <a:r>
              <a:rPr b="0" i="1" lang="it-IT" sz="2500" spc="-1" strike="noStrike">
                <a:latin typeface="Montserrat"/>
              </a:rPr>
              <a:t>tessuto</a:t>
            </a:r>
            <a:r>
              <a:rPr b="0" lang="it-IT" sz="2500" spc="-1" strike="noStrike">
                <a:latin typeface="Montserrat"/>
              </a:rPr>
              <a:t> di motivi;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 motivi si sviluppano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 motivi emergono progressivamente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 bisogni: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Operano come spinte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Hanno una fase fisiologica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Tendono a ristabilire un equilibrio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Motivazione ed i Bisogni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Natura ed Origine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La Natura e l’Origine della Motivazione e dei Bisogni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Teoria Reattiva</a:t>
            </a:r>
            <a:r>
              <a:rPr b="0" lang="it-IT" sz="2500" spc="-1" strike="noStrike">
                <a:latin typeface="Montserrat"/>
              </a:rPr>
              <a:t>: l’uomo reagisce a stimoli esterni (es.: pressione sociale)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Teoria Proattiva</a:t>
            </a:r>
            <a:r>
              <a:rPr b="0" lang="it-IT" sz="2500" spc="-1" strike="noStrike">
                <a:latin typeface="Montserrat"/>
              </a:rPr>
              <a:t>: l’uomo agisce per iniziativa interiore per autodeterminarsi, autocostruirsi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(es.: Don Orione)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Natura ed Origine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Natura fisiologica</a:t>
            </a:r>
            <a:r>
              <a:rPr b="0" lang="it-IT" sz="2500" spc="-1" strike="noStrike">
                <a:latin typeface="Montserrat"/>
              </a:rPr>
              <a:t>: la </a:t>
            </a:r>
            <a:r>
              <a:rPr b="0" i="1" lang="it-IT" sz="2500" spc="-1" strike="noStrike">
                <a:latin typeface="Montserrat"/>
              </a:rPr>
              <a:t>fisicità</a:t>
            </a:r>
            <a:r>
              <a:rPr b="0" lang="it-IT" sz="2500" spc="-1" strike="noStrike">
                <a:latin typeface="Montserrat"/>
              </a:rPr>
              <a:t> della persona è all’origine: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Motivi di deficienza (es: fame, bisogno di cure, ecc...)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Motivi di crescita (es: sviluppo fisico, professionalizzazione, ecc…)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Teoria cognitiva</a:t>
            </a:r>
            <a:r>
              <a:rPr b="0" lang="it-IT" sz="2500" spc="-1" strike="noStrike">
                <a:latin typeface="Montserrat"/>
              </a:rPr>
              <a:t>: si imparano (esperimento del topo, esperimento delle scimmie)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Natura ed Origine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462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400" spc="-1" strike="noStrike">
                <a:latin typeface="Montserrat"/>
              </a:rPr>
              <a:t>Autonomia Funzionale dei motivi superiori</a:t>
            </a:r>
            <a:r>
              <a:rPr b="0" lang="it-IT" sz="2400" spc="-1" strike="noStrike">
                <a:latin typeface="Montserrat"/>
              </a:rPr>
              <a:t>: si tende progressivamente a soddisfare la persona intera, a realizzarsi, a raggiungere i propri ideali (Allport.</a:t>
            </a:r>
            <a:br>
              <a:rPr sz="2400"/>
            </a:br>
            <a:r>
              <a:rPr b="0" lang="it-IT" sz="1800" spc="-1" strike="noStrike">
                <a:latin typeface="Montserrat"/>
              </a:rPr>
              <a:t>Es.: Rubia da bambino, poi da Nobel</a:t>
            </a:r>
            <a:r>
              <a:rPr b="0" lang="it-IT" sz="2400" spc="-1" strike="noStrike">
                <a:latin typeface="Montserrat"/>
              </a:rPr>
              <a:t>)</a:t>
            </a:r>
            <a:endParaRPr b="0" lang="it-IT" sz="24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400" spc="-1" strike="noStrike">
                <a:latin typeface="Montserrat"/>
              </a:rPr>
              <a:t>Emergenza progressiva</a:t>
            </a:r>
            <a:r>
              <a:rPr b="0" lang="it-IT" sz="2400" spc="-1" strike="noStrike">
                <a:latin typeface="Montserrat"/>
              </a:rPr>
              <a:t> </a:t>
            </a:r>
            <a:r>
              <a:rPr b="0" lang="it-IT" sz="1600" spc="-1" strike="noStrike">
                <a:latin typeface="Montserrat"/>
              </a:rPr>
              <a:t>(emergono progressivamente)</a:t>
            </a:r>
            <a:r>
              <a:rPr b="0" lang="it-IT" sz="2400" spc="-1" strike="noStrike">
                <a:latin typeface="Montserrat"/>
              </a:rPr>
              <a:t>:  la persona ha molti motivi contemporanei. Soddisfa i più prepotenti, prima, poi passi ai rimanenti (Maslow.</a:t>
            </a:r>
            <a:br>
              <a:rPr sz="2400"/>
            </a:br>
            <a:r>
              <a:rPr b="0" lang="it-IT" sz="1800" spc="-1" strike="noStrike">
                <a:latin typeface="Montserrat"/>
              </a:rPr>
              <a:t>Es.: la scelta scolastica per gli immigrati</a:t>
            </a:r>
            <a:r>
              <a:rPr b="0" lang="it-IT" sz="2400" spc="-1" strike="noStrike">
                <a:latin typeface="Montserrat"/>
              </a:rPr>
              <a:t>)</a:t>
            </a:r>
            <a:endParaRPr b="0" lang="it-IT" sz="2400" spc="-1" strike="noStrike">
              <a:latin typeface="Montserrat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Natura ed Origine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1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3" name="Rectangle 1"/>
          <p:cNvSpPr/>
          <p:nvPr/>
        </p:nvSpPr>
        <p:spPr>
          <a:xfrm>
            <a:off x="3183840" y="4968000"/>
            <a:ext cx="314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30/3/2023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454" name="Title 4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45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45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457" name="Title 2_ 1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Motivazione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458" name="Rectangle 8_ 1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46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461" name="Title 6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5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Bisogno Informativo</a:t>
            </a:r>
            <a:r>
              <a:rPr b="0" lang="it-IT" sz="2500" spc="-1" strike="noStrike">
                <a:latin typeface="Montserrat"/>
              </a:rPr>
              <a:t>: 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stimolazione per esplorare, rispondere e adattarsi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Avere un adeguato quadro di riferimento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Lo sviluppo di sé</a:t>
            </a:r>
            <a:r>
              <a:rPr b="0" lang="it-IT" sz="2500" spc="-1" strike="noStrike">
                <a:latin typeface="Montserrat"/>
              </a:rPr>
              <a:t>: il progressivo sviluppo della persona crea un progressivo succedersi di bisogni diversi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Natura ed Origine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9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L’organizzazione e la Priorità delle Motivazioni e dei Bisogni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Maslow scopre che i motivi nella persona hanno priorità diverse. Questo significa che li possiamo ordinare e che necessitiamo di soddisfare prima i più urgenti e poi gli altri con una logica </a:t>
            </a:r>
            <a:r>
              <a:rPr b="0" i="1" lang="it-IT" sz="2500" spc="-1" strike="noStrike">
                <a:latin typeface="Montserrat"/>
              </a:rPr>
              <a:t>a lungo termine</a:t>
            </a:r>
            <a:r>
              <a:rPr b="0" lang="it-IT" sz="2500" spc="-1" strike="noStrike">
                <a:latin typeface="Montserrat"/>
              </a:rPr>
              <a:t>.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Da qui nasce la “piramide”.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" descr=""/>
          <p:cNvPicPr/>
          <p:nvPr/>
        </p:nvPicPr>
        <p:blipFill>
          <a:blip r:embed="rId1"/>
          <a:stretch/>
        </p:blipFill>
        <p:spPr>
          <a:xfrm>
            <a:off x="1314000" y="171000"/>
            <a:ext cx="7452000" cy="5328000"/>
          </a:xfrm>
          <a:prstGeom prst="rect">
            <a:avLst/>
          </a:prstGeom>
          <a:ln w="0">
            <a:noFill/>
          </a:ln>
        </p:spPr>
      </p:pic>
      <p:sp>
        <p:nvSpPr>
          <p:cNvPr id="535" name=""/>
          <p:cNvSpPr txBox="1"/>
          <p:nvPr/>
        </p:nvSpPr>
        <p:spPr>
          <a:xfrm>
            <a:off x="144000" y="216360"/>
            <a:ext cx="2880000" cy="157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3200" spc="-1" strike="noStrike">
                <a:latin typeface="Montserrat"/>
              </a:rPr>
              <a:t>Piramide</a:t>
            </a:r>
            <a:endParaRPr b="0" lang="it-IT" sz="3200" spc="-1" strike="noStrike">
              <a:latin typeface="Montserrat"/>
            </a:endParaRPr>
          </a:p>
          <a:p>
            <a:r>
              <a:rPr b="1" lang="it-IT" sz="3200" spc="-1" strike="noStrike">
                <a:latin typeface="Montserrat"/>
              </a:rPr>
              <a:t>Versione</a:t>
            </a:r>
            <a:br>
              <a:rPr sz="3200"/>
            </a:br>
            <a:r>
              <a:rPr b="1" lang="it-IT" sz="3200" spc="-1" strike="noStrike">
                <a:latin typeface="Montserrat"/>
              </a:rPr>
              <a:t>Base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" descr=""/>
          <p:cNvPicPr/>
          <p:nvPr/>
        </p:nvPicPr>
        <p:blipFill>
          <a:blip r:embed="rId1"/>
          <a:stretch/>
        </p:blipFill>
        <p:spPr>
          <a:xfrm>
            <a:off x="1620000" y="171000"/>
            <a:ext cx="6840000" cy="5328000"/>
          </a:xfrm>
          <a:prstGeom prst="rect">
            <a:avLst/>
          </a:prstGeom>
          <a:ln w="0">
            <a:noFill/>
          </a:ln>
        </p:spPr>
      </p:pic>
      <p:sp>
        <p:nvSpPr>
          <p:cNvPr id="537" name=""/>
          <p:cNvSpPr txBox="1"/>
          <p:nvPr/>
        </p:nvSpPr>
        <p:spPr>
          <a:xfrm>
            <a:off x="144000" y="216720"/>
            <a:ext cx="2880000" cy="157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3200" spc="-1" strike="noStrike">
                <a:latin typeface="Montserrat"/>
              </a:rPr>
              <a:t>Piramide</a:t>
            </a:r>
            <a:endParaRPr b="0" lang="it-IT" sz="3200" spc="-1" strike="noStrike">
              <a:latin typeface="Montserrat"/>
            </a:endParaRPr>
          </a:p>
          <a:p>
            <a:r>
              <a:rPr b="1" lang="it-IT" sz="3200" spc="-1" strike="noStrike">
                <a:latin typeface="Montserrat"/>
              </a:rPr>
              <a:t>Versione</a:t>
            </a:r>
            <a:br>
              <a:rPr sz="3200"/>
            </a:br>
            <a:r>
              <a:rPr b="1" lang="it-IT" sz="3200" spc="-1" strike="noStrike">
                <a:latin typeface="Montserrat"/>
              </a:rPr>
              <a:t>Espansa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Maslow inizialmente disegna un modello a 5 livelli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Successivamente perfeziona il modello aggiungendo 3  livelli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modello non è vissuto rigidamente dalle persone (</a:t>
            </a:r>
            <a:r>
              <a:rPr b="0" lang="it-IT" sz="2100" spc="-1" strike="noStrike">
                <a:latin typeface="Montserrat"/>
              </a:rPr>
              <a:t>bisogni alti possono manifestarsi anche in presenza di inferiori non ancora soddisfatti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Analizziamo gli 8 livelli</a:t>
            </a:r>
            <a:endParaRPr b="0" lang="it-IT" sz="2200" spc="-1" strike="noStrike">
              <a:latin typeface="Montserrat"/>
            </a:endParaRPr>
          </a:p>
          <a:p>
            <a:r>
              <a:rPr b="1" lang="it-IT" sz="2200" spc="-1" strike="noStrike">
                <a:latin typeface="Montserrat"/>
              </a:rPr>
              <a:t>1 Fisiologia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Si tratta dei bisogni del fisico per sopravvivere: respiro, alimentazione, sesso, sonno, omeostasi (</a:t>
            </a:r>
            <a:r>
              <a:rPr b="0" lang="it-IT" sz="1600" spc="-1" strike="noStrike">
                <a:latin typeface="Montserrat"/>
              </a:rPr>
              <a:t>es.: la storia delle popolazioni e le guerre</a:t>
            </a:r>
            <a:r>
              <a:rPr b="0" lang="it-IT" sz="2200" spc="-1" strike="noStrike">
                <a:latin typeface="Montserrat"/>
              </a:rPr>
              <a:t>).</a:t>
            </a:r>
            <a:endParaRPr b="0" lang="it-IT" sz="2200" spc="-1" strike="noStrike">
              <a:latin typeface="Montserrat"/>
            </a:endParaRPr>
          </a:p>
          <a:p>
            <a:r>
              <a:rPr b="1" lang="it-IT" sz="2200" spc="-1" strike="noStrike">
                <a:latin typeface="Montserrat"/>
              </a:rPr>
              <a:t>2. Sicurezza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Si tratta del bisogno di sicurezza a partire da quella personale e poi di occupazione, morale, familiare, di salute, di proprietà (es.: il Far West).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</a:rPr>
              <a:t>3 Appartenenza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Sono i bisogni sociali: l’amicizia, gruppi sociali, affetto familiare, intimità sessuale.</a:t>
            </a:r>
            <a:endParaRPr b="0" lang="it-IT" sz="2500" spc="-1" strike="noStrike">
              <a:latin typeface="Montserrat"/>
            </a:endParaRPr>
          </a:p>
          <a:p>
            <a:r>
              <a:rPr b="1" lang="it-IT" sz="2500" spc="-1" strike="noStrike">
                <a:latin typeface="Montserrat"/>
                <a:ea typeface="Noto Sans CJK SC"/>
              </a:rPr>
              <a:t>NB</a:t>
            </a:r>
            <a:r>
              <a:rPr b="0" lang="it-IT" sz="2500" spc="-1" strike="noStrike">
                <a:latin typeface="Montserrat"/>
                <a:ea typeface="Noto Sans CJK SC"/>
              </a:rPr>
              <a:t>: da non confondere con i bisogni di crescita come i gruppi </a:t>
            </a:r>
            <a:r>
              <a:rPr b="0" lang="it-IT" sz="2500" spc="-1" strike="noStrike">
                <a:latin typeface="Montserrat"/>
              </a:rPr>
              <a:t>a fallimento degli adolescenziali 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</a:rPr>
              <a:t>4 Stima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Si tratta dell’essere apprezzati e rispettati (sia da se stessi [autostima], sia dalla comunità [stima]).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In questo livello troviamo l’autostima, l’autocontrollo, la realizzazione (senso di capacità, senso di valere), il rispetto reciproco.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  <a:ea typeface="Noto Sans CJK SC"/>
              </a:rPr>
              <a:t>5 </a:t>
            </a:r>
            <a:r>
              <a:rPr b="1" lang="it-IT" sz="2500" spc="-1" strike="noStrike">
                <a:latin typeface="Montserrat"/>
              </a:rPr>
              <a:t>Conoscenza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Si tratta del bisogno di informazione, di un adeguato quadro di riferimento e di conoscenza: conoscenza e comprensione, curiosità, esplorazione, bisogno di sapere cose nuove (es.: la scolarizzazione, la ricerca di scuole).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780000" y="7196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Vedremo...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Sommario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3809520" y="1404000"/>
            <a:ext cx="5952600" cy="3872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Cos’è la Motivazione e cosa sono i Bisogni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La Natura e l’Origine della Motivazione e dei bisogni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La Piramide di Maslow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Focus: i bisogni </a:t>
            </a:r>
            <a:r>
              <a:rPr b="0" i="1" lang="it-IT" sz="3200" spc="-1" strike="noStrike">
                <a:latin typeface="Montserrat"/>
              </a:rPr>
              <a:t>sociali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  <a:ea typeface="Noto Sans CJK SC"/>
              </a:rPr>
              <a:t>6 </a:t>
            </a:r>
            <a:r>
              <a:rPr b="1" lang="it-IT" sz="2500" spc="-1" strike="noStrike">
                <a:latin typeface="Montserrat"/>
              </a:rPr>
              <a:t>Estetica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Si tratta della bellezza: apparire belli, essere in un ambiente bello: ricerca di armonia e bellezza, apparenza, forma estetica.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  <a:ea typeface="Noto Sans CJK SC"/>
              </a:rPr>
              <a:t>7 </a:t>
            </a:r>
            <a:r>
              <a:rPr b="1" lang="it-IT" sz="2500" spc="-1" strike="noStrike">
                <a:latin typeface="Montserrat"/>
              </a:rPr>
              <a:t>Autorealizzazione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Si tratta della realizzazione di sé e della propria crescita: moralità, creatività, spontaneità, problem solving, accettazione, assenza di pregiudizi.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  <a:ea typeface="Noto Sans CJK SC"/>
              </a:rPr>
              <a:t>8 </a:t>
            </a:r>
            <a:r>
              <a:rPr b="1" lang="it-IT" sz="2500" spc="-1" strike="noStrike">
                <a:latin typeface="Montserrat"/>
              </a:rPr>
              <a:t>Trascendenza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Si tratta della necessità di andare oltre sé stessi e sentirsi parte di una realtà divina-trascendente o di un disegno della natura, intraprendendo un percorso volto al raggiungimento dell’illuminazione spirituale.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La piramide di Maslow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Focus sulla dimensione Sociale e la relazione con le Motivazioni ed I Bisogni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7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Si tratta dell’integrazione della vita psichica individuale con quella degli altri.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fondamento di questo bisogno è nel fatto che l’individuo e il suo ambiente sociale creano un’</a:t>
            </a:r>
            <a:r>
              <a:rPr b="1" lang="it-IT" sz="2500" spc="-1" strike="noStrike">
                <a:latin typeface="Montserrat"/>
              </a:rPr>
              <a:t>unità funzionale</a:t>
            </a:r>
            <a:r>
              <a:rPr b="0" lang="it-IT" sz="2500" spc="-1" strike="noStrike">
                <a:latin typeface="Montserrat"/>
              </a:rPr>
              <a:t>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Aspetto conoscitivo: la comunità è il primo ambiente che ha le informazioni, le detiene, le tramanda.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7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7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Font typeface="StarSymbol"/>
              <a:buAutoNum type="arabicParenR" startAt="2"/>
            </a:pPr>
            <a:r>
              <a:rPr b="0" lang="it-IT" sz="2500" spc="-1" strike="noStrike">
                <a:latin typeface="Montserrat"/>
              </a:rPr>
              <a:t>Il dialogo con il gruppo permette la contrattazione della verità creando verità condivise (pertanto più autorevoli delle personali).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 startAt="2"/>
            </a:pPr>
            <a:r>
              <a:rPr b="0" lang="it-IT" sz="2500" spc="-1" strike="noStrike">
                <a:latin typeface="Montserrat"/>
              </a:rPr>
              <a:t>La </a:t>
            </a:r>
            <a:r>
              <a:rPr b="0" lang="it-IT" sz="2500" spc="-1" strike="noStrike">
                <a:latin typeface="Times New Roman"/>
                <a:ea typeface="Times New Roman"/>
              </a:rPr>
              <a:t>«</a:t>
            </a:r>
            <a:r>
              <a:rPr b="0" lang="it-IT" sz="2500" spc="-1" strike="noStrike">
                <a:latin typeface="Montserrat"/>
              </a:rPr>
              <a:t>pressione del gruppo</a:t>
            </a:r>
            <a:r>
              <a:rPr b="0" lang="it-IT" sz="2500" spc="-1" strike="noStrike">
                <a:latin typeface="Times New Roman"/>
                <a:ea typeface="Times New Roman"/>
              </a:rPr>
              <a:t>»</a:t>
            </a:r>
            <a:r>
              <a:rPr b="0" lang="it-IT" sz="2500" spc="-1" strike="noStrike">
                <a:latin typeface="Montserrat"/>
              </a:rPr>
              <a:t> porta il singolo a conformarsi e integrarsi.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 startAt="2"/>
            </a:pPr>
            <a:r>
              <a:rPr b="0" lang="it-IT" sz="2500" spc="-1" strike="noStrike">
                <a:latin typeface="Montserrat"/>
              </a:rPr>
              <a:t>La gestione di un problema fatta dal gruppo porta a soluzioni migliori e più rapide.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7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Alcuni bisogni sociali sono particolarmente rilevanti: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Bisogno di amicizia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Stima sociale</a:t>
            </a:r>
            <a:r>
              <a:rPr b="0" lang="it-IT" sz="2500" spc="-1" strike="noStrike">
                <a:latin typeface="Montserrat"/>
              </a:rPr>
              <a:t> (status e appartenenza)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Dominio sugli altri</a:t>
            </a:r>
            <a:r>
              <a:rPr b="0" lang="it-IT" sz="2500" spc="-1" strike="noStrike">
                <a:latin typeface="Montserrat"/>
              </a:rPr>
              <a:t>.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Una nota va fatta sull’</a:t>
            </a:r>
            <a:r>
              <a:rPr b="1" lang="it-IT" sz="2500" spc="-1" strike="noStrike">
                <a:latin typeface="Montserrat"/>
              </a:rPr>
              <a:t>amore altruistico</a:t>
            </a:r>
            <a:r>
              <a:rPr b="0" lang="it-IT" sz="2500" spc="-1" strike="noStrike">
                <a:latin typeface="Montserrat"/>
              </a:rPr>
              <a:t> contro l’amore egocentrico.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Maslow evidenzia: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sempre soddisfacente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Cresce continuamente e non ha soglie di saturazione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Gli effetti terapeutici e psichici sono profondi e vasti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molto più prezioso di quello da deficienza o egoistico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L’ansietà e l’ostilità sono minimi e poco turbanti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Da una buona autonomia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Permette di comprendere meglio e più profondamente l’altro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Crea l’altro, lo fa crescere (autoacettazione, senso della dignità di essere amato)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8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 Bisogni Sociali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3786480" y="1438920"/>
            <a:ext cx="6071760" cy="135396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93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594" name="PlaceHolder 2"/>
          <p:cNvSpPr>
            <a:spLocks noGrp="1"/>
          </p:cNvSpPr>
          <p:nvPr>
            <p:ph type="title"/>
          </p:nvPr>
        </p:nvSpPr>
        <p:spPr>
          <a:xfrm rot="10800000">
            <a:off x="3749760" y="2575800"/>
            <a:ext cx="6145200" cy="12394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Cesare Pisano (chiamato Fr. Ave Maria da eremita) divenne cieco a 12 anni il I novembre del 1912 per un colpo di fucile sparato accidentalmente per gioco.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Al quarto anno di cecità era all'Istituto "Davide Chiossone" (Genova) arrivò come addetta all'infermiera suor Teresa Chiapponi. 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9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97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2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Premessa: tema vasto, articolato proprio della psicologia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Motivazione: fattore interno che determina direzione e intensità della condotta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Bisogno (e pulsioni): stato interno determinato dalla mancanza di sollievo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La motivazione come energia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L'origine della motivazione si muove tra reattiva, proattiva e fisiologica. Accompagna lo sviluppo di sé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98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0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1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4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La classificazione dei bisogni di Maslow (5+3):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1. Fisiologici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2. Sicurezza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3. Appartenenza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4. Stima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5. Conoscenza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6. Estetica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7. Autorealizzazione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  </a:t>
            </a:r>
            <a:r>
              <a:rPr b="0" lang="it-IT" sz="2500" spc="-1" strike="noStrike">
                <a:latin typeface="Montserrat"/>
              </a:rPr>
              <a:t>8. Trascendenza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0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5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500" spc="-1" strike="noStrike">
                <a:latin typeface="Montserrat"/>
              </a:rPr>
              <a:t>Bisogni sociali</a:t>
            </a:r>
            <a:r>
              <a:rPr b="0" lang="it-IT" sz="2500" spc="-1" strike="noStrike">
                <a:latin typeface="Montserrat"/>
              </a:rPr>
              <a:t>: l'unità funzionale tra il bisogno degli altri e il bisogno di amare (altruisticamente) gli altri.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title"/>
          </p:nvPr>
        </p:nvSpPr>
        <p:spPr>
          <a:xfrm>
            <a:off x="5040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Prossimo Incontro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8" name="PlaceHolder 2"/>
          <p:cNvSpPr>
            <a:spLocks noGrp="1"/>
          </p:cNvSpPr>
          <p:nvPr>
            <p:ph type="subTitle"/>
          </p:nvPr>
        </p:nvSpPr>
        <p:spPr>
          <a:xfrm>
            <a:off x="503640" y="1143000"/>
            <a:ext cx="9071640" cy="36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9800" spc="-1" strike="noStrike">
                <a:latin typeface="Montserrat"/>
              </a:rPr>
              <a:t>Giovedì</a:t>
            </a:r>
            <a:br>
              <a:rPr sz="9800"/>
            </a:br>
            <a:r>
              <a:rPr b="1" lang="it-IT" sz="9800" spc="-1" strike="noStrike">
                <a:latin typeface="Montserrat"/>
              </a:rPr>
              <a:t>1</a:t>
            </a:r>
            <a:r>
              <a:rPr b="1" lang="it-IT" sz="8820" spc="-1" strike="noStrike">
                <a:latin typeface="Montserrat"/>
              </a:rPr>
              <a:t>3 aprile 20:30</a:t>
            </a:r>
            <a:endParaRPr b="0" lang="it-IT" sz="8820" spc="-1" strike="noStrike">
              <a:latin typeface="Montserrat"/>
            </a:endParaRPr>
          </a:p>
          <a:p>
            <a:pPr algn="ctr">
              <a:buNone/>
            </a:pPr>
            <a:r>
              <a:rPr b="1" lang="it-IT" sz="4000" spc="-1" strike="noStrike">
                <a:latin typeface="Montserrat"/>
              </a:rPr>
              <a:t>La Fasi Evolutive</a:t>
            </a:r>
            <a:endParaRPr b="0" lang="it-IT" sz="4000" spc="-1" strike="noStrike">
              <a:latin typeface="Montserrat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title"/>
          </p:nvPr>
        </p:nvSpPr>
        <p:spPr>
          <a:xfrm>
            <a:off x="433440" y="766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3200" spc="-1" strike="noStrike">
                <a:solidFill>
                  <a:srgbClr val="000000"/>
                </a:solidFill>
                <a:latin typeface="Montserrat SemiBold"/>
              </a:rPr>
              <a:t>Auguri di Santa Pasqua</a:t>
            </a:r>
            <a:endParaRPr b="0" lang="en-US" sz="3200" spc="-1" strike="noStrike">
              <a:solidFill>
                <a:srgbClr val="000000"/>
              </a:solidFill>
              <a:latin typeface="Lora"/>
            </a:endParaRPr>
          </a:p>
        </p:txBody>
      </p:sp>
      <p:pic>
        <p:nvPicPr>
          <p:cNvPr id="610" name="" descr=""/>
          <p:cNvPicPr/>
          <p:nvPr/>
        </p:nvPicPr>
        <p:blipFill>
          <a:blip r:embed="rId1"/>
          <a:stretch/>
        </p:blipFill>
        <p:spPr>
          <a:xfrm>
            <a:off x="0" y="1639440"/>
            <a:ext cx="10080000" cy="3625200"/>
          </a:xfrm>
          <a:prstGeom prst="rect">
            <a:avLst/>
          </a:prstGeom>
          <a:ln w="0">
            <a:noFill/>
          </a:ln>
        </p:spPr>
      </p:pic>
      <p:sp>
        <p:nvSpPr>
          <p:cNvPr id="611" name="PlaceHolder 2"/>
          <p:cNvSpPr>
            <a:spLocks noGrp="1"/>
          </p:cNvSpPr>
          <p:nvPr>
            <p:ph type="title"/>
          </p:nvPr>
        </p:nvSpPr>
        <p:spPr>
          <a:xfrm>
            <a:off x="7848000" y="250200"/>
            <a:ext cx="2088000" cy="14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9600" spc="-1" strike="noStrike">
                <a:solidFill>
                  <a:srgbClr val="ffffff"/>
                </a:solidFill>
                <a:latin typeface="Montserrat SemiBold"/>
              </a:rPr>
              <a:t>e …</a:t>
            </a:r>
            <a:endParaRPr b="0" lang="en-US" sz="960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Title 5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3" name="Rectangle 3"/>
          <p:cNvSpPr/>
          <p:nvPr/>
        </p:nvSpPr>
        <p:spPr>
          <a:xfrm>
            <a:off x="3183840" y="4968000"/>
            <a:ext cx="3148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30/3/2023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614" name="Title 7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61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61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617" name="Title 2_ 3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Motivazione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618" name="Rectangle 8_ 3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61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62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621" name="Title 8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5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Questa suora prese a 'martellare' - è di Frate Ave Maria la parola - quel giovane deluso, ribelle e disperato con premurosi gesti di carità e con parole di fede: "Non ne hai abbastanza della cecità degli occhi - gli diceva suor Teresa - vuoi crescere cieco anche nell'anima?".</a:t>
            </a:r>
            <a:endParaRPr b="0" lang="it-IT" sz="2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Nel 1918 muore la nonna; "Perché non preghi per la nonna cui hai voluto così bene?" - gli suggerisce suor Teresa...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3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246240" y="870480"/>
            <a:ext cx="5220000" cy="123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Tu cosa faresti?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75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76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</a:t>
            </a:r>
            <a:r>
              <a:rPr b="0" lang="it-IT" sz="2200" spc="-1" strike="noStrike">
                <a:latin typeface="Montserrat"/>
              </a:rPr>
              <a:t>lavoro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gruppo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Cesare accetta e, dopo tanto tempo, si confessa, ritorna alla Comunione, prega. E' il momento della Grazia. Una compagnia nuova - quella di Dio - dà senso e interesse ai suoi giorni desolati. Comincerà a pregare volentieri, insieme e da solo. Gode di stare con Dio. Da tanto tempo non godeva più di nulla; la sua vita risorge.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Discussione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82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83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dialog</a:t>
            </a:r>
            <a:r>
              <a:rPr b="0" lang="it-IT" sz="2200" spc="-1" strike="noStrike">
                <a:latin typeface="Montserrat"/>
              </a:rPr>
              <a:t>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Motivazione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6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Lezione ibrida: è soprattutto psicologia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Argomento ampio e complesso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Affronteremo una panoramica con virature verso il pratico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La motivazione ed i bisogni sono un elemento fondamentale nella persona</a:t>
            </a:r>
            <a:endParaRPr b="0" lang="it-IT" sz="2300" spc="-1" strike="noStrike">
              <a:latin typeface="Montserrat"/>
            </a:endParaRPr>
          </a:p>
          <a:p>
            <a:r>
              <a:rPr b="0" lang="it-IT" sz="1100" spc="-1" strike="noStrike">
                <a:latin typeface="Montserrat"/>
              </a:rPr>
              <a:t> </a:t>
            </a:r>
            <a:endParaRPr b="0" lang="it-IT" sz="11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NB</a:t>
            </a:r>
            <a:r>
              <a:rPr b="0" lang="it-IT" sz="2300" spc="-1" strike="noStrike">
                <a:latin typeface="Montserrat"/>
              </a:rPr>
              <a:t>: l’argomento ha avuto molti studi e grandi investimenti negli negli ultimi anni dal mondo del business e del lavoro.</a:t>
            </a:r>
            <a:endParaRPr b="0" lang="it-IT" sz="2300" spc="-1" strike="noStrike">
              <a:latin typeface="Montserrat"/>
            </a:endParaRPr>
          </a:p>
          <a:p>
            <a:r>
              <a:rPr b="0" lang="it-IT" sz="2300" spc="-1" strike="noStrike">
                <a:latin typeface="Montserrat"/>
              </a:rPr>
              <a:t>Il settore educativo ed oratorio...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5289</TotalTime>
  <Application>LibreOffice/7.3.7.2$Linux_X86_64 LibreOffice_project/30$Build-2</Application>
  <AppVersion>15.0000</AppVersion>
  <Company>Slidehood.com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Corso di Pedagogia Generale per Operatori d'Oratorio
PG-5: La Motivazione</dc:description>
  <cp:keywords>pedagogia formazione educativa</cp:keywords>
  <dc:language>it-IT</dc:language>
  <cp:lastModifiedBy>Don Stefano Bortolato</cp:lastModifiedBy>
  <cp:lastPrinted>2023-03-30T19:45:06Z</cp:lastPrinted>
  <dcterms:modified xsi:type="dcterms:W3CDTF">2023-03-30T19:45:21Z</dcterms:modified>
  <cp:revision>536</cp:revision>
  <dc:subject>Pedagogia</dc:subject>
  <dc:title>Pedagogia Generale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