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10.xml" ContentType="application/vnd.openxmlformats-officedocument.theme+xml"/>
  <Override PartName="/ppt/theme/theme5.xml" ContentType="application/vnd.openxmlformats-officedocument.theme+xml"/>
  <Override PartName="/ppt/theme/theme11.xml" ContentType="application/vnd.openxmlformats-officedocument.theme+xml"/>
  <Override PartName="/ppt/theme/theme6.xml" ContentType="application/vnd.openxmlformats-officedocument.theme+xml"/>
  <Override PartName="/ppt/theme/theme12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_rels/notesSlide38.xml.rels" ContentType="application/vnd.openxmlformats-package.relationships+xml"/>
  <Override PartName="/ppt/notesSlides/notesSlide38.xml" ContentType="application/vnd.openxmlformats-officedocument.presentationml.notesSlide+xml"/>
  <Override PartName="/ppt/_rels/presentation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slideLayout124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18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24.png" ContentType="image/png"/>
  <Override PartName="/ppt/media/image1.png" ContentType="image/png"/>
  <Override PartName="/ppt/media/image31.png" ContentType="image/png"/>
  <Override PartName="/ppt/media/image25.png" ContentType="image/png"/>
  <Override PartName="/ppt/media/image2.png" ContentType="image/png"/>
  <Override PartName="/ppt/media/image32.png" ContentType="image/png"/>
  <Override PartName="/ppt/media/image26.png" ContentType="image/png"/>
  <Override PartName="/ppt/media/image3.png" ContentType="image/png"/>
  <Override PartName="/ppt/media/image33.png" ContentType="image/png"/>
  <Override PartName="/ppt/media/image27.png" ContentType="image/png"/>
  <Override PartName="/ppt/media/image4.png" ContentType="image/png"/>
  <Override PartName="/ppt/media/image34.png" ContentType="image/png"/>
  <Override PartName="/ppt/media/image28.png" ContentType="image/png"/>
  <Override PartName="/ppt/media/image5.png" ContentType="image/png"/>
  <Override PartName="/ppt/media/image35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13.png" ContentType="image/png"/>
  <Override PartName="/ppt/media/image11.png" ContentType="image/png"/>
  <Override PartName="/ppt/media/image48.png" ContentType="image/png"/>
  <Override PartName="/ppt/media/image40.png" ContentType="image/png"/>
  <Override PartName="/ppt/media/image50.jpeg" ContentType="image/jpeg"/>
  <Override PartName="/ppt/media/image52.png" ContentType="image/png"/>
  <Override PartName="/ppt/media/image51.png" ContentType="image/png"/>
  <Override PartName="/ppt/media/image41.png" ContentType="image/png"/>
  <Override PartName="/ppt/media/image53.png" ContentType="image/png"/>
  <Override PartName="/ppt/media/image42.png" ContentType="image/png"/>
  <Override PartName="/ppt/media/image54.png" ContentType="image/png"/>
  <Override PartName="/ppt/media/image43.png" ContentType="image/png"/>
  <Override PartName="/ppt/media/image55.png" ContentType="image/png"/>
  <Override PartName="/ppt/media/image30.png" ContentType="image/png"/>
  <Override PartName="/ppt/media/image39.png" ContentType="image/png"/>
  <Override PartName="/ppt/media/image9.png" ContentType="image/png"/>
  <Override PartName="/ppt/media/image38.png" ContentType="image/png"/>
  <Override PartName="/ppt/media/image8.png" ContentType="image/png"/>
  <Override PartName="/ppt/media/image49.png" ContentType="image/png"/>
  <Override PartName="/ppt/media/image12.png" ContentType="image/png"/>
  <Override PartName="/ppt/media/image10.png" ContentType="image/png"/>
  <Override PartName="/ppt/media/image47.png" ContentType="image/png"/>
  <Override PartName="/ppt/media/image37.png" ContentType="image/png"/>
  <Override PartName="/ppt/media/image7.png" ContentType="image/png"/>
  <Override PartName="/ppt/media/image36.png" ContentType="image/png"/>
  <Override PartName="/ppt/media/image6.png" ContentType="image/png"/>
  <Override PartName="/ppt/media/image29.png" ContentType="image/png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17.xml.rels" ContentType="application/vnd.openxmlformats-package.relationships+xml"/>
  <Override PartName="/ppt/slides/_rels/slide11.xml.rels" ContentType="application/vnd.openxmlformats-package.relationships+xml"/>
  <Override PartName="/ppt/slides/_rels/slide26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34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30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22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8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31.xml.rels" ContentType="application/vnd.openxmlformats-package.relationships+xml"/>
  <Override PartName="/ppt/slides/_rels/slide15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32.xml.rels" ContentType="application/vnd.openxmlformats-package.relationships+xml"/>
  <Override PartName="/ppt/slides/_rels/slide16.xml.rels" ContentType="application/vnd.openxmlformats-package.relationships+xml"/>
  <Override PartName="/ppt/slides/_rels/slide20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293" r:id="rId51"/>
    <p:sldId id="294" r:id="rId52"/>
    <p:sldId id="295" r:id="rId53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notesMaster" Target="notesMasters/notesMaster1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20" Type="http://schemas.openxmlformats.org/officeDocument/2006/relationships/slide" Target="slides/slide7.xml"/><Relationship Id="rId21" Type="http://schemas.openxmlformats.org/officeDocument/2006/relationships/slide" Target="slides/slide8.xml"/><Relationship Id="rId22" Type="http://schemas.openxmlformats.org/officeDocument/2006/relationships/slide" Target="slides/slide9.xml"/><Relationship Id="rId23" Type="http://schemas.openxmlformats.org/officeDocument/2006/relationships/slide" Target="slides/slide10.xml"/><Relationship Id="rId24" Type="http://schemas.openxmlformats.org/officeDocument/2006/relationships/slide" Target="slides/slide11.xml"/><Relationship Id="rId25" Type="http://schemas.openxmlformats.org/officeDocument/2006/relationships/slide" Target="slides/slide12.xml"/><Relationship Id="rId26" Type="http://schemas.openxmlformats.org/officeDocument/2006/relationships/slide" Target="slides/slide13.xml"/><Relationship Id="rId27" Type="http://schemas.openxmlformats.org/officeDocument/2006/relationships/slide" Target="slides/slide14.xml"/><Relationship Id="rId28" Type="http://schemas.openxmlformats.org/officeDocument/2006/relationships/slide" Target="slides/slide15.xml"/><Relationship Id="rId29" Type="http://schemas.openxmlformats.org/officeDocument/2006/relationships/slide" Target="slides/slide16.xml"/><Relationship Id="rId30" Type="http://schemas.openxmlformats.org/officeDocument/2006/relationships/slide" Target="slides/slide17.xml"/><Relationship Id="rId31" Type="http://schemas.openxmlformats.org/officeDocument/2006/relationships/slide" Target="slides/slide18.xml"/><Relationship Id="rId32" Type="http://schemas.openxmlformats.org/officeDocument/2006/relationships/slide" Target="slides/slide19.xml"/><Relationship Id="rId33" Type="http://schemas.openxmlformats.org/officeDocument/2006/relationships/slide" Target="slides/slide20.xml"/><Relationship Id="rId34" Type="http://schemas.openxmlformats.org/officeDocument/2006/relationships/slide" Target="slides/slide21.xml"/><Relationship Id="rId35" Type="http://schemas.openxmlformats.org/officeDocument/2006/relationships/slide" Target="slides/slide22.xml"/><Relationship Id="rId36" Type="http://schemas.openxmlformats.org/officeDocument/2006/relationships/slide" Target="slides/slide23.xml"/><Relationship Id="rId37" Type="http://schemas.openxmlformats.org/officeDocument/2006/relationships/slide" Target="slides/slide24.xml"/><Relationship Id="rId38" Type="http://schemas.openxmlformats.org/officeDocument/2006/relationships/slide" Target="slides/slide25.xml"/><Relationship Id="rId39" Type="http://schemas.openxmlformats.org/officeDocument/2006/relationships/slide" Target="slides/slide26.xml"/><Relationship Id="rId40" Type="http://schemas.openxmlformats.org/officeDocument/2006/relationships/slide" Target="slides/slide27.xml"/><Relationship Id="rId41" Type="http://schemas.openxmlformats.org/officeDocument/2006/relationships/slide" Target="slides/slide28.xml"/><Relationship Id="rId42" Type="http://schemas.openxmlformats.org/officeDocument/2006/relationships/slide" Target="slides/slide29.xml"/><Relationship Id="rId43" Type="http://schemas.openxmlformats.org/officeDocument/2006/relationships/slide" Target="slides/slide30.xml"/><Relationship Id="rId44" Type="http://schemas.openxmlformats.org/officeDocument/2006/relationships/slide" Target="slides/slide31.xml"/><Relationship Id="rId45" Type="http://schemas.openxmlformats.org/officeDocument/2006/relationships/slide" Target="slides/slide32.xml"/><Relationship Id="rId46" Type="http://schemas.openxmlformats.org/officeDocument/2006/relationships/slide" Target="slides/slide33.xml"/><Relationship Id="rId47" Type="http://schemas.openxmlformats.org/officeDocument/2006/relationships/slide" Target="slides/slide34.xml"/><Relationship Id="rId48" Type="http://schemas.openxmlformats.org/officeDocument/2006/relationships/slide" Target="slides/slide35.xml"/><Relationship Id="rId49" Type="http://schemas.openxmlformats.org/officeDocument/2006/relationships/slide" Target="slides/slide36.xml"/><Relationship Id="rId50" Type="http://schemas.openxmlformats.org/officeDocument/2006/relationships/slide" Target="slides/slide37.xml"/><Relationship Id="rId51" Type="http://schemas.openxmlformats.org/officeDocument/2006/relationships/slide" Target="slides/slide38.xml"/><Relationship Id="rId52" Type="http://schemas.openxmlformats.org/officeDocument/2006/relationships/slide" Target="slides/slide39.xml"/><Relationship Id="rId53" Type="http://schemas.openxmlformats.org/officeDocument/2006/relationships/slide" Target="slides/slide40.xml"/><Relationship Id="rId54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spostare la diapositiva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5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000" spc="-1" strike="noStrike">
                <a:latin typeface="Arial"/>
              </a:rPr>
              <a:t>Fai clic per modificare il formato delle note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45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1400" spc="-1" strike="noStrike">
                <a:latin typeface="Times New Roman"/>
              </a:rPr>
              <a:t>&lt;intestazione&gt;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454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it-IT" sz="1400" spc="-1" strike="noStrike">
                <a:latin typeface="Times New Roman"/>
              </a:rPr>
              <a:t>&lt;data/ora&gt;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455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it-IT" sz="1400" spc="-1" strike="noStrike">
                <a:latin typeface="Times New Roman"/>
              </a:defRPr>
            </a:lvl1pPr>
          </a:lstStyle>
          <a:p>
            <a:r>
              <a:rPr b="0" lang="it-IT" sz="1400" spc="-1" strike="noStrike">
                <a:latin typeface="Times New Roman"/>
              </a:rPr>
              <a:t>&lt;piè di pagina&gt;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456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8194F078-E7E8-4917-9C46-1A84F0D45FB1}" type="slidenum">
              <a:rPr b="0" lang="it-IT" sz="1400" spc="-1" strike="noStrike">
                <a:latin typeface="Times New Roman"/>
              </a:rPr>
              <a:t>&lt;numero&gt;</a:t>
            </a:fld>
            <a:endParaRPr b="0" lang="it-IT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8.xml.rels><?xml version="1.0" encoding="UTF-8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
</Relationships>
</file>

<file path=ppt/notesSlides/notesSlide3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ln w="0">
            <a:noFill/>
          </a:ln>
        </p:spPr>
      </p:sp>
      <p:sp>
        <p:nvSpPr>
          <p:cNvPr id="63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000" spc="-1" strike="noStrike">
                <a:latin typeface="Arial"/>
              </a:rPr>
              <a:t>Bortolato Stefano, Elementi del Sistema Paterno-Cristiano, 2012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latin typeface="Arial"/>
              </a:rPr>
              <a:t>Papa Francesco, Il Patto Educativo Globale, Scholé, 2020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latin typeface="Arial"/>
              </a:rPr>
              <a:t>La Forza evangelizzatrice della Carità orionina e il Patto Educativo Globale (CIOC 2021) [ http://www.donorione.org/Public/ContentPage/il_documento_finale_del_convegno_internazionale_delle_opere_di_carit192_educativa_cioc_2021.asp ]</a:t>
            </a:r>
            <a:endParaRPr b="0" lang="it-IT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5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5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6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7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3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4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5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0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1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2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9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4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9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0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1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Freeform 270"/>
          <p:cNvSpPr/>
          <p:nvPr/>
        </p:nvSpPr>
        <p:spPr>
          <a:xfrm>
            <a:off x="341280" y="390240"/>
            <a:ext cx="9364320" cy="4938120"/>
          </a:xfrm>
          <a:custGeom>
            <a:avLst/>
            <a:gdLst/>
            <a:ahLst/>
            <a:rect l="l" t="t" r="r" b="b"/>
            <a:pathLst>
              <a:path w="11326759" h="5973096">
                <a:moveTo>
                  <a:pt x="11326759" y="5016716"/>
                </a:moveTo>
                <a:lnTo>
                  <a:pt x="11326759" y="5747671"/>
                </a:lnTo>
                <a:cubicBezTo>
                  <a:pt x="11326759" y="5872170"/>
                  <a:pt x="11225833" y="5973096"/>
                  <a:pt x="11101334" y="5973096"/>
                </a:cubicBezTo>
                <a:lnTo>
                  <a:pt x="10454485" y="5973096"/>
                </a:lnTo>
                <a:lnTo>
                  <a:pt x="10476857" y="5915847"/>
                </a:lnTo>
                <a:cubicBezTo>
                  <a:pt x="10630030" y="5576670"/>
                  <a:pt x="10885911" y="5288087"/>
                  <a:pt x="11207983" y="5084298"/>
                </a:cubicBezTo>
                <a:close/>
                <a:moveTo>
                  <a:pt x="3890280" y="0"/>
                </a:moveTo>
                <a:lnTo>
                  <a:pt x="11101334" y="0"/>
                </a:lnTo>
                <a:cubicBezTo>
                  <a:pt x="11225833" y="0"/>
                  <a:pt x="11326759" y="100926"/>
                  <a:pt x="11326759" y="225425"/>
                </a:cubicBezTo>
                <a:lnTo>
                  <a:pt x="11326759" y="1840902"/>
                </a:lnTo>
                <a:lnTo>
                  <a:pt x="11321056" y="1841894"/>
                </a:lnTo>
                <a:cubicBezTo>
                  <a:pt x="9271563" y="2250627"/>
                  <a:pt x="7675452" y="3872385"/>
                  <a:pt x="7356956" y="5903875"/>
                </a:cubicBezTo>
                <a:lnTo>
                  <a:pt x="7347931" y="5973096"/>
                </a:lnTo>
                <a:lnTo>
                  <a:pt x="225425" y="5973096"/>
                </a:lnTo>
                <a:cubicBezTo>
                  <a:pt x="100926" y="5973096"/>
                  <a:pt x="0" y="5872170"/>
                  <a:pt x="0" y="5747671"/>
                </a:cubicBezTo>
                <a:lnTo>
                  <a:pt x="0" y="3856324"/>
                </a:lnTo>
                <a:lnTo>
                  <a:pt x="107796" y="3848335"/>
                </a:lnTo>
                <a:cubicBezTo>
                  <a:pt x="2097534" y="3651400"/>
                  <a:pt x="3679374" y="2109746"/>
                  <a:pt x="3881443" y="170557"/>
                </a:cubicBezTo>
                <a:close/>
                <a:moveTo>
                  <a:pt x="225425" y="0"/>
                </a:moveTo>
                <a:lnTo>
                  <a:pt x="789667" y="0"/>
                </a:lnTo>
                <a:lnTo>
                  <a:pt x="736389" y="155621"/>
                </a:lnTo>
                <a:cubicBezTo>
                  <a:pt x="605303" y="436632"/>
                  <a:pt x="342370" y="654767"/>
                  <a:pt x="17905" y="746271"/>
                </a:cubicBezTo>
                <a:lnTo>
                  <a:pt x="0" y="750446"/>
                </a:lnTo>
                <a:lnTo>
                  <a:pt x="0" y="225425"/>
                </a:lnTo>
                <a:cubicBezTo>
                  <a:pt x="0" y="100926"/>
                  <a:pt x="100926" y="0"/>
                  <a:pt x="225425" y="0"/>
                </a:cubicBezTo>
                <a:close/>
              </a:path>
            </a:pathLst>
          </a:cu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2890080" y="2434680"/>
            <a:ext cx="4286520" cy="7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-7560" y="0"/>
            <a:ext cx="3438360" cy="34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6664680" y="2151000"/>
            <a:ext cx="3421440" cy="3518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182"/>
          <p:cNvSpPr/>
          <p:nvPr/>
        </p:nvSpPr>
        <p:spPr>
          <a:xfrm>
            <a:off x="0" y="1212840"/>
            <a:ext cx="10079640" cy="3212640"/>
          </a:xfrm>
          <a:prstGeom prst="rect">
            <a:avLst/>
          </a:prstGeom>
          <a:solidFill>
            <a:srgbClr val="f1c5c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717120" y="152856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733320" y="229896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3084120" y="0"/>
            <a:ext cx="6995160" cy="566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Right Triangle 104"/>
          <p:cNvSpPr/>
          <p:nvPr/>
        </p:nvSpPr>
        <p:spPr>
          <a:xfrm>
            <a:off x="0" y="360"/>
            <a:ext cx="10079640" cy="5669640"/>
          </a:xfrm>
          <a:prstGeom prst="rtTriangle">
            <a:avLst/>
          </a:prstGeom>
          <a:solidFill>
            <a:srgbClr val="9ac1d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6226920" y="138348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243480" y="215424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4" name="Right Triangle 108"/>
          <p:cNvSpPr/>
          <p:nvPr/>
        </p:nvSpPr>
        <p:spPr>
          <a:xfrm>
            <a:off x="360" y="360"/>
            <a:ext cx="7619760" cy="5669640"/>
          </a:xfrm>
          <a:prstGeom prst="rtTriangle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body"/>
          </p:nvPr>
        </p:nvSpPr>
        <p:spPr>
          <a:xfrm>
            <a:off x="3809520" y="1547640"/>
            <a:ext cx="298728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7017480" y="1547640"/>
            <a:ext cx="286380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0" y="0"/>
            <a:ext cx="3512880" cy="566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/>
          <p:nvPr/>
        </p:nvSpPr>
        <p:spPr>
          <a:xfrm>
            <a:off x="3571200" y="0"/>
            <a:ext cx="0" cy="5670000"/>
          </a:xfrm>
          <a:prstGeom prst="line">
            <a:avLst/>
          </a:prstGeom>
          <a:ln w="127080">
            <a:solidFill>
              <a:srgbClr val="90bcd9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"/>
          <p:cNvSpPr/>
          <p:nvPr/>
        </p:nvSpPr>
        <p:spPr>
          <a:xfrm flipH="1">
            <a:off x="8332560" y="4464360"/>
            <a:ext cx="1746000" cy="1220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"/>
          <p:cNvSpPr txBox="1"/>
          <p:nvPr/>
        </p:nvSpPr>
        <p:spPr>
          <a:xfrm>
            <a:off x="9464760" y="5297760"/>
            <a:ext cx="77400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fld id="{3E0C691C-1C2C-462D-B55D-BD28E80CECB0}" type="slidenum">
              <a:rPr b="0" lang="it-IT" sz="1200" spc="-1" strike="noStrike">
                <a:latin typeface="Arial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47" name=""/>
          <p:cNvSpPr txBox="1"/>
          <p:nvPr/>
        </p:nvSpPr>
        <p:spPr>
          <a:xfrm>
            <a:off x="3809520" y="5297760"/>
            <a:ext cx="95256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Arial"/>
              </a:rPr>
              <a:t>9/2/2023</a:t>
            </a:r>
            <a:endParaRPr b="0" lang="it-IT" sz="1200" spc="-1" strike="noStrike">
              <a:latin typeface="Arial"/>
            </a:endParaRPr>
          </a:p>
        </p:txBody>
      </p:sp>
      <p:pic>
        <p:nvPicPr>
          <p:cNvPr id="48" name="" descr=""/>
          <p:cNvPicPr/>
          <p:nvPr/>
        </p:nvPicPr>
        <p:blipFill>
          <a:blip r:embed="rId2"/>
          <a:stretch/>
        </p:blipFill>
        <p:spPr>
          <a:xfrm>
            <a:off x="9532080" y="29520"/>
            <a:ext cx="500040" cy="595440"/>
          </a:xfrm>
          <a:prstGeom prst="rect">
            <a:avLst/>
          </a:prstGeom>
          <a:ln w="0">
            <a:noFill/>
          </a:ln>
        </p:spPr>
      </p:pic>
      <p:pic>
        <p:nvPicPr>
          <p:cNvPr id="49" name="" descr=""/>
          <p:cNvPicPr/>
          <p:nvPr/>
        </p:nvPicPr>
        <p:blipFill>
          <a:blip r:embed="rId3"/>
          <a:stretch/>
        </p:blipFill>
        <p:spPr>
          <a:xfrm>
            <a:off x="8974800" y="162000"/>
            <a:ext cx="439200" cy="43200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body"/>
          </p:nvPr>
        </p:nvSpPr>
        <p:spPr>
          <a:xfrm>
            <a:off x="245880" y="2178360"/>
            <a:ext cx="3533400" cy="215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2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title"/>
          </p:nvPr>
        </p:nvSpPr>
        <p:spPr>
          <a:xfrm>
            <a:off x="246240" y="1139040"/>
            <a:ext cx="3533400" cy="70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8" name="Donut 280"/>
          <p:cNvSpPr/>
          <p:nvPr/>
        </p:nvSpPr>
        <p:spPr>
          <a:xfrm>
            <a:off x="4158000" y="31320"/>
            <a:ext cx="5657760" cy="5601600"/>
          </a:xfrm>
          <a:prstGeom prst="donut">
            <a:avLst>
              <a:gd name="adj" fmla="val 22614"/>
            </a:avLst>
          </a:prstGeom>
          <a:solidFill>
            <a:srgbClr val="f2f2f2">
              <a:alpha val="87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Rectangle 281"/>
          <p:cNvSpPr/>
          <p:nvPr/>
        </p:nvSpPr>
        <p:spPr>
          <a:xfrm>
            <a:off x="6863760" y="360"/>
            <a:ext cx="3215520" cy="5669640"/>
          </a:xfrm>
          <a:prstGeom prst="rect">
            <a:avLst/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863760" y="34920"/>
            <a:ext cx="2934000" cy="5599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573160" y="1455840"/>
            <a:ext cx="2757600" cy="2757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ame 2"/>
          <p:cNvSpPr/>
          <p:nvPr/>
        </p:nvSpPr>
        <p:spPr>
          <a:xfrm>
            <a:off x="70560" y="79560"/>
            <a:ext cx="9937800" cy="5510160"/>
          </a:xfrm>
          <a:prstGeom prst="frame">
            <a:avLst>
              <a:gd name="adj1" fmla="val 556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body"/>
          </p:nvPr>
        </p:nvSpPr>
        <p:spPr>
          <a:xfrm>
            <a:off x="4986000" y="467280"/>
            <a:ext cx="4500360" cy="450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6840" y="2123640"/>
            <a:ext cx="3889800" cy="1767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1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title"/>
          </p:nvPr>
        </p:nvSpPr>
        <p:spPr>
          <a:xfrm>
            <a:off x="456840" y="1078920"/>
            <a:ext cx="38829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486612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676044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body"/>
          </p:nvPr>
        </p:nvSpPr>
        <p:spPr>
          <a:xfrm>
            <a:off x="8514360" y="421452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3" name="Rectangle 82"/>
          <p:cNvSpPr/>
          <p:nvPr/>
        </p:nvSpPr>
        <p:spPr>
          <a:xfrm>
            <a:off x="883800" y="4700160"/>
            <a:ext cx="3035520" cy="105840"/>
          </a:xfrm>
          <a:prstGeom prst="rect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Donut 349"/>
          <p:cNvSpPr/>
          <p:nvPr/>
        </p:nvSpPr>
        <p:spPr>
          <a:xfrm>
            <a:off x="4513320" y="-918000"/>
            <a:ext cx="7435440" cy="7142400"/>
          </a:xfrm>
          <a:prstGeom prst="donut">
            <a:avLst>
              <a:gd name="adj" fmla="val 13580"/>
            </a:avLst>
          </a:prstGeom>
          <a:solidFill>
            <a:srgbClr val="f2f2f2">
              <a:alpha val="71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35676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title"/>
          </p:nvPr>
        </p:nvSpPr>
        <p:spPr>
          <a:xfrm>
            <a:off x="325440" y="838440"/>
            <a:ext cx="5245920" cy="553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35676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316800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5" name="PlaceHolder 5"/>
          <p:cNvSpPr>
            <a:spLocks noGrp="1"/>
          </p:cNvSpPr>
          <p:nvPr>
            <p:ph type="body"/>
          </p:nvPr>
        </p:nvSpPr>
        <p:spPr>
          <a:xfrm>
            <a:off x="316800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6" name="Oval 350"/>
          <p:cNvSpPr/>
          <p:nvPr/>
        </p:nvSpPr>
        <p:spPr>
          <a:xfrm>
            <a:off x="7737840" y="-271440"/>
            <a:ext cx="2892960" cy="2892960"/>
          </a:xfrm>
          <a:prstGeom prst="ellipse">
            <a:avLst/>
          </a:prstGeom>
          <a:solidFill>
            <a:srgbClr val="9c1133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PlaceHolder 6"/>
          <p:cNvSpPr>
            <a:spLocks noGrp="1"/>
          </p:cNvSpPr>
          <p:nvPr>
            <p:ph type="body"/>
          </p:nvPr>
        </p:nvSpPr>
        <p:spPr>
          <a:xfrm>
            <a:off x="5768280" y="246960"/>
            <a:ext cx="4862520" cy="4811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8" name="PlaceHolder 7"/>
          <p:cNvSpPr>
            <a:spLocks noGrp="1"/>
          </p:cNvSpPr>
          <p:nvPr>
            <p:ph type="body"/>
          </p:nvPr>
        </p:nvSpPr>
        <p:spPr>
          <a:xfrm>
            <a:off x="5947920" y="3488400"/>
            <a:ext cx="1936800" cy="1916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1960200" y="451800"/>
            <a:ext cx="6159240" cy="60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4" name="Frame 33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3" name="Frame 2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4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6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slideLayout" Target="../slideLayouts/slideLayout1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4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4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6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jpeg"/><Relationship Id="rId3" Type="http://schemas.openxmlformats.org/officeDocument/2006/relationships/image" Target="../media/image51.png"/><Relationship Id="rId4" Type="http://schemas.openxmlformats.org/officeDocument/2006/relationships/slideLayout" Target="../slideLayouts/slideLayout85.xml"/><Relationship Id="rId5" Type="http://schemas.openxmlformats.org/officeDocument/2006/relationships/notesSlide" Target="../notesSlides/notesSlide38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2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838480" cy="108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it-IT" sz="2400" spc="-1" strike="noStrike">
                <a:latin typeface="Arial"/>
              </a:rPr>
              <a:t>Ogni sistema pedagogico (=educativo) ha un riferimento teorico, anche l’SPC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0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505" name="" descr=""/>
          <p:cNvPicPr/>
          <p:nvPr/>
        </p:nvPicPr>
        <p:blipFill>
          <a:blip r:embed="rId2"/>
          <a:stretch/>
        </p:blipFill>
        <p:spPr>
          <a:xfrm>
            <a:off x="4467960" y="2601000"/>
            <a:ext cx="5040000" cy="2732400"/>
          </a:xfrm>
          <a:prstGeom prst="rect">
            <a:avLst/>
          </a:prstGeom>
          <a:ln w="0"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7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8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I due argomenti (La Comunità educante, Il Territorio) non sono organizzati come assunti teorici e assunti pragmatici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I due argomenti sono intrinsecamente pratici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Presuppongono concetti di pedagogia (teorici e pratici)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50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1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4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Don Orione non parla esplicitamente di “comunità educante”: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Le scienze dell’educazione la considerano nell’alfabeto base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Richiede la competenza di gestione del gruppo (molti studi in merito)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Don Orione ripetutamente ricorre ai concetti famiglia, comunità, ecc…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1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8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Organizzazione della comunità educante: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Panoramica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1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521" name="" descr=""/>
          <p:cNvPicPr/>
          <p:nvPr/>
        </p:nvPicPr>
        <p:blipFill>
          <a:blip r:embed="rId2"/>
          <a:stretch/>
        </p:blipFill>
        <p:spPr>
          <a:xfrm>
            <a:off x="3888000" y="1872000"/>
            <a:ext cx="5821200" cy="3600000"/>
          </a:xfrm>
          <a:prstGeom prst="rect">
            <a:avLst/>
          </a:prstGeom>
          <a:ln w="0"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3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91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Staff di studio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È nella teoria delle scienze dell’educazione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Preparare gli operatori (portarli al sapere e al saper fare)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Comprendere i giovani e l’ambiente-territorio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Dare adeguata forma agli interventi</a:t>
            </a:r>
            <a:br>
              <a:rPr sz="2400"/>
            </a:br>
            <a:r>
              <a:rPr b="1" lang="it-IT" sz="2400" spc="-1" strike="noStrike">
                <a:latin typeface="Arial"/>
              </a:rPr>
              <a:t>NB</a:t>
            </a:r>
            <a:r>
              <a:rPr b="0" lang="it-IT" sz="2400" spc="-1" strike="noStrike">
                <a:latin typeface="Arial"/>
              </a:rPr>
              <a:t>: il problema del sequestro del fare e l’erosione dovuta all’agire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Realizza (guida la r.) dei progetti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2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7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Staff di supervisione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Accompagna gli operatori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Antagonista del sequestro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Permette il: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Mantenimento della distanza educativa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Mantenimento del quadro oggettivo in chi opera l’intervento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Mantenimento della motivazione (teologica)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2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1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Staff d’intervento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Celebra (=esegue) l’intervento educativo (animazione + accompagnamento + formazione)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Popola (abitualmente) il territorio dell’intervento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Realizza il progetto (=operare orientati, perseguimento di obiettivi)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Raccoglie i dati per lo studio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3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5" name="PlaceHolder 1"/>
          <p:cNvSpPr>
            <a:spLocks noGrp="1"/>
          </p:cNvSpPr>
          <p:nvPr>
            <p:ph type="subTitle"/>
          </p:nvPr>
        </p:nvSpPr>
        <p:spPr>
          <a:xfrm>
            <a:off x="3809520" y="1584000"/>
            <a:ext cx="5952600" cy="368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 u="sng">
                <a:uFillTx/>
                <a:latin typeface="Arial"/>
              </a:rPr>
              <a:t>Pluralità di Educatori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Realtà analoga all’ambiente di vita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Pluralità di competenze e di animazioni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Gruppo risonante</a:t>
            </a:r>
            <a:endParaRPr b="0" lang="it-IT" sz="2400" spc="-1" strike="noStrike">
              <a:latin typeface="Arial"/>
            </a:endParaRPr>
          </a:p>
          <a:p>
            <a:r>
              <a:rPr b="0" lang="it-IT" sz="2400" spc="-1" strike="noStrike" u="sng">
                <a:uFillTx/>
                <a:latin typeface="Arial"/>
              </a:rPr>
              <a:t>Metodo (e mezzi) Scientifico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Per un intervento efficace e durevole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Tecnica per la costruzione di un “team di lavoro” (vs team del bar)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Significa: conoscere, saper essere, saper fare, saper essere e fare in gruppo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3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Caratteristiche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itle 2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Rectangle 8"/>
          <p:cNvSpPr/>
          <p:nvPr/>
        </p:nvSpPr>
        <p:spPr>
          <a:xfrm>
            <a:off x="3255480" y="4968000"/>
            <a:ext cx="30052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9/2/2023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460" name="Title 2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461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62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463" name="Title 2_0"/>
          <p:cNvSpPr/>
          <p:nvPr/>
        </p:nvSpPr>
        <p:spPr>
          <a:xfrm>
            <a:off x="3312720" y="258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La Comunità</a:t>
            </a:r>
            <a:endParaRPr b="0" lang="it-IT" sz="3100" spc="-1" strike="noStrike">
              <a:latin typeface="Arial"/>
            </a:endParaRPr>
          </a:p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E il Territorio</a:t>
            </a: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464" name="Rectangle 8_1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5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466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467" name="Title 5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5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9" name="PlaceHolder 1"/>
          <p:cNvSpPr>
            <a:spLocks noGrp="1"/>
          </p:cNvSpPr>
          <p:nvPr>
            <p:ph type="subTitle"/>
          </p:nvPr>
        </p:nvSpPr>
        <p:spPr>
          <a:xfrm>
            <a:off x="3809520" y="1584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 u="sng">
                <a:uFillTx/>
                <a:latin typeface="Arial"/>
              </a:rPr>
              <a:t>Organizzazione a Ruoli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Deriva dal metodo scientifico e dalla pratica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Organigramma (e funzionigramma)</a:t>
            </a:r>
            <a:br>
              <a:rPr sz="2400"/>
            </a:br>
            <a:r>
              <a:rPr b="1" lang="it-IT" sz="2400" spc="-1" strike="noStrike">
                <a:latin typeface="Arial"/>
              </a:rPr>
              <a:t>NB</a:t>
            </a:r>
            <a:r>
              <a:rPr b="0" lang="it-IT" sz="2400" spc="-1" strike="noStrike">
                <a:latin typeface="Arial"/>
              </a:rPr>
              <a:t>: non è la risposta all’obbligo organizzativa d’impresa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40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Caratteristiche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3" name="PlaceHolder 1"/>
          <p:cNvSpPr>
            <a:spLocks noGrp="1"/>
          </p:cNvSpPr>
          <p:nvPr>
            <p:ph type="subTitle"/>
          </p:nvPr>
        </p:nvSpPr>
        <p:spPr>
          <a:xfrm>
            <a:off x="3809520" y="1584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 u="sng">
                <a:uFillTx/>
                <a:latin typeface="Arial"/>
              </a:rPr>
              <a:t>Rete (di relazioni)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Si tratta delle relazioni (educative vs. amichevoli)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Interne: convivenza, crescita ed efficacia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Con i ragazzi: alleanza educativa, efficacia e feedback (~raccolta dati)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Con il territorio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4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Caratteristiche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7" name="PlaceHolder 1"/>
          <p:cNvSpPr>
            <a:spLocks noGrp="1"/>
          </p:cNvSpPr>
          <p:nvPr>
            <p:ph type="subTitle"/>
          </p:nvPr>
        </p:nvSpPr>
        <p:spPr>
          <a:xfrm>
            <a:off x="3809520" y="1584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100" spc="-1" strike="noStrike" u="sng">
                <a:uFillTx/>
                <a:latin typeface="Arial"/>
              </a:rPr>
              <a:t>Stile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Flessibilità: essere educatori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Accoglienza: gruppo aperto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Mettersi in discussione: LLL e adattamento funzionale (vs. disfunzionale)</a:t>
            </a:r>
            <a:endParaRPr b="0" lang="it-IT" sz="2100" spc="-1" strike="noStrike">
              <a:latin typeface="Arial"/>
            </a:endParaRPr>
          </a:p>
          <a:p>
            <a:r>
              <a:rPr b="0" lang="it-IT" sz="2100" spc="-1" strike="noStrike" u="sng">
                <a:uFillTx/>
                <a:latin typeface="Arial"/>
              </a:rPr>
              <a:t>“</a:t>
            </a:r>
            <a:r>
              <a:rPr b="0" lang="it-IT" sz="2100" spc="-1" strike="noStrike" u="sng">
                <a:uFillTx/>
                <a:latin typeface="Arial"/>
              </a:rPr>
              <a:t>Long Life Learning” (LLL) o “LifeLong Learning”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Scientificità: si impara e ci si professionalizza (continuamente)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Diritto: a imparare sempre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Adattamento: al cambio (nostro, destinatari, ambiente, tempi)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4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La Comunità Educante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Caratteristiche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Il Territorio (educante)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4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Lo </a:t>
            </a:r>
            <a:r>
              <a:rPr b="0" i="1" lang="it-IT" sz="2400" spc="-1" strike="noStrike">
                <a:latin typeface="Arial"/>
              </a:rPr>
              <a:t>spazio</a:t>
            </a:r>
            <a:r>
              <a:rPr b="0" lang="it-IT" sz="2400" spc="-1" strike="noStrike">
                <a:latin typeface="Arial"/>
              </a:rPr>
              <a:t> intorno a noi (fatto di cose, eventi, persone, comunità)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L’esempio delle banane e delle scimmie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5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Il Territorio (educante)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8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Aspetti rilevanti del territorio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Conformazione fisica: montagna, mare, città, aperta campagna, ecc…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Pressione sociale: gestire, assecondare, affrontare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Agenzia educative: non siamo soli, collaborazioni, alleanze (e sfide)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Educatori: ce ne sono molti. Situazione disruptive rispetto al passato (parroco, sindaco e farmacista)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Ecologia: non nel senso naturalista, ma di relazioni equilibrate con il territorio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55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Il Territorio (educante)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2" name="PlaceHolder 1"/>
          <p:cNvSpPr>
            <a:spLocks noGrp="1"/>
          </p:cNvSpPr>
          <p:nvPr>
            <p:ph type="subTitle"/>
          </p:nvPr>
        </p:nvSpPr>
        <p:spPr>
          <a:xfrm>
            <a:off x="3809520" y="1368000"/>
            <a:ext cx="5952600" cy="3888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Da considerare anche: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Complessità elevata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Rete multidimensionale (cf.: cellulari e gruppi)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6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Il Territorio (educante)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6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Conclusione </a:t>
            </a:r>
            <a:r>
              <a:rPr b="1" lang="it-IT" sz="4400" spc="-1" strike="noStrike">
                <a:solidFill>
                  <a:srgbClr val="000000"/>
                </a:solidFill>
                <a:latin typeface="Arial"/>
              </a:rPr>
              <a:t>Abbiamo Imparato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9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100" spc="-1" strike="noStrike">
                <a:latin typeface="Arial"/>
              </a:rPr>
              <a:t>Ovvero: </a:t>
            </a:r>
            <a:r>
              <a:rPr b="0" lang="it-IT" sz="2100" spc="-1" strike="noStrike" u="sng">
                <a:uFillTx/>
                <a:latin typeface="Arial"/>
              </a:rPr>
              <a:t>Bignami SPC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L’SPC è organizzato su due livelli: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1° livello </a:t>
            </a:r>
            <a:r>
              <a:rPr b="1" lang="it-IT" sz="2100" spc="-1" strike="noStrike">
                <a:latin typeface="Arial"/>
              </a:rPr>
              <a:t>BASE</a:t>
            </a:r>
            <a:r>
              <a:rPr b="0" lang="it-IT" sz="2100" spc="-1" strike="noStrike">
                <a:latin typeface="Arial"/>
              </a:rPr>
              <a:t>: Amore-Affettività + Paterno-Cristiano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2° livello </a:t>
            </a:r>
            <a:r>
              <a:rPr b="1" lang="it-IT" sz="2100" spc="-1" strike="noStrike">
                <a:latin typeface="Arial"/>
              </a:rPr>
              <a:t>ARTICOLATO</a:t>
            </a:r>
            <a:r>
              <a:rPr b="0" lang="it-IT" sz="2100" spc="-1" strike="noStrike">
                <a:latin typeface="Arial"/>
              </a:rPr>
              <a:t>: Religione + Famiglia + Ragione + Affettività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L’Operatore – Animatore – Educatore SPC: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ha 1 vita di fede Cristiana praticata e viva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prega quotidianamente per i Ragazzi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conosce il SPC, studia e si skilla</a:t>
            </a:r>
            <a:endParaRPr b="0" lang="it-IT" sz="2100" spc="-1" strike="noStrike">
              <a:latin typeface="Arial"/>
            </a:endParaRPr>
          </a:p>
          <a:p>
            <a:r>
              <a:rPr b="0" lang="it-IT" sz="2100" spc="-1" strike="noStrike">
                <a:latin typeface="Arial"/>
              </a:rPr>
              <a:t>Opera come segue: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70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3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19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400" spc="-1" strike="noStrike">
                <a:latin typeface="Arial"/>
              </a:rPr>
              <a:t>Religione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C’è una comunità orante stabile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La comunità educante ha dei suoi momenti di pratica della fede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L’educatore dichiara anche la sua fede e impegno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Ai destinatari si propongono momenti di fede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Si cura lo spirito dei ragazzi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Negli strumenti tecnici è presente la fede e le pratiche di fede</a:t>
            </a:r>
            <a:endParaRPr b="0" lang="it-IT" sz="2300" spc="-1" strike="noStrike">
              <a:latin typeface="Arial"/>
            </a:endParaRPr>
          </a:p>
        </p:txBody>
      </p:sp>
      <p:sp>
        <p:nvSpPr>
          <p:cNvPr id="57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9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1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65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650" spc="-1" strike="noStrike">
                <a:latin typeface="Arial"/>
              </a:rPr>
              <a:t>In SPC 4 abbiamo visto: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L’agire educativo non coincide con un elenco di cose da fare o da evitare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Il livello articolato dell’SPC è composta da Religione, Famiglia, Ragione, Affettività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7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400" spc="-1" strike="noStrike">
                <a:latin typeface="Arial"/>
              </a:rPr>
              <a:t>Famiglia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La comunità educante si conosce e ha dei suoi momenti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Periodicamente vive tempi tecnici e di famiglia</a:t>
            </a:r>
            <a:endParaRPr b="0" lang="it-IT" sz="22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 accolgono attivamente i ragazzi: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 conoscono individualmente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Si va loro incontro e li si accolgono ogni volta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 chiamano per nome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 fanno a loro proposte di impegno, di coinvolgimento e corresponsabilizzazione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57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1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400" spc="-1" strike="noStrike">
                <a:latin typeface="Arial"/>
              </a:rPr>
              <a:t>Ragione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 si prepara professionalmente (sa e sa fare)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 è capace di comprendere l’ambiente e i ragazzi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 ragiona con i ragazzi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 è capace di capire i principali indicatori di crescita e di patologia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8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5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400" spc="-1" strike="noStrike">
                <a:latin typeface="Arial"/>
              </a:rPr>
              <a:t>Affettività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 interpreta un ruolo vicario consapevole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Mostra l’affetto, lo mostra maturo, autentico e stabile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Fa sapere agli educandi che gli vuole bene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8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 type="title"/>
          </p:nvPr>
        </p:nvSpPr>
        <p:spPr>
          <a:xfrm>
            <a:off x="3809520" y="1259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9" name="PlaceHolder 2"/>
          <p:cNvSpPr>
            <a:spLocks noGrp="1"/>
          </p:cNvSpPr>
          <p:nvPr>
            <p:ph/>
          </p:nvPr>
        </p:nvSpPr>
        <p:spPr>
          <a:xfrm>
            <a:off x="3809520" y="1620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0" name="PlaceHolder 3"/>
          <p:cNvSpPr>
            <a:spLocks noGrp="1"/>
          </p:cNvSpPr>
          <p:nvPr>
            <p:ph/>
          </p:nvPr>
        </p:nvSpPr>
        <p:spPr>
          <a:xfrm>
            <a:off x="6874200" y="1620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1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2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sp>
        <p:nvSpPr>
          <p:cNvPr id="593" name="PlaceHolder 4"/>
          <p:cNvSpPr>
            <a:spLocks noGrp="1"/>
          </p:cNvSpPr>
          <p:nvPr>
            <p:ph type="title"/>
          </p:nvPr>
        </p:nvSpPr>
        <p:spPr>
          <a:xfrm>
            <a:off x="3780000" y="39852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" descr=""/>
          <p:cNvPicPr/>
          <p:nvPr/>
        </p:nvPicPr>
        <p:blipFill>
          <a:blip r:embed="rId1"/>
          <a:stretch/>
        </p:blipFill>
        <p:spPr>
          <a:xfrm>
            <a:off x="3642480" y="1404000"/>
            <a:ext cx="3106800" cy="36000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595" name="" descr=""/>
          <p:cNvPicPr/>
          <p:nvPr/>
        </p:nvPicPr>
        <p:blipFill>
          <a:blip r:embed="rId2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6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sp>
        <p:nvSpPr>
          <p:cNvPr id="597" name="PlaceHolder 1"/>
          <p:cNvSpPr>
            <a:spLocks noGrp="1"/>
          </p:cNvSpPr>
          <p:nvPr>
            <p:ph type="title"/>
          </p:nvPr>
        </p:nvSpPr>
        <p:spPr>
          <a:xfrm>
            <a:off x="3780000" y="42840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1 Prontuario Quantistico SPC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8" name="" descr=""/>
          <p:cNvPicPr/>
          <p:nvPr/>
        </p:nvPicPr>
        <p:blipFill>
          <a:blip r:embed="rId3"/>
          <a:stretch/>
        </p:blipFill>
        <p:spPr>
          <a:xfrm>
            <a:off x="6804000" y="1296000"/>
            <a:ext cx="3240000" cy="1753200"/>
          </a:xfrm>
          <a:prstGeom prst="rect">
            <a:avLst/>
          </a:prstGeom>
          <a:ln w="0">
            <a:solidFill>
              <a:srgbClr val="3465a4"/>
            </a:solidFill>
          </a:ln>
        </p:spPr>
      </p:pic>
      <p:pic>
        <p:nvPicPr>
          <p:cNvPr id="599" name="" descr=""/>
          <p:cNvPicPr/>
          <p:nvPr/>
        </p:nvPicPr>
        <p:blipFill>
          <a:blip r:embed="rId4"/>
          <a:stretch/>
        </p:blipFill>
        <p:spPr>
          <a:xfrm>
            <a:off x="6804000" y="3101040"/>
            <a:ext cx="3240000" cy="2001600"/>
          </a:xfrm>
          <a:prstGeom prst="rect">
            <a:avLst/>
          </a:prstGeom>
          <a:ln w="0">
            <a:solidFill>
              <a:srgbClr val="3465a4"/>
            </a:solidFill>
          </a:ln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1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Sabato 18 Febbraio, dalle 20:30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Per chi desidera l’attestato (processo di oggettivazione, libro dei corsi)</a:t>
            </a:r>
            <a:br>
              <a:rPr sz="2400"/>
            </a:br>
            <a:r>
              <a:rPr b="1" lang="it-IT" sz="2400" spc="-1" strike="noStrike">
                <a:latin typeface="Arial"/>
              </a:rPr>
              <a:t>NB</a:t>
            </a:r>
            <a:r>
              <a:rPr b="0" lang="it-IT" sz="2400" spc="-1" strike="noStrike">
                <a:latin typeface="Arial"/>
              </a:rPr>
              <a:t>: cambio data?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Metodo: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Rilevamento conoscenza dichiarativa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Domande a risposte chiuse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0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2 Test di Oggettivazione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5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6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Validità: come frequenza e come Parrocchia – MGO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Documento: fa curriculum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Consegna attestati domenica XX alla fine della S. Messa delle 11.00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0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Conclusioni</a:t>
            </a:r>
            <a:br>
              <a:rPr sz="2600"/>
            </a:b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3 Attestati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PlaceHolder 1"/>
          <p:cNvSpPr>
            <a:spLocks noGrp="1"/>
          </p:cNvSpPr>
          <p:nvPr>
            <p:ph type="title"/>
          </p:nvPr>
        </p:nvSpPr>
        <p:spPr>
          <a:xfrm>
            <a:off x="3786480" y="1439280"/>
            <a:ext cx="6071760" cy="1353960"/>
          </a:xfrm>
          <a:prstGeom prst="rect">
            <a:avLst/>
          </a:prstGeom>
          <a:noFill/>
          <a:ln w="76320">
            <a:solidFill>
              <a:srgbClr val="000000"/>
            </a:solidFill>
            <a:round/>
          </a:ln>
        </p:spPr>
        <p:txBody>
          <a:bodyPr lIns="38160" rIns="38160" tIns="38160" bIns="38160" anchor="ctr">
            <a:noAutofit/>
          </a:bodyPr>
          <a:p>
            <a:pPr algn="ctr">
              <a:buNone/>
            </a:pPr>
            <a:r>
              <a:rPr b="1" lang="it-IT" sz="9000" spc="-1" strike="noStrike">
                <a:solidFill>
                  <a:srgbClr val="000000"/>
                </a:solidFill>
                <a:latin typeface="Arial"/>
              </a:rPr>
              <a:t>Domande?</a:t>
            </a:r>
            <a:endParaRPr b="1" lang="it-IT" sz="9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9" name="" descr=""/>
          <p:cNvPicPr/>
          <p:nvPr/>
        </p:nvPicPr>
        <p:blipFill>
          <a:blip r:embed="rId1"/>
          <a:stretch/>
        </p:blipFill>
        <p:spPr>
          <a:xfrm>
            <a:off x="-133560" y="360"/>
            <a:ext cx="3656520" cy="5669640"/>
          </a:xfrm>
          <a:prstGeom prst="rect">
            <a:avLst/>
          </a:prstGeom>
          <a:ln w="0">
            <a:noFill/>
          </a:ln>
        </p:spPr>
      </p:pic>
      <p:sp>
        <p:nvSpPr>
          <p:cNvPr id="610" name="PlaceHolder 2"/>
          <p:cNvSpPr>
            <a:spLocks noGrp="1"/>
          </p:cNvSpPr>
          <p:nvPr>
            <p:ph type="title"/>
          </p:nvPr>
        </p:nvSpPr>
        <p:spPr>
          <a:xfrm rot="10800000">
            <a:off x="3749760" y="2592360"/>
            <a:ext cx="6145200" cy="1206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8500" spc="-1" strike="noStrike">
                <a:solidFill>
                  <a:srgbClr val="ffffff"/>
                </a:solidFill>
                <a:latin typeface="Arial"/>
              </a:rPr>
              <a:t>Questions?</a:t>
            </a:r>
            <a:endParaRPr b="1" lang="it-IT" sz="85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1" name=""/>
          <p:cNvGrpSpPr/>
          <p:nvPr/>
        </p:nvGrpSpPr>
        <p:grpSpPr>
          <a:xfrm>
            <a:off x="345600" y="216000"/>
            <a:ext cx="2541600" cy="4019040"/>
            <a:chOff x="345600" y="216000"/>
            <a:chExt cx="2541600" cy="4019040"/>
          </a:xfrm>
        </p:grpSpPr>
        <p:sp>
          <p:nvSpPr>
            <p:cNvPr id="612" name=""/>
            <p:cNvSpPr txBox="1"/>
            <p:nvPr/>
          </p:nvSpPr>
          <p:spPr>
            <a:xfrm>
              <a:off x="1292400" y="388872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2012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13" name="" descr=""/>
            <p:cNvPicPr/>
            <p:nvPr/>
          </p:nvPicPr>
          <p:blipFill>
            <a:blip r:embed="rId1"/>
            <a:stretch/>
          </p:blipFill>
          <p:spPr>
            <a:xfrm>
              <a:off x="345600" y="216000"/>
              <a:ext cx="2541600" cy="3600000"/>
            </a:xfrm>
            <a:prstGeom prst="rect">
              <a:avLst/>
            </a:prstGeom>
            <a:ln w="0">
              <a:solidFill>
                <a:srgbClr val="000000"/>
              </a:solidFill>
            </a:ln>
          </p:spPr>
        </p:pic>
      </p:grpSp>
      <p:grpSp>
        <p:nvGrpSpPr>
          <p:cNvPr id="614" name=""/>
          <p:cNvGrpSpPr/>
          <p:nvPr/>
        </p:nvGrpSpPr>
        <p:grpSpPr>
          <a:xfrm>
            <a:off x="3871080" y="1440000"/>
            <a:ext cx="2347200" cy="3996000"/>
            <a:chOff x="3871080" y="1440000"/>
            <a:chExt cx="2347200" cy="3996000"/>
          </a:xfrm>
        </p:grpSpPr>
        <p:sp>
          <p:nvSpPr>
            <p:cNvPr id="615" name=""/>
            <p:cNvSpPr txBox="1"/>
            <p:nvPr/>
          </p:nvSpPr>
          <p:spPr>
            <a:xfrm>
              <a:off x="4701600" y="144000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2020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16" name="" descr=""/>
            <p:cNvPicPr/>
            <p:nvPr/>
          </p:nvPicPr>
          <p:blipFill>
            <a:blip r:embed="rId2"/>
            <a:stretch/>
          </p:blipFill>
          <p:spPr>
            <a:xfrm>
              <a:off x="3871080" y="1836000"/>
              <a:ext cx="2347200" cy="3600000"/>
            </a:xfrm>
            <a:prstGeom prst="rect">
              <a:avLst/>
            </a:prstGeom>
            <a:ln w="0">
              <a:solidFill>
                <a:srgbClr val="000000"/>
              </a:solidFill>
            </a:ln>
          </p:spPr>
        </p:pic>
      </p:grpSp>
      <p:grpSp>
        <p:nvGrpSpPr>
          <p:cNvPr id="617" name=""/>
          <p:cNvGrpSpPr/>
          <p:nvPr/>
        </p:nvGrpSpPr>
        <p:grpSpPr>
          <a:xfrm>
            <a:off x="7200000" y="216000"/>
            <a:ext cx="2545200" cy="4018320"/>
            <a:chOff x="7200000" y="216000"/>
            <a:chExt cx="2545200" cy="4018320"/>
          </a:xfrm>
        </p:grpSpPr>
        <p:sp>
          <p:nvSpPr>
            <p:cNvPr id="618" name=""/>
            <p:cNvSpPr txBox="1"/>
            <p:nvPr/>
          </p:nvSpPr>
          <p:spPr>
            <a:xfrm>
              <a:off x="8129520" y="388800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2021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19" name="" descr=""/>
            <p:cNvPicPr/>
            <p:nvPr/>
          </p:nvPicPr>
          <p:blipFill>
            <a:blip r:embed="rId3"/>
            <a:stretch/>
          </p:blipFill>
          <p:spPr>
            <a:xfrm>
              <a:off x="7200000" y="216000"/>
              <a:ext cx="2545200" cy="3600000"/>
            </a:xfrm>
            <a:prstGeom prst="rect">
              <a:avLst/>
            </a:prstGeom>
            <a:ln w="0">
              <a:solidFill>
                <a:srgbClr val="000000"/>
              </a:solidFill>
            </a:ln>
          </p:spPr>
        </p:pic>
      </p:grp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Title 12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1" name="Rectangle 1"/>
          <p:cNvSpPr/>
          <p:nvPr/>
        </p:nvSpPr>
        <p:spPr>
          <a:xfrm>
            <a:off x="3256200" y="4968000"/>
            <a:ext cx="30038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9/2/2023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622" name="Title 13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623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624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625" name="Title 2_ 1"/>
          <p:cNvSpPr/>
          <p:nvPr/>
        </p:nvSpPr>
        <p:spPr>
          <a:xfrm>
            <a:off x="3312720" y="258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La Comunità</a:t>
            </a:r>
            <a:endParaRPr b="0" lang="it-IT" sz="3100" spc="-1" strike="noStrike">
              <a:latin typeface="Arial"/>
            </a:endParaRPr>
          </a:p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E il Territorio</a:t>
            </a: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626" name="Rectangle 8_ 1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27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628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629" name="Title 14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5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5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65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650" spc="-1" strike="noStrike">
                <a:latin typeface="Arial"/>
              </a:rPr>
              <a:t>Gli assunti teorici sono:</a:t>
            </a:r>
            <a:endParaRPr b="0" lang="it-IT" sz="2650" spc="-1" strike="noStrike">
              <a:latin typeface="Arial"/>
            </a:endParaRPr>
          </a:p>
          <a:p>
            <a:r>
              <a:rPr b="1" lang="it-IT" sz="2650" spc="-1" strike="noStrike">
                <a:latin typeface="Arial"/>
              </a:rPr>
              <a:t>Religione</a:t>
            </a:r>
            <a:r>
              <a:rPr b="0" lang="it-IT" sz="2650" spc="-1" strike="noStrike">
                <a:latin typeface="Arial"/>
              </a:rPr>
              <a:t>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Operiamo iniziando dalla preghiera (non dalle pratiche di fede)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Operiamo con proposte esplicite di fede</a:t>
            </a:r>
            <a:endParaRPr b="0" lang="it-IT" sz="2650" spc="-1" strike="noStrike">
              <a:latin typeface="Arial"/>
            </a:endParaRPr>
          </a:p>
          <a:p>
            <a:r>
              <a:rPr b="1" lang="it-IT" sz="2650" spc="-1" strike="noStrike">
                <a:latin typeface="Arial"/>
              </a:rPr>
              <a:t>Famiglia</a:t>
            </a:r>
            <a:r>
              <a:rPr b="0" lang="it-IT" sz="2650" spc="-1" strike="noStrike">
                <a:latin typeface="Arial"/>
              </a:rPr>
              <a:t>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La comunità educante è una rete di relazioni come in una famiglia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7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9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65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50" spc="-1" strike="noStrike">
                <a:latin typeface="Arial"/>
              </a:rPr>
              <a:t>Ragione</a:t>
            </a:r>
            <a:r>
              <a:rPr b="0" lang="it-IT" sz="2650" spc="-1" strike="noStrike">
                <a:latin typeface="Arial"/>
              </a:rPr>
              <a:t>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L’educatore conosce criticamente quello che fa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L’educatore ragiona con gli educandi</a:t>
            </a:r>
            <a:endParaRPr b="0" lang="it-IT" sz="2650" spc="-1" strike="noStrike">
              <a:latin typeface="Arial"/>
            </a:endParaRPr>
          </a:p>
          <a:p>
            <a:r>
              <a:rPr b="1" lang="it-IT" sz="2650" spc="-1" strike="noStrike">
                <a:latin typeface="Arial"/>
              </a:rPr>
              <a:t>Affettività</a:t>
            </a:r>
            <a:r>
              <a:rPr b="0" lang="it-IT" sz="2650" spc="-1" strike="noStrike">
                <a:latin typeface="Arial"/>
              </a:rPr>
              <a:t>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L’educatore è affettivamente maturo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L’educatore usa l’affettività per conoscere ed educare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/>
          </p:nvPr>
        </p:nvSpPr>
        <p:spPr>
          <a:xfrm>
            <a:off x="380952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PlaceHolder 3"/>
          <p:cNvSpPr>
            <a:spLocks noGrp="1"/>
          </p:cNvSpPr>
          <p:nvPr>
            <p:ph/>
          </p:nvPr>
        </p:nvSpPr>
        <p:spPr>
          <a:xfrm>
            <a:off x="687420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3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8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Panoramica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87" name="" descr=""/>
          <p:cNvPicPr/>
          <p:nvPr/>
        </p:nvPicPr>
        <p:blipFill>
          <a:blip r:embed="rId2"/>
          <a:stretch/>
        </p:blipFill>
        <p:spPr>
          <a:xfrm>
            <a:off x="4866840" y="1281960"/>
            <a:ext cx="3600000" cy="4168800"/>
          </a:xfrm>
          <a:prstGeom prst="rect">
            <a:avLst/>
          </a:prstGeom>
          <a:ln w="0">
            <a:noFill/>
          </a:ln>
        </p:spPr>
      </p:pic>
      <p:sp>
        <p:nvSpPr>
          <p:cNvPr id="48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Argomenti di questo incontro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0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2" name="PlaceHolder 2"/>
          <p:cNvSpPr>
            <a:spLocks noGrp="1"/>
          </p:cNvSpPr>
          <p:nvPr>
            <p:ph type="subTitle"/>
          </p:nvPr>
        </p:nvSpPr>
        <p:spPr>
          <a:xfrm>
            <a:off x="3809520" y="2088000"/>
            <a:ext cx="5910480" cy="201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800" spc="-1" strike="noStrike">
                <a:latin typeface="Arial"/>
              </a:rPr>
              <a:t>Oggi vediamo  quello che sta </a:t>
            </a:r>
            <a:r>
              <a:rPr b="0" i="1" lang="it-IT" sz="2800" spc="-1" strike="noStrike">
                <a:latin typeface="Arial"/>
              </a:rPr>
              <a:t>intorno</a:t>
            </a:r>
            <a:r>
              <a:rPr b="0" lang="it-IT" sz="2800" spc="-1" strike="noStrike">
                <a:latin typeface="Arial"/>
              </a:rPr>
              <a:t> all’SPC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493" name="" descr=""/>
          <p:cNvPicPr/>
          <p:nvPr/>
        </p:nvPicPr>
        <p:blipFill>
          <a:blip r:embed="rId2"/>
          <a:stretch/>
        </p:blipFill>
        <p:spPr>
          <a:xfrm>
            <a:off x="5187960" y="2853000"/>
            <a:ext cx="4320000" cy="2343600"/>
          </a:xfrm>
          <a:prstGeom prst="rect">
            <a:avLst/>
          </a:prstGeom>
          <a:ln w="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Argomenti di questo incontro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5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7" name="PlaceHolder 2"/>
          <p:cNvSpPr>
            <a:spLocks noGrp="1"/>
          </p:cNvSpPr>
          <p:nvPr>
            <p:ph type="subTitle"/>
          </p:nvPr>
        </p:nvSpPr>
        <p:spPr>
          <a:xfrm>
            <a:off x="3809520" y="2160000"/>
            <a:ext cx="5952600" cy="201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800" spc="-1" strike="noStrike">
                <a:latin typeface="Arial"/>
              </a:rPr>
              <a:t>Lo indaghiamo in 3 passi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Premessa generale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La Comunità educante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Il Territorio (educante)</a:t>
            </a:r>
            <a:endParaRPr b="0" lang="it-IT" sz="2800" spc="-1" strike="noStrike"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4421</TotalTime>
  <Application>LibreOffice/7.3.7.2$Linux_X86_64 LibreOffice_project/30$Build-2</Application>
  <AppVersion>15.0000</AppVersion>
  <Company>Slidehood.com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2017-08-02T20:41:11Z</dcterms:created>
  <dc:creator>Slidehood.com</dc:creator>
  <dc:description>Formazione per educatori d'Oratorio.
Puntata 5, il livello articolato</dc:description>
  <cp:keywords>pedagogia metodo paterno-cristiano formazione</cp:keywords>
  <dc:language>it-IT</dc:language>
  <cp:lastModifiedBy>Don Stefano Bortolato</cp:lastModifiedBy>
  <cp:lastPrinted>2023-02-09T12:01:41Z</cp:lastPrinted>
  <dcterms:modified xsi:type="dcterms:W3CDTF">2023-02-09T12:01:50Z</dcterms:modified>
  <cp:revision>480</cp:revision>
  <dc:subject>Pedagogia ed educativa</dc:subject>
  <dc:title>Il Metodo Educativo Paterno-Cristiano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rollato da">
    <vt:lpwstr>Widescreen</vt:lpwstr>
  </property>
  <property fmtid="{D5CDD505-2E9C-101B-9397-08002B2CF9AE}" pid="3" name="HiddenSlides">
    <vt:r8>0</vt:r8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r8>15</vt:r8>
  </property>
</Properties>
</file>