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9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3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10.xml" ContentType="application/vnd.openxmlformats-officedocument.theme+xml"/>
  <Override PartName="/ppt/theme/theme5.xml" ContentType="application/vnd.openxmlformats-officedocument.theme+xml"/>
  <Override PartName="/ppt/theme/theme11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_rels/presentation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media/image23.png" ContentType="image/png"/>
  <Override PartName="/ppt/media/image22.png" ContentType="image/png"/>
  <Override PartName="/ppt/media/image21.png" ContentType="image/png"/>
  <Override PartName="/ppt/media/image27.png" ContentType="image/png"/>
  <Override PartName="/ppt/media/image28.png" ContentType="image/png"/>
  <Override PartName="/ppt/media/image5.png" ContentType="image/png"/>
  <Override PartName="/ppt/media/image30.png" ContentType="image/png"/>
  <Override PartName="/ppt/media/image10.png" ContentType="image/png"/>
  <Override PartName="/ppt/media/image29.png" ContentType="image/png"/>
  <Override PartName="/ppt/media/image6.png" ContentType="image/png"/>
  <Override PartName="/ppt/media/image4.png" ContentType="image/png"/>
  <Override PartName="/ppt/media/image12.jpeg" ContentType="image/jpeg"/>
  <Override PartName="/ppt/media/image13.png" ContentType="image/png"/>
  <Override PartName="/ppt/media/image11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3.png" ContentType="image/png"/>
  <Override PartName="/ppt/media/image26.png" ContentType="image/png"/>
  <Override PartName="/ppt/media/image32.png" ContentType="image/png"/>
  <Override PartName="/ppt/media/image2.png" ContentType="image/png"/>
  <Override PartName="/ppt/media/image25.png" ContentType="image/png"/>
  <Override PartName="/ppt/media/image31.png" ContentType="image/png"/>
  <Override PartName="/ppt/media/image1.png" ContentType="image/png"/>
  <Override PartName="/ppt/media/image24.png" ContentType="image/png"/>
  <Override PartName="/ppt/media/image14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18.png" ContentType="image/png"/>
  <Override PartName="/ppt/media/image20.png" ContentType="image/png"/>
  <Override PartName="/ppt/media/image19.png" ContentType="image/png"/>
  <Override PartName="/ppt/presProps.xml" ContentType="application/vnd.openxmlformats-officedocument.presentationml.presPro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_rels/slide16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27.xml.rels" ContentType="application/vnd.openxmlformats-package.relationships+xml"/>
  <Override PartName="/ppt/slides/_rels/slide8.xml.rels" ContentType="application/vnd.openxmlformats-package.relationships+xml"/>
  <Override PartName="/ppt/slides/_rels/slide21.xml.rels" ContentType="application/vnd.openxmlformats-package.relationships+xml"/>
  <Override PartName="/ppt/slides/_rels/slide2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1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17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9.xml.rels" ContentType="application/vnd.openxmlformats-package.relationships+xml"/>
  <Override PartName="/ppt/slides/_rels/slide3.xml.rels" ContentType="application/vnd.openxmlformats-package.relationships+xml"/>
  <Override PartName="/ppt/slides/_rels/slide28.xml.rels" ContentType="application/vnd.openxmlformats-package.relationships+xml"/>
  <Override PartName="/ppt/slides/_rels/slide22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4.xml.rels" ContentType="application/vnd.openxmlformats-package.relationships+xml"/>
  <Override PartName="/ppt/slides/_rels/slide23.xml.rels" ContentType="application/vnd.openxmlformats-package.relationships+xml"/>
  <Override PartName="/ppt/slides/_rels/slide24.xml.rels" ContentType="application/vnd.openxmlformats-package.relationships+xml"/>
  <Override PartName="/ppt/slides/_rels/slide15.xml.rels" ContentType="application/vnd.openxmlformats-package.relationships+xml"/>
  <Override PartName="/ppt/slides/_rels/slide31.xml.rels" ContentType="application/vnd.openxmlformats-package.relationships+xml"/>
  <Override PartName="/ppt/slides/slide30.xml" ContentType="application/vnd.openxmlformats-officedocument.presentationml.slide+xml"/>
  <Override PartName="/ppt/slides/slide5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slide" Target="slides/slide17.xml"/><Relationship Id="rId30" Type="http://schemas.openxmlformats.org/officeDocument/2006/relationships/slide" Target="slides/slide18.xml"/><Relationship Id="rId31" Type="http://schemas.openxmlformats.org/officeDocument/2006/relationships/slide" Target="slides/slide19.xml"/><Relationship Id="rId32" Type="http://schemas.openxmlformats.org/officeDocument/2006/relationships/slide" Target="slides/slide20.xml"/><Relationship Id="rId33" Type="http://schemas.openxmlformats.org/officeDocument/2006/relationships/slide" Target="slides/slide21.xml"/><Relationship Id="rId34" Type="http://schemas.openxmlformats.org/officeDocument/2006/relationships/slide" Target="slides/slide22.xml"/><Relationship Id="rId35" Type="http://schemas.openxmlformats.org/officeDocument/2006/relationships/slide" Target="slides/slide23.xml"/><Relationship Id="rId36" Type="http://schemas.openxmlformats.org/officeDocument/2006/relationships/slide" Target="slides/slide24.xml"/><Relationship Id="rId37" Type="http://schemas.openxmlformats.org/officeDocument/2006/relationships/slide" Target="slides/slide25.xml"/><Relationship Id="rId38" Type="http://schemas.openxmlformats.org/officeDocument/2006/relationships/slide" Target="slides/slide26.xml"/><Relationship Id="rId39" Type="http://schemas.openxmlformats.org/officeDocument/2006/relationships/slide" Target="slides/slide27.xml"/><Relationship Id="rId40" Type="http://schemas.openxmlformats.org/officeDocument/2006/relationships/slide" Target="slides/slide28.xml"/><Relationship Id="rId41" Type="http://schemas.openxmlformats.org/officeDocument/2006/relationships/slide" Target="slides/slide29.xml"/><Relationship Id="rId42" Type="http://schemas.openxmlformats.org/officeDocument/2006/relationships/slide" Target="slides/slide30.xml"/><Relationship Id="rId43" Type="http://schemas.openxmlformats.org/officeDocument/2006/relationships/slide" Target="slides/slide31.xml"/><Relationship Id="rId4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3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0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3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6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7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09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0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3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6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7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8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49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50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8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4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5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0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6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27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4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5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6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2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8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9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8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3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5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0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1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2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subTitle"/>
          </p:nvPr>
        </p:nvSpPr>
        <p:spPr>
          <a:xfrm>
            <a:off x="1960200" y="647640"/>
            <a:ext cx="6159240" cy="237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7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08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4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5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6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/>
          </p:nvPr>
        </p:nvSpPr>
        <p:spPr>
          <a:xfrm>
            <a:off x="503640" y="3043800"/>
            <a:ext cx="907164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1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2" name="PlaceHolder 3"/>
          <p:cNvSpPr>
            <a:spLocks noGrp="1"/>
          </p:cNvSpPr>
          <p:nvPr>
            <p:ph/>
          </p:nvPr>
        </p:nvSpPr>
        <p:spPr>
          <a:xfrm>
            <a:off x="5152320" y="132624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3" name="PlaceHolder 4"/>
          <p:cNvSpPr>
            <a:spLocks noGrp="1"/>
          </p:cNvSpPr>
          <p:nvPr>
            <p:ph/>
          </p:nvPr>
        </p:nvSpPr>
        <p:spPr>
          <a:xfrm>
            <a:off x="50364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4" name="PlaceHolder 5"/>
          <p:cNvSpPr>
            <a:spLocks noGrp="1"/>
          </p:cNvSpPr>
          <p:nvPr>
            <p:ph/>
          </p:nvPr>
        </p:nvSpPr>
        <p:spPr>
          <a:xfrm>
            <a:off x="5152320" y="3043800"/>
            <a:ext cx="442692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7" name="PlaceHolder 3"/>
          <p:cNvSpPr>
            <a:spLocks noGrp="1"/>
          </p:cNvSpPr>
          <p:nvPr>
            <p:ph/>
          </p:nvPr>
        </p:nvSpPr>
        <p:spPr>
          <a:xfrm>
            <a:off x="357084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8" name="PlaceHolder 4"/>
          <p:cNvSpPr>
            <a:spLocks noGrp="1"/>
          </p:cNvSpPr>
          <p:nvPr>
            <p:ph/>
          </p:nvPr>
        </p:nvSpPr>
        <p:spPr>
          <a:xfrm>
            <a:off x="6637680" y="132624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/>
          </p:nvPr>
        </p:nvSpPr>
        <p:spPr>
          <a:xfrm>
            <a:off x="5036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/>
          </p:nvPr>
        </p:nvSpPr>
        <p:spPr>
          <a:xfrm>
            <a:off x="357084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1" name="PlaceHolder 7"/>
          <p:cNvSpPr>
            <a:spLocks noGrp="1"/>
          </p:cNvSpPr>
          <p:nvPr>
            <p:ph/>
          </p:nvPr>
        </p:nvSpPr>
        <p:spPr>
          <a:xfrm>
            <a:off x="6637680" y="3043800"/>
            <a:ext cx="2920680" cy="1568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subTitle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it-IT" sz="3200" spc="-1" strike="noStrike"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8" name="PlaceHolder 2"/>
          <p:cNvSpPr>
            <a:spLocks noGrp="1"/>
          </p:cNvSpPr>
          <p:nvPr>
            <p:ph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Freeform 270"/>
          <p:cNvSpPr/>
          <p:nvPr/>
        </p:nvSpPr>
        <p:spPr>
          <a:xfrm>
            <a:off x="341280" y="390240"/>
            <a:ext cx="9364320" cy="4938120"/>
          </a:xfrm>
          <a:custGeom>
            <a:avLst/>
            <a:gdLst/>
            <a:ahLst/>
            <a:rect l="l" t="t" r="r" b="b"/>
            <a:pathLst>
              <a:path w="11326759" h="5973096">
                <a:moveTo>
                  <a:pt x="11326759" y="5016716"/>
                </a:moveTo>
                <a:lnTo>
                  <a:pt x="11326759" y="5747671"/>
                </a:lnTo>
                <a:cubicBezTo>
                  <a:pt x="11326759" y="5872170"/>
                  <a:pt x="11225833" y="5973096"/>
                  <a:pt x="11101334" y="5973096"/>
                </a:cubicBezTo>
                <a:lnTo>
                  <a:pt x="10454485" y="5973096"/>
                </a:lnTo>
                <a:lnTo>
                  <a:pt x="10476857" y="5915847"/>
                </a:lnTo>
                <a:cubicBezTo>
                  <a:pt x="10630030" y="5576670"/>
                  <a:pt x="10885911" y="5288087"/>
                  <a:pt x="11207983" y="5084298"/>
                </a:cubicBezTo>
                <a:close/>
                <a:moveTo>
                  <a:pt x="3890280" y="0"/>
                </a:moveTo>
                <a:lnTo>
                  <a:pt x="11101334" y="0"/>
                </a:lnTo>
                <a:cubicBezTo>
                  <a:pt x="11225833" y="0"/>
                  <a:pt x="11326759" y="100926"/>
                  <a:pt x="11326759" y="225425"/>
                </a:cubicBezTo>
                <a:lnTo>
                  <a:pt x="11326759" y="1840902"/>
                </a:lnTo>
                <a:lnTo>
                  <a:pt x="11321056" y="1841894"/>
                </a:lnTo>
                <a:cubicBezTo>
                  <a:pt x="9271563" y="2250627"/>
                  <a:pt x="7675452" y="3872385"/>
                  <a:pt x="7356956" y="5903875"/>
                </a:cubicBezTo>
                <a:lnTo>
                  <a:pt x="7347931" y="5973096"/>
                </a:lnTo>
                <a:lnTo>
                  <a:pt x="225425" y="5973096"/>
                </a:lnTo>
                <a:cubicBezTo>
                  <a:pt x="100926" y="5973096"/>
                  <a:pt x="0" y="5872170"/>
                  <a:pt x="0" y="5747671"/>
                </a:cubicBezTo>
                <a:lnTo>
                  <a:pt x="0" y="3856324"/>
                </a:lnTo>
                <a:lnTo>
                  <a:pt x="107796" y="3848335"/>
                </a:lnTo>
                <a:cubicBezTo>
                  <a:pt x="2097534" y="3651400"/>
                  <a:pt x="3679374" y="2109746"/>
                  <a:pt x="3881443" y="170557"/>
                </a:cubicBezTo>
                <a:close/>
                <a:moveTo>
                  <a:pt x="225425" y="0"/>
                </a:moveTo>
                <a:lnTo>
                  <a:pt x="789667" y="0"/>
                </a:lnTo>
                <a:lnTo>
                  <a:pt x="736389" y="155621"/>
                </a:lnTo>
                <a:cubicBezTo>
                  <a:pt x="605303" y="436632"/>
                  <a:pt x="342370" y="654767"/>
                  <a:pt x="17905" y="746271"/>
                </a:cubicBezTo>
                <a:lnTo>
                  <a:pt x="0" y="750446"/>
                </a:lnTo>
                <a:lnTo>
                  <a:pt x="0" y="225425"/>
                </a:lnTo>
                <a:cubicBezTo>
                  <a:pt x="0" y="100926"/>
                  <a:pt x="100926" y="0"/>
                  <a:pt x="225425" y="0"/>
                </a:cubicBezTo>
                <a:close/>
              </a:path>
            </a:pathLst>
          </a:custGeom>
          <a:solidFill>
            <a:srgbClr val="d154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2890080" y="2434680"/>
            <a:ext cx="4286520" cy="750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-7560" y="0"/>
            <a:ext cx="3438360" cy="3409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5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body"/>
          </p:nvPr>
        </p:nvSpPr>
        <p:spPr>
          <a:xfrm>
            <a:off x="6664680" y="2151000"/>
            <a:ext cx="3421440" cy="3518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7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Rectangle 182"/>
          <p:cNvSpPr/>
          <p:nvPr/>
        </p:nvSpPr>
        <p:spPr>
          <a:xfrm>
            <a:off x="0" y="1212840"/>
            <a:ext cx="10079640" cy="3212640"/>
          </a:xfrm>
          <a:prstGeom prst="rect">
            <a:avLst/>
          </a:prstGeom>
          <a:solidFill>
            <a:srgbClr val="f1c5c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717120" y="1528560"/>
            <a:ext cx="3410280" cy="5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733320" y="2298960"/>
            <a:ext cx="3394080" cy="18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7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3084120" y="0"/>
            <a:ext cx="6995160" cy="566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Right Triangle 104"/>
          <p:cNvSpPr/>
          <p:nvPr/>
        </p:nvSpPr>
        <p:spPr>
          <a:xfrm>
            <a:off x="0" y="360"/>
            <a:ext cx="10079640" cy="5669640"/>
          </a:xfrm>
          <a:prstGeom prst="rtTriangle">
            <a:avLst/>
          </a:prstGeom>
          <a:solidFill>
            <a:srgbClr val="9ac1de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6226920" y="1383480"/>
            <a:ext cx="3410280" cy="566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6243480" y="2154240"/>
            <a:ext cx="3394080" cy="1889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7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414" name="Right Triangle 108"/>
          <p:cNvSpPr/>
          <p:nvPr/>
        </p:nvSpPr>
        <p:spPr>
          <a:xfrm>
            <a:off x="360" y="360"/>
            <a:ext cx="7619760" cy="5669640"/>
          </a:xfrm>
          <a:prstGeom prst="rtTriangle">
            <a:avLst/>
          </a:prstGeom>
          <a:solidFill>
            <a:srgbClr val="836b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body"/>
          </p:nvPr>
        </p:nvSpPr>
        <p:spPr>
          <a:xfrm>
            <a:off x="3809520" y="1547640"/>
            <a:ext cx="298728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000"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Secondo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Terzo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Quarto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Quinto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Sesto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Settimo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7017480" y="1547640"/>
            <a:ext cx="2863800" cy="314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0000"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Secondo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Terzo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Quarto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Quinto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Sesto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Settimo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title"/>
          </p:nvPr>
        </p:nvSpPr>
        <p:spPr>
          <a:xfrm>
            <a:off x="3809520" y="575640"/>
            <a:ext cx="60717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Fai 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clic 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per 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modifi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care il 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forma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to del 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testo 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del 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titolo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0" y="0"/>
            <a:ext cx="3512880" cy="5669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9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800" spc="-1" strike="noStrike">
                <a:solidFill>
                  <a:srgbClr val="000000"/>
                </a:solidFill>
                <a:latin typeface="Montserrat"/>
              </a:rPr>
              <a:t>Fai clic per modificare il formato del testo della struttura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Secondo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Terzo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it-IT" sz="1490" spc="-1" strike="noStrike">
                <a:solidFill>
                  <a:srgbClr val="000000"/>
                </a:solidFill>
                <a:latin typeface="Montserrat"/>
              </a:rPr>
              <a:t>Quarto livello struttura</a:t>
            </a:r>
            <a:endParaRPr b="0" lang="it-IT" sz="1490" spc="-1" strike="noStrike">
              <a:solidFill>
                <a:srgbClr val="000000"/>
              </a:solidFill>
              <a:latin typeface="Montserrat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Quinto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Sesto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1660" spc="-1" strike="noStrike">
                <a:solidFill>
                  <a:srgbClr val="000000"/>
                </a:solidFill>
                <a:latin typeface="Montserrat"/>
              </a:rPr>
              <a:t>Settimo livello struttura</a:t>
            </a:r>
            <a:endParaRPr b="0" lang="it-IT" sz="166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4" name=""/>
          <p:cNvSpPr/>
          <p:nvPr/>
        </p:nvSpPr>
        <p:spPr>
          <a:xfrm>
            <a:off x="3571200" y="0"/>
            <a:ext cx="0" cy="5670000"/>
          </a:xfrm>
          <a:prstGeom prst="line">
            <a:avLst/>
          </a:prstGeom>
          <a:ln w="127080">
            <a:solidFill>
              <a:srgbClr val="90bcd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"/>
          <p:cNvSpPr/>
          <p:nvPr/>
        </p:nvSpPr>
        <p:spPr>
          <a:xfrm flipH="1">
            <a:off x="8332560" y="4464360"/>
            <a:ext cx="1746000" cy="12204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"/>
          <p:cNvSpPr txBox="1"/>
          <p:nvPr/>
        </p:nvSpPr>
        <p:spPr>
          <a:xfrm>
            <a:off x="9464760" y="5297760"/>
            <a:ext cx="774000" cy="27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fld id="{B596809E-84FF-4B29-AAA6-4995BAE1A30D}" type="slidenum">
              <a:rPr b="0" lang="it-IT" sz="1200" spc="-1" strike="noStrike">
                <a:latin typeface="Montserrat"/>
              </a:rPr>
              <a:t>&lt;numero&gt;</a:t>
            </a:fld>
            <a:endParaRPr b="0" lang="it-IT" sz="1200" spc="-1" strike="noStrike">
              <a:latin typeface="Montserrat"/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3809520" y="5297760"/>
            <a:ext cx="952560" cy="276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it-IT" sz="1200" spc="-1" strike="noStrike">
                <a:latin typeface="Montserrat"/>
              </a:rPr>
              <a:t>20/4/2023</a:t>
            </a:r>
            <a:endParaRPr b="0" lang="it-IT" sz="1200" spc="-1" strike="noStrike">
              <a:latin typeface="Montserrat"/>
            </a:endParaRPr>
          </a:p>
        </p:txBody>
      </p:sp>
      <p:pic>
        <p:nvPicPr>
          <p:cNvPr id="48" name="" descr=""/>
          <p:cNvPicPr/>
          <p:nvPr/>
        </p:nvPicPr>
        <p:blipFill>
          <a:blip r:embed="rId2"/>
          <a:stretch/>
        </p:blipFill>
        <p:spPr>
          <a:xfrm>
            <a:off x="9532080" y="29520"/>
            <a:ext cx="500040" cy="595440"/>
          </a:xfrm>
          <a:prstGeom prst="rect">
            <a:avLst/>
          </a:prstGeom>
          <a:ln w="0">
            <a:noFill/>
          </a:ln>
        </p:spPr>
      </p:pic>
      <p:pic>
        <p:nvPicPr>
          <p:cNvPr id="49" name="" descr=""/>
          <p:cNvPicPr/>
          <p:nvPr/>
        </p:nvPicPr>
        <p:blipFill>
          <a:blip r:embed="rId3"/>
          <a:stretch/>
        </p:blipFill>
        <p:spPr>
          <a:xfrm>
            <a:off x="8974800" y="162000"/>
            <a:ext cx="439200" cy="432000"/>
          </a:xfrm>
          <a:prstGeom prst="rect">
            <a:avLst/>
          </a:prstGeom>
          <a:ln w="0">
            <a:noFill/>
          </a:ln>
        </p:spPr>
      </p:pic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body"/>
          </p:nvPr>
        </p:nvSpPr>
        <p:spPr>
          <a:xfrm>
            <a:off x="245880" y="2178360"/>
            <a:ext cx="522000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4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title"/>
          </p:nvPr>
        </p:nvSpPr>
        <p:spPr>
          <a:xfrm>
            <a:off x="246240" y="1139040"/>
            <a:ext cx="5220000" cy="70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Fai clic per modificare il 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formato del testo del </a:t>
            </a:r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titolo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88" name="Donut 280"/>
          <p:cNvSpPr/>
          <p:nvPr/>
        </p:nvSpPr>
        <p:spPr>
          <a:xfrm>
            <a:off x="4158000" y="31320"/>
            <a:ext cx="5657760" cy="5601600"/>
          </a:xfrm>
          <a:prstGeom prst="donut">
            <a:avLst>
              <a:gd name="adj" fmla="val 22614"/>
            </a:avLst>
          </a:prstGeom>
          <a:solidFill>
            <a:srgbClr val="f2f2f2">
              <a:alpha val="87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9" name="" descr=""/>
          <p:cNvPicPr/>
          <p:nvPr/>
        </p:nvPicPr>
        <p:blipFill>
          <a:blip r:embed="rId2"/>
          <a:stretch/>
        </p:blipFill>
        <p:spPr>
          <a:xfrm>
            <a:off x="6956280" y="72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6863760" y="34920"/>
            <a:ext cx="2934000" cy="5599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5573160" y="1455840"/>
            <a:ext cx="2757600" cy="2757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8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Frame 2"/>
          <p:cNvSpPr/>
          <p:nvPr/>
        </p:nvSpPr>
        <p:spPr>
          <a:xfrm>
            <a:off x="70560" y="79560"/>
            <a:ext cx="9937800" cy="5510160"/>
          </a:xfrm>
          <a:prstGeom prst="frame">
            <a:avLst>
              <a:gd name="adj1" fmla="val 556"/>
            </a:avLst>
          </a:prstGeom>
          <a:solidFill>
            <a:srgbClr val="d154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body"/>
          </p:nvPr>
        </p:nvSpPr>
        <p:spPr>
          <a:xfrm>
            <a:off x="4986000" y="467280"/>
            <a:ext cx="4500360" cy="4500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6840" y="2123640"/>
            <a:ext cx="3889800" cy="1767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1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title"/>
          </p:nvPr>
        </p:nvSpPr>
        <p:spPr>
          <a:xfrm>
            <a:off x="456840" y="1078920"/>
            <a:ext cx="3882960" cy="686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modificare il formato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866120" y="4183560"/>
            <a:ext cx="1164960" cy="11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1" name="PlaceHolder 5"/>
          <p:cNvSpPr>
            <a:spLocks noGrp="1"/>
          </p:cNvSpPr>
          <p:nvPr>
            <p:ph type="body"/>
          </p:nvPr>
        </p:nvSpPr>
        <p:spPr>
          <a:xfrm>
            <a:off x="6760440" y="4183560"/>
            <a:ext cx="1164960" cy="11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2" name="PlaceHolder 6"/>
          <p:cNvSpPr>
            <a:spLocks noGrp="1"/>
          </p:cNvSpPr>
          <p:nvPr>
            <p:ph type="body"/>
          </p:nvPr>
        </p:nvSpPr>
        <p:spPr>
          <a:xfrm>
            <a:off x="8514360" y="4214520"/>
            <a:ext cx="1164960" cy="1183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9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173" name="Rectangle 82"/>
          <p:cNvSpPr/>
          <p:nvPr/>
        </p:nvSpPr>
        <p:spPr>
          <a:xfrm>
            <a:off x="883800" y="4700160"/>
            <a:ext cx="3035520" cy="105840"/>
          </a:xfrm>
          <a:prstGeom prst="rect">
            <a:avLst/>
          </a:prstGeom>
          <a:solidFill>
            <a:srgbClr val="836b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Donut 349"/>
          <p:cNvSpPr/>
          <p:nvPr/>
        </p:nvSpPr>
        <p:spPr>
          <a:xfrm>
            <a:off x="4513320" y="-918000"/>
            <a:ext cx="7435440" cy="7142400"/>
          </a:xfrm>
          <a:prstGeom prst="donut">
            <a:avLst>
              <a:gd name="adj" fmla="val 13580"/>
            </a:avLst>
          </a:prstGeom>
          <a:solidFill>
            <a:srgbClr val="f2f2f2">
              <a:alpha val="71000"/>
            </a:srgbClr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PlaceHolder 1"/>
          <p:cNvSpPr>
            <a:spLocks noGrp="1"/>
          </p:cNvSpPr>
          <p:nvPr>
            <p:ph type="body"/>
          </p:nvPr>
        </p:nvSpPr>
        <p:spPr>
          <a:xfrm>
            <a:off x="356760" y="192780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title"/>
          </p:nvPr>
        </p:nvSpPr>
        <p:spPr>
          <a:xfrm>
            <a:off x="325440" y="838440"/>
            <a:ext cx="5245920" cy="55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356760" y="375048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4" name="PlaceHolder 4"/>
          <p:cNvSpPr>
            <a:spLocks noGrp="1"/>
          </p:cNvSpPr>
          <p:nvPr>
            <p:ph type="body"/>
          </p:nvPr>
        </p:nvSpPr>
        <p:spPr>
          <a:xfrm>
            <a:off x="3168000" y="192780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5" name="PlaceHolder 5"/>
          <p:cNvSpPr>
            <a:spLocks noGrp="1"/>
          </p:cNvSpPr>
          <p:nvPr>
            <p:ph type="body"/>
          </p:nvPr>
        </p:nvSpPr>
        <p:spPr>
          <a:xfrm>
            <a:off x="3168000" y="3750480"/>
            <a:ext cx="2403000" cy="1033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43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6" name="Oval 350"/>
          <p:cNvSpPr/>
          <p:nvPr/>
        </p:nvSpPr>
        <p:spPr>
          <a:xfrm>
            <a:off x="7737840" y="-271440"/>
            <a:ext cx="2892960" cy="2892960"/>
          </a:xfrm>
          <a:prstGeom prst="ellipse">
            <a:avLst/>
          </a:prstGeom>
          <a:solidFill>
            <a:srgbClr val="9c1133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PlaceHolder 6"/>
          <p:cNvSpPr>
            <a:spLocks noGrp="1"/>
          </p:cNvSpPr>
          <p:nvPr>
            <p:ph type="body"/>
          </p:nvPr>
        </p:nvSpPr>
        <p:spPr>
          <a:xfrm>
            <a:off x="5768280" y="246960"/>
            <a:ext cx="4862520" cy="4811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18" name="PlaceHolder 7"/>
          <p:cNvSpPr>
            <a:spLocks noGrp="1"/>
          </p:cNvSpPr>
          <p:nvPr>
            <p:ph type="body"/>
          </p:nvPr>
        </p:nvSpPr>
        <p:spPr>
          <a:xfrm>
            <a:off x="5947920" y="3488400"/>
            <a:ext cx="1936800" cy="1916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50000"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1280" cy="946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clic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per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mod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ifica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re il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form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ato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del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test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o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del 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titol</a:t>
            </a: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1960200" y="451800"/>
            <a:ext cx="6159240" cy="60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1500" spc="-1" strike="noStrike">
                <a:solidFill>
                  <a:srgbClr val="000000"/>
                </a:solidFill>
                <a:latin typeface="Montserrat"/>
              </a:rPr>
              <a:t>Fai clic per modificare il formato del testo del titolo</a:t>
            </a:r>
            <a:endParaRPr b="0" lang="it-IT" sz="15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294" name="Frame 33"/>
          <p:cNvSpPr/>
          <p:nvPr/>
        </p:nvSpPr>
        <p:spPr>
          <a:xfrm>
            <a:off x="0" y="360"/>
            <a:ext cx="10079640" cy="5669640"/>
          </a:xfrm>
          <a:prstGeom prst="frame">
            <a:avLst>
              <a:gd name="adj1" fmla="val 3333"/>
            </a:avLst>
          </a:prstGeom>
          <a:solidFill>
            <a:srgbClr val="836bcc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1960200" y="647640"/>
            <a:ext cx="6159240" cy="5112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Fai clic per modificare il formato del testo del titolo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333" name="Frame 2"/>
          <p:cNvSpPr/>
          <p:nvPr/>
        </p:nvSpPr>
        <p:spPr>
          <a:xfrm>
            <a:off x="0" y="360"/>
            <a:ext cx="10079640" cy="5669640"/>
          </a:xfrm>
          <a:prstGeom prst="frame">
            <a:avLst>
              <a:gd name="adj1" fmla="val 3333"/>
            </a:avLst>
          </a:prstGeom>
          <a:solidFill>
            <a:srgbClr val="d15450"/>
          </a:solidFill>
          <a:ln w="126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50364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Fai clic per modificare il formato del testo della struttura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Secondo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Terzo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pc="-1" strike="noStrike">
                <a:solidFill>
                  <a:srgbClr val="000000"/>
                </a:solidFill>
                <a:latin typeface="Lora"/>
              </a:rPr>
              <a:t>Quarto livello struttura</a:t>
            </a:r>
            <a:endParaRPr b="0" lang="en-US" sz="1490" spc="-1" strike="noStrike">
              <a:solidFill>
                <a:srgbClr val="000000"/>
              </a:solidFill>
              <a:latin typeface="Lora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Quinto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Sesto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60" spc="-1" strike="noStrike">
                <a:solidFill>
                  <a:srgbClr val="000000"/>
                </a:solidFill>
                <a:latin typeface="Lora"/>
              </a:rPr>
              <a:t>Settimo livello struttura</a:t>
            </a:r>
            <a:endParaRPr b="0" lang="en-US" sz="1660" spc="-1" strike="noStrike">
              <a:solidFill>
                <a:srgbClr val="000000"/>
              </a:solidFill>
              <a:latin typeface="Lo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2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4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1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1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slideLayout" Target="../slideLayouts/slideLayout1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7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5.png"/><Relationship Id="rId2" Type="http://schemas.openxmlformats.org/officeDocument/2006/relationships/slideLayout" Target="../slideLayouts/slideLayout1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1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6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2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"/>
          <p:cNvSpPr/>
          <p:nvPr/>
        </p:nvSpPr>
        <p:spPr>
          <a:xfrm>
            <a:off x="144000" y="144000"/>
            <a:ext cx="9792000" cy="5400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246240" y="1139040"/>
            <a:ext cx="5220000" cy="7009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it-IT" sz="4000" spc="-1" strike="noStrike">
                <a:solidFill>
                  <a:srgbClr val="000000"/>
                </a:solidFill>
                <a:latin typeface="Montserrat"/>
              </a:rPr>
              <a:t>Discussione</a:t>
            </a:r>
            <a:endParaRPr b="1" lang="it-IT" sz="40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492" name="" descr=""/>
          <p:cNvPicPr/>
          <p:nvPr/>
        </p:nvPicPr>
        <p:blipFill>
          <a:blip r:embed="rId1"/>
          <a:stretch/>
        </p:blipFill>
        <p:spPr>
          <a:xfrm>
            <a:off x="338400" y="1998000"/>
            <a:ext cx="3272400" cy="3272400"/>
          </a:xfrm>
          <a:prstGeom prst="rect">
            <a:avLst/>
          </a:prstGeom>
          <a:ln w="0">
            <a:noFill/>
          </a:ln>
        </p:spPr>
      </p:pic>
      <p:sp>
        <p:nvSpPr>
          <p:cNvPr id="493" name=""/>
          <p:cNvSpPr txBox="1"/>
          <p:nvPr/>
        </p:nvSpPr>
        <p:spPr>
          <a:xfrm>
            <a:off x="4248000" y="1944000"/>
            <a:ext cx="2304000" cy="223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it-IT" sz="18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r>
              <a:rPr b="0" lang="it-IT" sz="2000" spc="-1" strike="noStrike">
                <a:latin typeface="Montserrat"/>
              </a:rPr>
              <a:t>5 minuti</a:t>
            </a:r>
            <a:endParaRPr b="0" lang="it-IT" sz="20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r>
              <a:rPr b="0" lang="it-IT" sz="2000" spc="-1" strike="noStrike">
                <a:latin typeface="Montserrat"/>
              </a:rPr>
              <a:t>Di dialog</a:t>
            </a:r>
            <a:r>
              <a:rPr b="0" lang="it-IT" sz="2200" spc="-1" strike="noStrike">
                <a:latin typeface="Montserrat"/>
              </a:rPr>
              <a:t>o</a:t>
            </a:r>
            <a:endParaRPr b="0" lang="it-IT" sz="22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endParaRPr b="0" lang="it-IT" sz="20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endParaRPr b="0" lang="it-IT" sz="1800" spc="-1" strike="noStrike">
              <a:latin typeface="Montserrat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246240" y="1086840"/>
            <a:ext cx="5220000" cy="80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Il Conflitto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/>
          </p:nvPr>
        </p:nvSpPr>
        <p:spPr>
          <a:xfrm>
            <a:off x="245880" y="2178360"/>
            <a:ext cx="522000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Due </a:t>
            </a:r>
            <a:r>
              <a:rPr b="1" lang="en-US" sz="2320" spc="-1" strike="noStrike">
                <a:solidFill>
                  <a:srgbClr val="000000"/>
                </a:solidFill>
                <a:latin typeface="Lora"/>
              </a:rPr>
              <a:t>Tendenze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 della </a:t>
            </a:r>
            <a:r>
              <a:rPr b="1" lang="en-US" sz="2320" spc="-1" strike="noStrike">
                <a:solidFill>
                  <a:srgbClr val="000000"/>
                </a:solidFill>
                <a:latin typeface="Lora"/>
              </a:rPr>
              <a:t>Condotta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 </a:t>
            </a:r>
            <a:r>
              <a:rPr b="1" lang="en-US" sz="2320" spc="-1" strike="noStrike">
                <a:solidFill>
                  <a:srgbClr val="000000"/>
                </a:solidFill>
                <a:latin typeface="Lora"/>
              </a:rPr>
              <a:t>Reciprocamente Incompatibili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 con la soddisfazione che interferiscono reciprocamente</a:t>
            </a:r>
            <a:br>
              <a:rPr sz="2320"/>
            </a:b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(</a:t>
            </a:r>
            <a:r>
              <a:rPr b="0" lang="en-US" sz="2000" spc="-1" strike="noStrike">
                <a:solidFill>
                  <a:srgbClr val="000000"/>
                </a:solidFill>
                <a:latin typeface="Lora"/>
              </a:rPr>
              <a:t>voglio giocare alla play, voglio uscire con gli amici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)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97" name="PlaceHolder 1"/>
          <p:cNvSpPr>
            <a:spLocks noGrp="1"/>
          </p:cNvSpPr>
          <p:nvPr>
            <p:ph type="subTitle"/>
          </p:nvPr>
        </p:nvSpPr>
        <p:spPr>
          <a:xfrm>
            <a:off x="3809520" y="1080000"/>
            <a:ext cx="5952600" cy="424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All’avvicinarsi ad un </a:t>
            </a:r>
            <a:r>
              <a:rPr b="0" lang="it-IT" sz="2500" spc="-1" strike="noStrike" u="sng">
                <a:uFillTx/>
                <a:latin typeface="Montserrat"/>
              </a:rPr>
              <a:t>incentivo positivo</a:t>
            </a:r>
            <a:r>
              <a:rPr b="0" lang="it-IT" sz="2500" spc="-1" strike="noStrike">
                <a:latin typeface="Montserrat"/>
              </a:rPr>
              <a:t> l'attrattività cresce più si è vicini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All’allontanarsi da un </a:t>
            </a:r>
            <a:r>
              <a:rPr b="0" lang="it-IT" sz="2500" spc="-1" strike="noStrike" u="sng">
                <a:uFillTx/>
                <a:latin typeface="Montserrat"/>
              </a:rPr>
              <a:t>incentivo negativo</a:t>
            </a:r>
            <a:r>
              <a:rPr b="0" lang="it-IT" sz="2500" spc="-1" strike="noStrike">
                <a:latin typeface="Montserrat"/>
              </a:rPr>
              <a:t> la repulsione cresce più si è vicini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L’incentivo negativo è più forte dell’incentivo positivo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498" name="PlaceHolder 2"/>
          <p:cNvSpPr>
            <a:spLocks noGrp="1"/>
          </p:cNvSpPr>
          <p:nvPr>
            <p:ph type="title"/>
          </p:nvPr>
        </p:nvSpPr>
        <p:spPr>
          <a:xfrm>
            <a:off x="3780000" y="432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i="1" lang="it-IT" sz="2800" spc="-1" strike="noStrike">
                <a:solidFill>
                  <a:srgbClr val="000000"/>
                </a:solidFill>
                <a:latin typeface="Montserrat"/>
              </a:rPr>
              <a:t>Andamenti</a:t>
            </a:r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 caratteristici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99" name=""/>
          <p:cNvSpPr txBox="1"/>
          <p:nvPr/>
        </p:nvSpPr>
        <p:spPr>
          <a:xfrm>
            <a:off x="367236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Conflitto e Adattamento</a:t>
            </a:r>
            <a:endParaRPr b="0" lang="it-IT" sz="1490" spc="-1" strike="noStrike">
              <a:latin typeface="Montserrat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01" name="PlaceHolder 1"/>
          <p:cNvSpPr>
            <a:spLocks noGrp="1"/>
          </p:cNvSpPr>
          <p:nvPr>
            <p:ph type="subTitle"/>
          </p:nvPr>
        </p:nvSpPr>
        <p:spPr>
          <a:xfrm>
            <a:off x="3809520" y="1080000"/>
            <a:ext cx="5952600" cy="4241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spcAft>
                <a:spcPts val="1134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Di crescita (es.: bisogni adolescenti)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Sociali (es.: si aspettano, io voglio)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Maturità (es.: cura della prole, impegni presi)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Da Bisogni (es.: Maslow. Sicurezza vs realizzazione dell’io)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Ambiente (es.: carestia e fuga dal territorio)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02" name="PlaceHolder 2"/>
          <p:cNvSpPr>
            <a:spLocks noGrp="1"/>
          </p:cNvSpPr>
          <p:nvPr>
            <p:ph type="title"/>
          </p:nvPr>
        </p:nvSpPr>
        <p:spPr>
          <a:xfrm>
            <a:off x="3780000" y="432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i="1" lang="it-IT" sz="2800" spc="-1" strike="noStrike">
                <a:solidFill>
                  <a:srgbClr val="000000"/>
                </a:solidFill>
                <a:latin typeface="Montserrat"/>
              </a:rPr>
              <a:t>Tipi</a:t>
            </a:r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 di conflitto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03" name=""/>
          <p:cNvSpPr txBox="1"/>
          <p:nvPr/>
        </p:nvSpPr>
        <p:spPr>
          <a:xfrm>
            <a:off x="36727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Conflitto e Adattamento</a:t>
            </a:r>
            <a:endParaRPr b="0" lang="it-IT" sz="1490" spc="-1" strike="noStrike">
              <a:latin typeface="Montserrat"/>
            </a:endParaRPr>
          </a:p>
        </p:txBody>
      </p:sp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05" name="PlaceHolder 1"/>
          <p:cNvSpPr>
            <a:spLocks noGrp="1"/>
          </p:cNvSpPr>
          <p:nvPr>
            <p:ph type="subTitle"/>
          </p:nvPr>
        </p:nvSpPr>
        <p:spPr>
          <a:xfrm>
            <a:off x="3809520" y="1080000"/>
            <a:ext cx="5952600" cy="43135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500" spc="-1" strike="noStrike">
                <a:latin typeface="Montserrat"/>
              </a:rPr>
              <a:t>La natura umana spinge la persona a raggiungere mete sempre più alte: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 u="sng">
                <a:uFillTx/>
                <a:latin typeface="Montserrat"/>
              </a:rPr>
              <a:t>Crescita</a:t>
            </a:r>
            <a:r>
              <a:rPr b="0" lang="it-IT" sz="2500" spc="-1" strike="noStrike">
                <a:latin typeface="Montserrat"/>
              </a:rPr>
              <a:t>: conflitto tra l’inerzia di lasciare una situazione di soddisfazione (</a:t>
            </a:r>
            <a:r>
              <a:rPr b="0" lang="it-IT" sz="2500" spc="-1" strike="noStrike">
                <a:latin typeface="Times New Roman"/>
                <a:ea typeface="Times New Roman"/>
              </a:rPr>
              <a:t>≡</a:t>
            </a:r>
            <a:r>
              <a:rPr b="0" lang="it-IT" sz="2500" spc="-1" strike="noStrike">
                <a:latin typeface="Montserrat"/>
                <a:ea typeface="Times New Roman"/>
              </a:rPr>
              <a:t>agio percepito) verso una nuova ignota (es.: la scelta delle superiori)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 u="sng">
                <a:uFillTx/>
                <a:latin typeface="Montserrat"/>
              </a:rPr>
              <a:t>Maturità</a:t>
            </a:r>
            <a:r>
              <a:rPr b="0" lang="it-IT" sz="2500" spc="-1" strike="noStrike">
                <a:latin typeface="Montserrat"/>
              </a:rPr>
              <a:t>: le vecchie situazioni soddisfacenti non soddisfano più (es.: il gioco da bambino, l’età adulta)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06" name="PlaceHolder 2"/>
          <p:cNvSpPr>
            <a:spLocks noGrp="1"/>
          </p:cNvSpPr>
          <p:nvPr>
            <p:ph type="title"/>
          </p:nvPr>
        </p:nvSpPr>
        <p:spPr>
          <a:xfrm>
            <a:off x="3780000" y="432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La Natura Umana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07" name=""/>
          <p:cNvSpPr txBox="1"/>
          <p:nvPr/>
        </p:nvSpPr>
        <p:spPr>
          <a:xfrm>
            <a:off x="36727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Conflitto e Adattamento</a:t>
            </a:r>
            <a:endParaRPr b="0" lang="it-IT" sz="1490" spc="-1" strike="noStrike">
              <a:latin typeface="Montserrat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8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09" name="PlaceHolder 1"/>
          <p:cNvSpPr>
            <a:spLocks noGrp="1"/>
          </p:cNvSpPr>
          <p:nvPr>
            <p:ph type="subTitle"/>
          </p:nvPr>
        </p:nvSpPr>
        <p:spPr>
          <a:xfrm>
            <a:off x="3809520" y="1080000"/>
            <a:ext cx="6270480" cy="460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500" spc="-1" strike="noStrike">
                <a:latin typeface="Montserrat"/>
              </a:rPr>
              <a:t>Altresì ci sono esigenze di competenza (</a:t>
            </a:r>
            <a:r>
              <a:rPr b="1" lang="it-IT" sz="1800" spc="-1" strike="noStrike">
                <a:latin typeface="Montserrat"/>
              </a:rPr>
              <a:t>NB</a:t>
            </a:r>
            <a:r>
              <a:rPr b="0" lang="it-IT" sz="1800" spc="-1" strike="noStrike">
                <a:latin typeface="Montserrat"/>
              </a:rPr>
              <a:t>: si ricordi per l’adolescenza la grande fatica di cresce nelle competenze scolastiche ed il risultato sarà </a:t>
            </a:r>
            <a:r>
              <a:rPr b="0" i="1" lang="it-IT" sz="1800" spc="-1" strike="noStrike">
                <a:latin typeface="Montserrat"/>
              </a:rPr>
              <a:t>percepibile</a:t>
            </a:r>
            <a:r>
              <a:rPr b="0" lang="it-IT" sz="1800" spc="-1" strike="noStrike">
                <a:latin typeface="Montserrat"/>
              </a:rPr>
              <a:t> solo in un futuro lontano</a:t>
            </a:r>
            <a:r>
              <a:rPr b="0" lang="it-IT" sz="2500" spc="-1" strike="noStrike">
                <a:latin typeface="Montserrat"/>
              </a:rPr>
              <a:t>):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Competenze scolastiche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AutoNum type="alphaLcParenR"/>
            </a:pPr>
            <a:r>
              <a:rPr b="0" lang="it-IT" sz="2500" spc="-1" strike="noStrike">
                <a:latin typeface="Montserrat"/>
              </a:rPr>
              <a:t>Competenze professionali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AutoNum type="alphaLcParenR"/>
            </a:pPr>
            <a:r>
              <a:rPr b="0" lang="it-IT" sz="2500" spc="-1" strike="noStrike">
                <a:latin typeface="Montserrat"/>
              </a:rPr>
              <a:t>Competenze interpersonali (</a:t>
            </a:r>
            <a:r>
              <a:rPr b="0" lang="it-IT" sz="1800" spc="-1" strike="noStrike">
                <a:latin typeface="Montserrat"/>
              </a:rPr>
              <a:t>→ collaborare, gruppo</a:t>
            </a:r>
            <a:r>
              <a:rPr b="0" lang="it-IT" sz="2500" spc="-1" strike="noStrike">
                <a:latin typeface="Montserrat"/>
              </a:rPr>
              <a:t>)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AutoNum type="alphaLcParenR"/>
            </a:pPr>
            <a:r>
              <a:rPr b="0" lang="it-IT" sz="2500" spc="-1" strike="noStrike">
                <a:latin typeface="Montserrat"/>
              </a:rPr>
              <a:t>Competenze esistenziali (</a:t>
            </a:r>
            <a:r>
              <a:rPr b="0" lang="it-IT" sz="1800" spc="-1" strike="noStrike">
                <a:latin typeface="Montserrat"/>
              </a:rPr>
              <a:t>dare un senso a se stessi</a:t>
            </a:r>
            <a:r>
              <a:rPr b="0" lang="it-IT" sz="2500" spc="-1" strike="noStrike">
                <a:latin typeface="Montserrat"/>
              </a:rPr>
              <a:t>)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10" name="PlaceHolder 2"/>
          <p:cNvSpPr>
            <a:spLocks noGrp="1"/>
          </p:cNvSpPr>
          <p:nvPr>
            <p:ph type="title"/>
          </p:nvPr>
        </p:nvSpPr>
        <p:spPr>
          <a:xfrm>
            <a:off x="3780000" y="432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La Natura Umana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11" name=""/>
          <p:cNvSpPr txBox="1"/>
          <p:nvPr/>
        </p:nvSpPr>
        <p:spPr>
          <a:xfrm>
            <a:off x="36727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Conflitto e Adattamento</a:t>
            </a:r>
            <a:endParaRPr b="0" lang="it-IT" sz="1490" spc="-1" strike="noStrike">
              <a:latin typeface="Montserrat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PlaceHolder 1"/>
          <p:cNvSpPr>
            <a:spLocks noGrp="1"/>
          </p:cNvSpPr>
          <p:nvPr>
            <p:ph/>
          </p:nvPr>
        </p:nvSpPr>
        <p:spPr>
          <a:xfrm>
            <a:off x="245880" y="2178360"/>
            <a:ext cx="659412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La soddisfazione di un motivo-bisogno è bloccata da un ostacolo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13" name="PlaceHolder 2"/>
          <p:cNvSpPr>
            <a:spLocks noGrp="1"/>
          </p:cNvSpPr>
          <p:nvPr>
            <p:ph type="title"/>
          </p:nvPr>
        </p:nvSpPr>
        <p:spPr>
          <a:xfrm>
            <a:off x="246240" y="1087200"/>
            <a:ext cx="5220000" cy="80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Frustrazione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4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15" name="PlaceHolder 1"/>
          <p:cNvSpPr>
            <a:spLocks noGrp="1"/>
          </p:cNvSpPr>
          <p:nvPr>
            <p:ph type="subTitle"/>
          </p:nvPr>
        </p:nvSpPr>
        <p:spPr>
          <a:xfrm>
            <a:off x="3809520" y="1080000"/>
            <a:ext cx="6270480" cy="460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200" spc="-1" strike="noStrike" u="sng">
                <a:uFillTx/>
                <a:latin typeface="Montserrat"/>
              </a:rPr>
              <a:t>Durata</a:t>
            </a:r>
            <a:r>
              <a:rPr b="0" lang="it-IT" sz="2200" spc="-1" strike="noStrike">
                <a:latin typeface="Montserrat"/>
              </a:rPr>
              <a:t>, </a:t>
            </a:r>
            <a:r>
              <a:rPr b="0" lang="it-IT" sz="2200" spc="-1" strike="noStrike" u="sng">
                <a:uFillTx/>
                <a:latin typeface="Montserrat"/>
              </a:rPr>
              <a:t>Importanza</a:t>
            </a:r>
            <a:r>
              <a:rPr b="0" lang="it-IT" sz="2200" spc="-1" strike="noStrike">
                <a:latin typeface="Montserrat"/>
              </a:rPr>
              <a:t>, </a:t>
            </a:r>
            <a:r>
              <a:rPr b="0" lang="it-IT" sz="2200" spc="-1" strike="noStrike" u="sng">
                <a:uFillTx/>
                <a:latin typeface="Montserrat"/>
              </a:rPr>
              <a:t>Complessità</a:t>
            </a:r>
            <a:r>
              <a:rPr b="0" lang="it-IT" sz="2200" spc="-1" strike="noStrike">
                <a:latin typeface="Montserrat"/>
              </a:rPr>
              <a:t> (es.: consegne all’asilo)</a:t>
            </a:r>
            <a:endParaRPr b="0" lang="it-IT" sz="2200" spc="-1" strike="noStrike">
              <a:latin typeface="Montserrat"/>
            </a:endParaRPr>
          </a:p>
          <a:p>
            <a:pPr marL="216000" indent="-216000"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200" spc="-1" strike="noStrike" u="sng">
                <a:uFillTx/>
                <a:latin typeface="Montserrat"/>
              </a:rPr>
              <a:t>Intensità</a:t>
            </a:r>
            <a:r>
              <a:rPr b="0" lang="it-IT" sz="2200" spc="-1" strike="noStrike">
                <a:latin typeface="Montserrat"/>
              </a:rPr>
              <a:t>: tendenze contrapposte (es.: privare un adolescente del cellulare)</a:t>
            </a:r>
            <a:endParaRPr b="0" lang="it-IT" sz="2200" spc="-1" strike="noStrike">
              <a:latin typeface="Montserrat"/>
            </a:endParaRPr>
          </a:p>
          <a:p>
            <a:pPr marL="216000" indent="-216000"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200" spc="-1" strike="noStrike" u="sng">
                <a:uFillTx/>
                <a:latin typeface="Montserrat"/>
              </a:rPr>
              <a:t>Novità</a:t>
            </a:r>
            <a:r>
              <a:rPr b="0" lang="it-IT" sz="2200" spc="-1" strike="noStrike">
                <a:latin typeface="Montserrat"/>
              </a:rPr>
              <a:t>: situazione inattesa (es.: eruzione improvvisa di una persona)</a:t>
            </a:r>
            <a:endParaRPr b="0" lang="it-IT" sz="2200" spc="-1" strike="noStrike">
              <a:latin typeface="Montserrat"/>
            </a:endParaRPr>
          </a:p>
          <a:p>
            <a:pPr marL="216000" indent="-216000"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200" spc="-1" strike="noStrike" u="sng">
                <a:uFillTx/>
                <a:latin typeface="Montserrat"/>
              </a:rPr>
              <a:t>Percezione</a:t>
            </a:r>
            <a:r>
              <a:rPr b="0" lang="it-IT" sz="2200" spc="-1" strike="noStrike">
                <a:latin typeface="Montserrat"/>
              </a:rPr>
              <a:t> (personale) (es.: bimbo senza esperienza)</a:t>
            </a:r>
            <a:endParaRPr b="0" lang="it-IT" sz="2200" spc="-1" strike="noStrike">
              <a:latin typeface="Montserrat"/>
            </a:endParaRPr>
          </a:p>
          <a:p>
            <a:pPr marL="216000" indent="-216000"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200" spc="-1" strike="noStrike" u="sng">
                <a:uFillTx/>
                <a:latin typeface="Montserrat"/>
              </a:rPr>
              <a:t>Coinvolgimento dell’io</a:t>
            </a:r>
            <a:r>
              <a:rPr b="0" lang="it-IT" sz="2200" spc="-1" strike="noStrike">
                <a:latin typeface="Montserrat"/>
              </a:rPr>
              <a:t> (es.: richiamo in 1° persona o in 3° persona)</a:t>
            </a:r>
            <a:endParaRPr b="0" lang="it-IT" sz="2200" spc="-1" strike="noStrike">
              <a:latin typeface="Montserrat"/>
            </a:endParaRPr>
          </a:p>
          <a:p>
            <a:pPr marL="216000" indent="-216000">
              <a:spcAft>
                <a:spcPts val="283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200" spc="-1" strike="noStrike" u="sng">
                <a:uFillTx/>
                <a:latin typeface="Montserrat"/>
              </a:rPr>
              <a:t>Competenza</a:t>
            </a:r>
            <a:r>
              <a:rPr b="0" lang="it-IT" sz="2200" spc="-1" strike="noStrike">
                <a:latin typeface="Montserrat"/>
              </a:rPr>
              <a:t> (es.: sfide scolastiche)</a:t>
            </a:r>
            <a:endParaRPr b="0" lang="it-IT" sz="2200" spc="-1" strike="noStrike">
              <a:latin typeface="Montserrat"/>
            </a:endParaRPr>
          </a:p>
          <a:p>
            <a:r>
              <a:rPr b="0" lang="it-IT" sz="2200" spc="-1" strike="noStrike">
                <a:latin typeface="Montserrat"/>
              </a:rPr>
              <a:t>Ogni sfida-frustrazione è </a:t>
            </a:r>
            <a:r>
              <a:rPr b="1" lang="it-IT" sz="2200" spc="-1" strike="noStrike">
                <a:latin typeface="Montserrat"/>
              </a:rPr>
              <a:t>individuale</a:t>
            </a:r>
            <a:r>
              <a:rPr b="0" lang="it-IT" sz="2200" spc="-1" strike="noStrike">
                <a:latin typeface="Montserrat"/>
              </a:rPr>
              <a:t> e </a:t>
            </a:r>
            <a:r>
              <a:rPr b="1" lang="it-IT" sz="2200" spc="-1" strike="noStrike">
                <a:latin typeface="Montserrat"/>
              </a:rPr>
              <a:t>unica</a:t>
            </a:r>
            <a:endParaRPr b="0" lang="it-IT" sz="2200" spc="-1" strike="noStrike">
              <a:latin typeface="Montserrat"/>
            </a:endParaRPr>
          </a:p>
        </p:txBody>
      </p:sp>
      <p:sp>
        <p:nvSpPr>
          <p:cNvPr id="516" name="PlaceHolder 2"/>
          <p:cNvSpPr>
            <a:spLocks noGrp="1"/>
          </p:cNvSpPr>
          <p:nvPr>
            <p:ph type="title"/>
          </p:nvPr>
        </p:nvSpPr>
        <p:spPr>
          <a:xfrm>
            <a:off x="3780000" y="432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Gravità della Frustrazione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17" name=""/>
          <p:cNvSpPr txBox="1"/>
          <p:nvPr/>
        </p:nvSpPr>
        <p:spPr>
          <a:xfrm>
            <a:off x="36727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Conflitto e Adattamento</a:t>
            </a:r>
            <a:endParaRPr b="0" lang="it-IT" sz="1490" spc="-1" strike="noStrike">
              <a:latin typeface="Montserrat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PlaceHolder 1"/>
          <p:cNvSpPr>
            <a:spLocks noGrp="1"/>
          </p:cNvSpPr>
          <p:nvPr>
            <p:ph/>
          </p:nvPr>
        </p:nvSpPr>
        <p:spPr>
          <a:xfrm>
            <a:off x="245880" y="2178360"/>
            <a:ext cx="659412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È la soluzione (del conflitto)!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19" name="PlaceHolder 2"/>
          <p:cNvSpPr>
            <a:spLocks noGrp="1"/>
          </p:cNvSpPr>
          <p:nvPr>
            <p:ph type="title"/>
          </p:nvPr>
        </p:nvSpPr>
        <p:spPr>
          <a:xfrm>
            <a:off x="246240" y="1087200"/>
            <a:ext cx="5220000" cy="80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Decisione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0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780000" y="432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La Decisione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22" name=""/>
          <p:cNvSpPr txBox="1"/>
          <p:nvPr/>
        </p:nvSpPr>
        <p:spPr>
          <a:xfrm>
            <a:off x="36727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Conflitto e Adattamento</a:t>
            </a:r>
            <a:endParaRPr b="0" lang="it-IT" sz="1490" spc="-1" strike="noStrike">
              <a:latin typeface="Montserrat"/>
            </a:endParaRPr>
          </a:p>
        </p:txBody>
      </p:sp>
      <p:grpSp>
        <p:nvGrpSpPr>
          <p:cNvPr id="523" name=""/>
          <p:cNvGrpSpPr/>
          <p:nvPr/>
        </p:nvGrpSpPr>
        <p:grpSpPr>
          <a:xfrm>
            <a:off x="3744000" y="1368000"/>
            <a:ext cx="5976360" cy="3600360"/>
            <a:chOff x="3744000" y="1368000"/>
            <a:chExt cx="5976360" cy="3600360"/>
          </a:xfrm>
        </p:grpSpPr>
        <p:sp>
          <p:nvSpPr>
            <p:cNvPr id="524" name=""/>
            <p:cNvSpPr txBox="1"/>
            <p:nvPr/>
          </p:nvSpPr>
          <p:spPr>
            <a:xfrm>
              <a:off x="3744000" y="1908000"/>
              <a:ext cx="1640880" cy="965520"/>
            </a:xfrm>
            <a:prstGeom prst="rect">
              <a:avLst/>
            </a:prstGeom>
            <a:noFill/>
            <a:ln w="38160">
              <a:solidFill>
                <a:srgbClr val="ff0000"/>
              </a:solidFill>
              <a:round/>
            </a:ln>
          </p:spPr>
          <p:txBody>
            <a:bodyPr lIns="109080" rIns="109080" tIns="64080" bIns="64080" anchor="t">
              <a:noAutofit/>
            </a:bodyPr>
            <a:p>
              <a:pPr algn="ctr">
                <a:buNone/>
              </a:pPr>
              <a:r>
                <a:rPr b="0" lang="it-IT" sz="1800" spc="-1" strike="noStrike">
                  <a:latin typeface="Montserrat"/>
                </a:rPr>
                <a:t>Problema</a:t>
              </a:r>
              <a:endParaRPr b="0" lang="it-IT" sz="1800" spc="-1" strike="noStrike">
                <a:latin typeface="Montserrat"/>
              </a:endParaRPr>
            </a:p>
            <a:p>
              <a:pPr algn="ctr">
                <a:buNone/>
              </a:pPr>
              <a:r>
                <a:rPr b="0" lang="it-IT" sz="1800" spc="-1" strike="noStrike">
                  <a:latin typeface="Montserrat"/>
                </a:rPr>
                <a:t>Frustrazione</a:t>
              </a:r>
              <a:endParaRPr b="0" lang="it-IT" sz="1800" spc="-1" strike="noStrike">
                <a:latin typeface="Montserrat"/>
              </a:endParaRPr>
            </a:p>
            <a:p>
              <a:pPr algn="ctr">
                <a:buNone/>
              </a:pPr>
              <a:r>
                <a:rPr b="0" lang="it-IT" sz="1800" spc="-1" strike="noStrike">
                  <a:latin typeface="Montserrat"/>
                </a:rPr>
                <a:t>Conflitto</a:t>
              </a:r>
              <a:endParaRPr b="0" lang="it-IT" sz="1800" spc="-1" strike="noStrike">
                <a:latin typeface="Montserrat"/>
              </a:endParaRPr>
            </a:p>
          </p:txBody>
        </p:sp>
        <p:sp>
          <p:nvSpPr>
            <p:cNvPr id="525" name=""/>
            <p:cNvSpPr txBox="1"/>
            <p:nvPr/>
          </p:nvSpPr>
          <p:spPr>
            <a:xfrm>
              <a:off x="6084000" y="1548000"/>
              <a:ext cx="1381680" cy="686520"/>
            </a:xfrm>
            <a:prstGeom prst="rect">
              <a:avLst/>
            </a:prstGeom>
            <a:noFill/>
            <a:ln w="38160">
              <a:solidFill>
                <a:srgbClr val="2a6099"/>
              </a:solidFill>
              <a:round/>
            </a:ln>
          </p:spPr>
          <p:txBody>
            <a:bodyPr lIns="109080" rIns="109080" tIns="64080" bIns="64080" anchor="t">
              <a:noAutofit/>
            </a:bodyPr>
            <a:p>
              <a:pPr algn="ctr">
                <a:buNone/>
              </a:pPr>
              <a:r>
                <a:rPr b="0" lang="it-IT" sz="1800" spc="-1" strike="noStrike">
                  <a:latin typeface="Montserrat"/>
                </a:rPr>
                <a:t>Decisione</a:t>
              </a:r>
              <a:br>
                <a:rPr sz="1800"/>
              </a:br>
              <a:r>
                <a:rPr b="0" lang="it-IT" sz="1800" spc="-1" strike="noStrike">
                  <a:latin typeface="Montserrat"/>
                </a:rPr>
                <a:t>Volontaria</a:t>
              </a:r>
              <a:endParaRPr b="0" lang="it-IT" sz="1800" spc="-1" strike="noStrike">
                <a:latin typeface="Montserrat"/>
              </a:endParaRPr>
            </a:p>
          </p:txBody>
        </p:sp>
        <p:sp>
          <p:nvSpPr>
            <p:cNvPr id="526" name=""/>
            <p:cNvSpPr txBox="1"/>
            <p:nvPr/>
          </p:nvSpPr>
          <p:spPr>
            <a:xfrm>
              <a:off x="6049440" y="2664360"/>
              <a:ext cx="1595160" cy="686520"/>
            </a:xfrm>
            <a:prstGeom prst="rect">
              <a:avLst/>
            </a:prstGeom>
            <a:noFill/>
            <a:ln w="38160">
              <a:solidFill>
                <a:srgbClr val="2a6099"/>
              </a:solidFill>
              <a:round/>
            </a:ln>
          </p:spPr>
          <p:txBody>
            <a:bodyPr lIns="109080" rIns="109080" tIns="64080" bIns="64080" anchor="t">
              <a:noAutofit/>
            </a:bodyPr>
            <a:p>
              <a:pPr algn="ctr">
                <a:buNone/>
              </a:pPr>
              <a:r>
                <a:rPr b="0" lang="it-IT" sz="1800" spc="-1" strike="noStrike">
                  <a:latin typeface="Montserrat"/>
                </a:rPr>
                <a:t>Meccanismi</a:t>
              </a:r>
              <a:br>
                <a:rPr sz="1800"/>
              </a:br>
              <a:r>
                <a:rPr b="0" lang="it-IT" sz="1800" spc="-1" strike="noStrike">
                  <a:latin typeface="Montserrat"/>
                </a:rPr>
                <a:t>Di Difesa</a:t>
              </a:r>
              <a:endParaRPr b="0" lang="it-IT" sz="1800" spc="-1" strike="noStrike">
                <a:latin typeface="Montserrat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8136000" y="1368000"/>
              <a:ext cx="1584000" cy="1080000"/>
            </a:xfrm>
            <a:prstGeom prst="ellipse">
              <a:avLst/>
            </a:prstGeom>
            <a:noFill/>
            <a:ln w="76320">
              <a:solidFill>
                <a:srgbClr val="00a933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8160" rIns="128160" tIns="83160" bIns="83160" anchor="ctr">
              <a:noAutofit/>
            </a:bodyPr>
            <a:p>
              <a:pPr algn="ctr">
                <a:buNone/>
              </a:pPr>
              <a:r>
                <a:rPr b="0" lang="it-IT" sz="1800" spc="-1" strike="noStrike">
                  <a:latin typeface="Montserrat"/>
                </a:rPr>
                <a:t>Sol</a:t>
              </a:r>
              <a:r>
                <a:rPr b="0" lang="it-IT" sz="1800" spc="-1" strike="noStrike">
                  <a:latin typeface="Montserrat"/>
                </a:rPr>
                <a:t>uzio</a:t>
              </a:r>
              <a:r>
                <a:rPr b="0" lang="it-IT" sz="1800" spc="-1" strike="noStrike">
                  <a:latin typeface="Montserrat"/>
                </a:rPr>
                <a:t>ne</a:t>
              </a:r>
              <a:endParaRPr b="0" lang="it-IT" sz="1800" spc="-1" strike="noStrike">
                <a:latin typeface="Montserrat"/>
              </a:endParaRPr>
            </a:p>
            <a:p>
              <a:pPr algn="ctr">
                <a:lnSpc>
                  <a:spcPct val="90000"/>
                </a:lnSpc>
                <a:buNone/>
              </a:pPr>
              <a:r>
                <a:rPr b="0" lang="it-IT" sz="1200" spc="-1" strike="noStrike">
                  <a:latin typeface="Montserrat"/>
                </a:rPr>
                <a:t>Riduzi</a:t>
              </a:r>
              <a:r>
                <a:rPr b="0" lang="it-IT" sz="1200" spc="-1" strike="noStrike">
                  <a:latin typeface="Montserrat"/>
                </a:rPr>
                <a:t>one </a:t>
              </a:r>
              <a:r>
                <a:rPr b="0" lang="it-IT" sz="1200" spc="-1" strike="noStrike">
                  <a:latin typeface="Montserrat"/>
                </a:rPr>
                <a:t>della</a:t>
              </a:r>
              <a:br>
                <a:rPr sz="1200"/>
              </a:br>
              <a:r>
                <a:rPr b="0" lang="it-IT" sz="1200" spc="-1" strike="noStrike">
                  <a:latin typeface="Montserrat"/>
                </a:rPr>
                <a:t>frustra</a:t>
              </a:r>
              <a:r>
                <a:rPr b="0" lang="it-IT" sz="1200" spc="-1" strike="noStrike">
                  <a:latin typeface="Montserrat"/>
                </a:rPr>
                <a:t>zione</a:t>
              </a:r>
              <a:endParaRPr b="0" lang="it-IT" sz="1200" spc="-1" strike="noStrike">
                <a:latin typeface="Montserrat"/>
              </a:endParaRPr>
            </a:p>
          </p:txBody>
        </p:sp>
        <p:cxnSp>
          <p:nvCxnSpPr>
            <p:cNvPr id="528" name=""/>
            <p:cNvCxnSpPr>
              <a:stCxn id="524" idx="3"/>
              <a:endCxn id="525" idx="1"/>
            </p:cNvCxnSpPr>
            <p:nvPr/>
          </p:nvCxnSpPr>
          <p:spPr>
            <a:xfrm flipV="1">
              <a:off x="5384880" y="1891080"/>
              <a:ext cx="699480" cy="500040"/>
            </a:xfrm>
            <a:prstGeom prst="straightConnector1">
              <a:avLst/>
            </a:prstGeom>
            <a:ln w="29160">
              <a:solidFill>
                <a:srgbClr val="333333"/>
              </a:solidFill>
              <a:round/>
              <a:tailEnd len="med" type="triangle" w="med"/>
            </a:ln>
          </p:spPr>
        </p:cxnSp>
        <p:cxnSp>
          <p:nvCxnSpPr>
            <p:cNvPr id="529" name=""/>
            <p:cNvCxnSpPr>
              <a:stCxn id="524" idx="3"/>
              <a:endCxn id="526" idx="1"/>
            </p:cNvCxnSpPr>
            <p:nvPr/>
          </p:nvCxnSpPr>
          <p:spPr>
            <a:xfrm>
              <a:off x="5384880" y="2390760"/>
              <a:ext cx="664920" cy="617040"/>
            </a:xfrm>
            <a:prstGeom prst="straightConnector1">
              <a:avLst/>
            </a:prstGeom>
            <a:ln w="29160">
              <a:solidFill>
                <a:srgbClr val="333333"/>
              </a:solidFill>
              <a:round/>
              <a:tailEnd len="med" type="triangle" w="med"/>
            </a:ln>
          </p:spPr>
        </p:cxnSp>
        <p:sp>
          <p:nvSpPr>
            <p:cNvPr id="530" name=""/>
            <p:cNvSpPr/>
            <p:nvPr/>
          </p:nvSpPr>
          <p:spPr>
            <a:xfrm>
              <a:off x="8136360" y="3888360"/>
              <a:ext cx="1584000" cy="1080000"/>
            </a:xfrm>
            <a:prstGeom prst="ellipse">
              <a:avLst/>
            </a:prstGeom>
            <a:noFill/>
            <a:ln w="76320">
              <a:solidFill>
                <a:srgbClr val="ff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128160" rIns="128160" tIns="83160" bIns="83160" anchor="ctr">
              <a:noAutofit/>
            </a:bodyPr>
            <a:p>
              <a:pPr algn="ctr">
                <a:buNone/>
              </a:pPr>
              <a:r>
                <a:rPr b="0" lang="it-IT" sz="1800" spc="-1" strike="noStrike">
                  <a:latin typeface="Montserrat"/>
                </a:rPr>
                <a:t>Neutraliz-</a:t>
              </a:r>
              <a:br>
                <a:rPr sz="1800"/>
              </a:br>
              <a:r>
                <a:rPr b="0" lang="it-IT" sz="1800" spc="-1" strike="noStrike">
                  <a:latin typeface="Montserrat"/>
                </a:rPr>
                <a:t>zazione</a:t>
              </a:r>
              <a:br>
                <a:rPr sz="1800"/>
              </a:br>
              <a:r>
                <a:rPr b="0" lang="it-IT" sz="1800" spc="-1" strike="noStrike">
                  <a:latin typeface="Montserrat"/>
                </a:rPr>
                <a:t>dell’IO</a:t>
              </a:r>
              <a:endParaRPr b="0" lang="it-IT" sz="1800" spc="-1" strike="noStrike">
                <a:latin typeface="Montserrat"/>
              </a:endParaRPr>
            </a:p>
          </p:txBody>
        </p:sp>
        <p:cxnSp>
          <p:nvCxnSpPr>
            <p:cNvPr id="531" name=""/>
            <p:cNvCxnSpPr>
              <a:stCxn id="526" idx="2"/>
              <a:endCxn id="530" idx="1"/>
            </p:cNvCxnSpPr>
            <p:nvPr/>
          </p:nvCxnSpPr>
          <p:spPr>
            <a:xfrm>
              <a:off x="6846840" y="3350880"/>
              <a:ext cx="1521720" cy="695880"/>
            </a:xfrm>
            <a:prstGeom prst="straightConnector1">
              <a:avLst/>
            </a:prstGeom>
            <a:ln w="2916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532" name=""/>
            <p:cNvCxnSpPr>
              <a:stCxn id="526" idx="2"/>
              <a:endCxn id="524" idx="2"/>
            </p:cNvCxnSpPr>
            <p:nvPr/>
          </p:nvCxnSpPr>
          <p:spPr>
            <a:xfrm flipH="1" flipV="1">
              <a:off x="4564440" y="2873520"/>
              <a:ext cx="2282760" cy="477720"/>
            </a:xfrm>
            <a:prstGeom prst="straightConnector1">
              <a:avLst/>
            </a:prstGeom>
            <a:ln w="29160">
              <a:solidFill>
                <a:srgbClr val="ff0000"/>
              </a:solidFill>
              <a:round/>
              <a:tailEnd len="med" type="triangle" w="med"/>
            </a:ln>
          </p:spPr>
        </p:cxnSp>
        <p:cxnSp>
          <p:nvCxnSpPr>
            <p:cNvPr id="533" name=""/>
            <p:cNvCxnSpPr>
              <a:stCxn id="525" idx="3"/>
              <a:endCxn id="527" idx="2"/>
            </p:cNvCxnSpPr>
            <p:nvPr/>
          </p:nvCxnSpPr>
          <p:spPr>
            <a:xfrm>
              <a:off x="7465680" y="1891080"/>
              <a:ext cx="670680" cy="17280"/>
            </a:xfrm>
            <a:prstGeom prst="straightConnector1">
              <a:avLst/>
            </a:prstGeom>
            <a:ln w="29160">
              <a:solidFill>
                <a:srgbClr val="00a933"/>
              </a:solidFill>
              <a:round/>
              <a:tailEnd len="med" type="triangle" w="med"/>
            </a:ln>
          </p:spPr>
        </p:cxnSp>
      </p:grp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Title 1"/>
          <p:cNvSpPr/>
          <p:nvPr/>
        </p:nvSpPr>
        <p:spPr>
          <a:xfrm>
            <a:off x="3312000" y="1184040"/>
            <a:ext cx="640800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4400" spc="299" strike="noStrike">
                <a:solidFill>
                  <a:srgbClr val="000000"/>
                </a:solidFill>
                <a:latin typeface="Poppins"/>
                <a:ea typeface="Roboto Medium"/>
              </a:rPr>
              <a:t>Generale</a:t>
            </a:r>
            <a:endParaRPr b="1" lang="it-IT" sz="44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53" name="Rectangle 1"/>
          <p:cNvSpPr/>
          <p:nvPr/>
        </p:nvSpPr>
        <p:spPr>
          <a:xfrm>
            <a:off x="3183120" y="4968000"/>
            <a:ext cx="31500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Copparo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	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	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20/4/2023</a:t>
            </a:r>
            <a:endParaRPr b="0" lang="it-IT" sz="1800" spc="-1" strike="noStrike">
              <a:latin typeface="Montserrat"/>
            </a:endParaRPr>
          </a:p>
        </p:txBody>
      </p:sp>
      <p:sp>
        <p:nvSpPr>
          <p:cNvPr id="454" name="Title 4"/>
          <p:cNvSpPr/>
          <p:nvPr/>
        </p:nvSpPr>
        <p:spPr>
          <a:xfrm>
            <a:off x="3631680" y="644040"/>
            <a:ext cx="499104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Pedagogia</a:t>
            </a:r>
            <a:endParaRPr b="0" lang="it-IT" sz="3200" spc="-1" strike="noStrike">
              <a:latin typeface="Montserrat"/>
            </a:endParaRPr>
          </a:p>
        </p:txBody>
      </p:sp>
      <p:pic>
        <p:nvPicPr>
          <p:cNvPr id="455" name="" descr=""/>
          <p:cNvPicPr/>
          <p:nvPr/>
        </p:nvPicPr>
        <p:blipFill>
          <a:blip r:embed="rId1"/>
          <a:stretch/>
        </p:blipFill>
        <p:spPr>
          <a:xfrm>
            <a:off x="-9000" y="0"/>
            <a:ext cx="3144960" cy="5669640"/>
          </a:xfrm>
          <a:prstGeom prst="rect">
            <a:avLst/>
          </a:prstGeom>
          <a:ln w="0">
            <a:noFill/>
          </a:ln>
        </p:spPr>
      </p:pic>
      <p:pic>
        <p:nvPicPr>
          <p:cNvPr id="456" name="" descr=""/>
          <p:cNvPicPr/>
          <p:nvPr/>
        </p:nvPicPr>
        <p:blipFill>
          <a:blip r:embed="rId2"/>
          <a:stretch/>
        </p:blipFill>
        <p:spPr>
          <a:xfrm>
            <a:off x="6666840" y="2156400"/>
            <a:ext cx="3422880" cy="3517920"/>
          </a:xfrm>
          <a:prstGeom prst="rect">
            <a:avLst/>
          </a:prstGeom>
          <a:ln w="0">
            <a:noFill/>
          </a:ln>
        </p:spPr>
      </p:pic>
      <p:sp>
        <p:nvSpPr>
          <p:cNvPr id="457" name="Title 2_ 1"/>
          <p:cNvSpPr/>
          <p:nvPr/>
        </p:nvSpPr>
        <p:spPr>
          <a:xfrm>
            <a:off x="3132720" y="2695680"/>
            <a:ext cx="570528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Conflitto e</a:t>
            </a:r>
            <a:endParaRPr b="0" lang="it-IT" sz="3200" spc="-1" strike="noStrike">
              <a:latin typeface="Montserrat"/>
            </a:endParaRPr>
          </a:p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Adattamento</a:t>
            </a:r>
            <a:endParaRPr b="0" lang="it-IT" sz="3200" spc="-1" strike="noStrike">
              <a:latin typeface="Montserrat"/>
            </a:endParaRPr>
          </a:p>
        </p:txBody>
      </p:sp>
      <p:sp>
        <p:nvSpPr>
          <p:cNvPr id="458" name="Rectangle 8_ 1"/>
          <p:cNvSpPr/>
          <p:nvPr/>
        </p:nvSpPr>
        <p:spPr>
          <a:xfrm>
            <a:off x="3365640" y="60480"/>
            <a:ext cx="218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Roboto"/>
                <a:ea typeface="Roboto"/>
              </a:rPr>
              <a:t>Stefano Bortolato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459" name="" descr=""/>
          <p:cNvPicPr/>
          <p:nvPr/>
        </p:nvPicPr>
        <p:blipFill>
          <a:blip r:embed="rId3"/>
          <a:stretch/>
        </p:blipFill>
        <p:spPr>
          <a:xfrm>
            <a:off x="5094360" y="3431520"/>
            <a:ext cx="999000" cy="1190520"/>
          </a:xfrm>
          <a:prstGeom prst="rect">
            <a:avLst/>
          </a:prstGeom>
          <a:ln w="0">
            <a:noFill/>
          </a:ln>
        </p:spPr>
      </p:pic>
      <p:pic>
        <p:nvPicPr>
          <p:cNvPr id="460" name="" descr=""/>
          <p:cNvPicPr/>
          <p:nvPr/>
        </p:nvPicPr>
        <p:blipFill>
          <a:blip r:embed="rId4"/>
          <a:stretch/>
        </p:blipFill>
        <p:spPr>
          <a:xfrm>
            <a:off x="4104000" y="3711240"/>
            <a:ext cx="864000" cy="838800"/>
          </a:xfrm>
          <a:prstGeom prst="rect">
            <a:avLst/>
          </a:prstGeom>
          <a:ln w="0">
            <a:noFill/>
          </a:ln>
        </p:spPr>
      </p:pic>
      <p:sp>
        <p:nvSpPr>
          <p:cNvPr id="461" name="Title 6"/>
          <p:cNvSpPr/>
          <p:nvPr/>
        </p:nvSpPr>
        <p:spPr>
          <a:xfrm>
            <a:off x="7227000" y="1289160"/>
            <a:ext cx="1080000" cy="12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11620" spc="299" strike="noStrike">
                <a:solidFill>
                  <a:srgbClr val="000000"/>
                </a:solidFill>
                <a:latin typeface="Poppins"/>
                <a:ea typeface="Roboto Medium"/>
              </a:rPr>
              <a:t>7</a:t>
            </a:r>
            <a:endParaRPr b="1" lang="it-IT" sz="1162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35" name="PlaceHolder 1"/>
          <p:cNvSpPr>
            <a:spLocks noGrp="1"/>
          </p:cNvSpPr>
          <p:nvPr>
            <p:ph type="subTitle"/>
          </p:nvPr>
        </p:nvSpPr>
        <p:spPr>
          <a:xfrm>
            <a:off x="3809520" y="1080000"/>
            <a:ext cx="5910480" cy="410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2500" spc="-1" strike="noStrike">
                <a:latin typeface="Montserrat"/>
              </a:rPr>
              <a:t>La decisione è una reazione in cui il soggetto (la persona) crea se stesso, ristruttura scopi e progetti che lo realizzano, che si da come scopo.</a:t>
            </a:r>
            <a:endParaRPr b="0" lang="it-IT" sz="2500" spc="-1" strike="noStrike">
              <a:latin typeface="Montserrat"/>
            </a:endParaRPr>
          </a:p>
          <a:p>
            <a:endParaRPr b="0" lang="it-IT" sz="2500" spc="-1" strike="noStrike">
              <a:latin typeface="Montserrat"/>
            </a:endParaRPr>
          </a:p>
          <a:p>
            <a:r>
              <a:rPr b="0" lang="it-IT" sz="2500" spc="-1" strike="noStrike">
                <a:latin typeface="Montserrat"/>
              </a:rPr>
              <a:t>La “decisione” (come soluzione) segue sempre un processo </a:t>
            </a:r>
            <a:r>
              <a:rPr b="0" i="1" lang="it-IT" sz="2500" spc="-1" strike="noStrike">
                <a:latin typeface="Montserrat"/>
              </a:rPr>
              <a:t>decisionale</a:t>
            </a:r>
            <a:r>
              <a:rPr b="0" lang="it-IT" sz="2500" spc="-1" strike="noStrike">
                <a:latin typeface="Montserrat"/>
              </a:rPr>
              <a:t> stabile: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36" name="PlaceHolder 2"/>
          <p:cNvSpPr>
            <a:spLocks noGrp="1"/>
          </p:cNvSpPr>
          <p:nvPr>
            <p:ph type="title"/>
          </p:nvPr>
        </p:nvSpPr>
        <p:spPr>
          <a:xfrm>
            <a:off x="3780000" y="432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La Decisione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37" name=""/>
          <p:cNvSpPr txBox="1"/>
          <p:nvPr/>
        </p:nvSpPr>
        <p:spPr>
          <a:xfrm>
            <a:off x="36727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Conflitto e Adattamento</a:t>
            </a:r>
            <a:endParaRPr b="0" lang="it-IT" sz="1490" spc="-1" strike="noStrike">
              <a:latin typeface="Montserrat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39" name="PlaceHolder 1"/>
          <p:cNvSpPr>
            <a:spLocks noGrp="1"/>
          </p:cNvSpPr>
          <p:nvPr>
            <p:ph type="subTitle"/>
          </p:nvPr>
        </p:nvSpPr>
        <p:spPr>
          <a:xfrm>
            <a:off x="3809520" y="1080000"/>
            <a:ext cx="6054480" cy="41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spcAft>
                <a:spcPts val="1134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Ricerca del significato esistenziale della situazione e raccolta di informazioni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Attivazione di potenziali latenti e centramento su se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Distanziamento e isolamento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Font typeface="StarSymbol"/>
              <a:buAutoNum type="alphaLcParenR"/>
            </a:pPr>
            <a:r>
              <a:rPr b="0" lang="it-IT" sz="2500" spc="-1" strike="noStrike">
                <a:latin typeface="Montserrat"/>
              </a:rPr>
              <a:t>Formulazione della </a:t>
            </a:r>
            <a:r>
              <a:rPr b="0" i="1" lang="it-IT" sz="2500" spc="-1" strike="noStrike">
                <a:latin typeface="Montserrat"/>
              </a:rPr>
              <a:t>nuova</a:t>
            </a:r>
            <a:r>
              <a:rPr b="0" lang="it-IT" sz="2500" spc="-1" strike="noStrike">
                <a:latin typeface="Montserrat"/>
              </a:rPr>
              <a:t> direzione (→ progetto)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40" name="PlaceHolder 2"/>
          <p:cNvSpPr>
            <a:spLocks noGrp="1"/>
          </p:cNvSpPr>
          <p:nvPr>
            <p:ph type="title"/>
          </p:nvPr>
        </p:nvSpPr>
        <p:spPr>
          <a:xfrm>
            <a:off x="3780000" y="432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La Decisione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41" name=""/>
          <p:cNvSpPr txBox="1"/>
          <p:nvPr/>
        </p:nvSpPr>
        <p:spPr>
          <a:xfrm>
            <a:off x="36727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Conflitto e Adattamento</a:t>
            </a:r>
            <a:endParaRPr b="0" lang="it-IT" sz="1490" spc="-1" strike="noStrike">
              <a:latin typeface="Montserrat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43" name="PlaceHolder 1"/>
          <p:cNvSpPr>
            <a:spLocks noGrp="1"/>
          </p:cNvSpPr>
          <p:nvPr>
            <p:ph type="subTitle"/>
          </p:nvPr>
        </p:nvSpPr>
        <p:spPr>
          <a:xfrm>
            <a:off x="3809520" y="1080000"/>
            <a:ext cx="6054480" cy="417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500" spc="-1" strike="noStrike">
                <a:latin typeface="Montserrat"/>
              </a:rPr>
              <a:t>In questo processo hanno un importante influsso: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Il significato esistenziale della situazione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La pressione delle norme (sociali)</a:t>
            </a:r>
            <a:endParaRPr b="0" lang="it-IT" sz="2500" spc="-1" strike="noStrike">
              <a:latin typeface="Montserrat"/>
            </a:endParaRPr>
          </a:p>
          <a:p>
            <a:pPr marL="216000" indent="-216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500" spc="-1" strike="noStrike">
                <a:latin typeface="Montserrat"/>
              </a:rPr>
              <a:t>Il peso dell’inerzia (rimanere nella </a:t>
            </a:r>
            <a:r>
              <a:rPr b="0" i="1" lang="it-IT" sz="2500" spc="-1" strike="noStrike">
                <a:latin typeface="Montserrat"/>
              </a:rPr>
              <a:t>confort zone</a:t>
            </a:r>
            <a:r>
              <a:rPr b="0" lang="it-IT" sz="2500" spc="-1" strike="noStrike">
                <a:latin typeface="Montserrat"/>
              </a:rPr>
              <a:t> esistenziale)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 type="title"/>
          </p:nvPr>
        </p:nvSpPr>
        <p:spPr>
          <a:xfrm>
            <a:off x="3780000" y="432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La Decisione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45" name=""/>
          <p:cNvSpPr txBox="1"/>
          <p:nvPr/>
        </p:nvSpPr>
        <p:spPr>
          <a:xfrm>
            <a:off x="36727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Conflitto e Adattamento</a:t>
            </a:r>
            <a:endParaRPr b="0" lang="it-IT" sz="1490" spc="-1" strike="noStrike">
              <a:latin typeface="Montserrat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/>
          </p:nvPr>
        </p:nvSpPr>
        <p:spPr>
          <a:xfrm>
            <a:off x="245880" y="2178360"/>
            <a:ext cx="659412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… </a:t>
            </a: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li vedremo nel prossimo incontro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47" name="PlaceHolder 2"/>
          <p:cNvSpPr>
            <a:spLocks noGrp="1"/>
          </p:cNvSpPr>
          <p:nvPr>
            <p:ph type="title"/>
          </p:nvPr>
        </p:nvSpPr>
        <p:spPr>
          <a:xfrm>
            <a:off x="246240" y="1087200"/>
            <a:ext cx="5220000" cy="80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Meccanismi di difesa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/>
          </p:nvPr>
        </p:nvSpPr>
        <p:spPr>
          <a:xfrm>
            <a:off x="245880" y="2178360"/>
            <a:ext cx="6594120" cy="2157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0000"/>
              </a:lnSpc>
              <a:spcBef>
                <a:spcPts val="1168"/>
              </a:spcBef>
              <a:buNone/>
            </a:pPr>
            <a:r>
              <a:rPr b="0" lang="en-US" sz="2320" spc="-1" strike="noStrike">
                <a:solidFill>
                  <a:srgbClr val="000000"/>
                </a:solidFill>
                <a:latin typeface="Lora"/>
              </a:rPr>
              <a:t>La scelta volontaria è la chiusura del conflitto e produce un nuovo adattamento</a:t>
            </a:r>
            <a:endParaRPr b="0" lang="en-US" sz="2320" spc="-1" strike="noStrike">
              <a:solidFill>
                <a:srgbClr val="000000"/>
              </a:solidFill>
              <a:latin typeface="Lora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title"/>
          </p:nvPr>
        </p:nvSpPr>
        <p:spPr>
          <a:xfrm>
            <a:off x="246240" y="1087200"/>
            <a:ext cx="5220000" cy="805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Effetto “Adattante”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51" name="PlaceHolder 1"/>
          <p:cNvSpPr>
            <a:spLocks noGrp="1"/>
          </p:cNvSpPr>
          <p:nvPr>
            <p:ph type="subTitle"/>
          </p:nvPr>
        </p:nvSpPr>
        <p:spPr>
          <a:xfrm>
            <a:off x="3809520" y="1080000"/>
            <a:ext cx="6054480" cy="864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500" spc="-1" strike="noStrike">
                <a:latin typeface="Montserrat"/>
              </a:rPr>
              <a:t>Gli effetti </a:t>
            </a:r>
            <a:r>
              <a:rPr b="0" lang="it-IT" sz="2500" spc="-1" strike="noStrike">
                <a:latin typeface="Montserrat"/>
              </a:rPr>
              <a:t>sono </a:t>
            </a:r>
            <a:r>
              <a:rPr b="0" lang="it-IT" sz="2500" spc="-1" strike="noStrike">
                <a:latin typeface="Montserrat"/>
              </a:rPr>
              <a:t>essenzialme</a:t>
            </a:r>
            <a:r>
              <a:rPr b="0" lang="it-IT" sz="2500" spc="-1" strike="noStrike">
                <a:latin typeface="Montserrat"/>
              </a:rPr>
              <a:t>nte positivi.</a:t>
            </a:r>
            <a:endParaRPr b="0" lang="it-IT" sz="2500" spc="-1" strike="noStrike">
              <a:latin typeface="Montserrat"/>
            </a:endParaRPr>
          </a:p>
        </p:txBody>
      </p:sp>
      <p:sp>
        <p:nvSpPr>
          <p:cNvPr id="552" name="PlaceHolder 2"/>
          <p:cNvSpPr>
            <a:spLocks noGrp="1"/>
          </p:cNvSpPr>
          <p:nvPr>
            <p:ph type="title"/>
          </p:nvPr>
        </p:nvSpPr>
        <p:spPr>
          <a:xfrm>
            <a:off x="3780000" y="432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Effetto “Adattante”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53" name=""/>
          <p:cNvSpPr txBox="1"/>
          <p:nvPr/>
        </p:nvSpPr>
        <p:spPr>
          <a:xfrm>
            <a:off x="367272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Conflitto e Adattamento</a:t>
            </a:r>
            <a:endParaRPr b="0" lang="it-IT" sz="1490" spc="-1" strike="noStrike">
              <a:latin typeface="Montserrat"/>
            </a:endParaRPr>
          </a:p>
        </p:txBody>
      </p:sp>
      <p:sp>
        <p:nvSpPr>
          <p:cNvPr id="554" name=""/>
          <p:cNvSpPr txBox="1"/>
          <p:nvPr/>
        </p:nvSpPr>
        <p:spPr>
          <a:xfrm>
            <a:off x="4356000" y="2340000"/>
            <a:ext cx="4896000" cy="1956960"/>
          </a:xfrm>
          <a:prstGeom prst="rect">
            <a:avLst/>
          </a:prstGeom>
          <a:noFill/>
          <a:ln w="29160">
            <a:solidFill>
              <a:srgbClr val="00a933"/>
            </a:solidFill>
            <a:round/>
          </a:ln>
        </p:spPr>
        <p:txBody>
          <a:bodyPr lIns="14400" rIns="14400" tIns="14400" bIns="14400" anchor="t">
            <a:noAutofit/>
          </a:bodyPr>
          <a:p>
            <a:r>
              <a:rPr b="0" lang="it-IT" sz="2500" spc="-1" strike="noStrike">
                <a:latin typeface="Montserrat"/>
              </a:rPr>
              <a:t>La persona tira </a:t>
            </a:r>
            <a:r>
              <a:rPr b="0" lang="it-IT" sz="2500" spc="-1" strike="noStrike">
                <a:latin typeface="Montserrat"/>
              </a:rPr>
              <a:t>fuori il meglio di </a:t>
            </a:r>
            <a:r>
              <a:rPr b="0" lang="it-IT" sz="2500" spc="-1" strike="noStrike">
                <a:latin typeface="Montserrat"/>
              </a:rPr>
              <a:t>sé e acquisisce </a:t>
            </a:r>
            <a:r>
              <a:rPr b="0" lang="it-IT" sz="2500" spc="-1" strike="noStrike">
                <a:latin typeface="Montserrat"/>
              </a:rPr>
              <a:t>risorse per </a:t>
            </a:r>
            <a:r>
              <a:rPr b="0" lang="it-IT" sz="2500" spc="-1" strike="noStrike">
                <a:latin typeface="Montserrat"/>
              </a:rPr>
              <a:t>affrontare le </a:t>
            </a:r>
            <a:r>
              <a:rPr b="0" lang="it-IT" sz="2500" spc="-1" strike="noStrike">
                <a:latin typeface="Montserrat"/>
              </a:rPr>
              <a:t>difficoltà future </a:t>
            </a:r>
            <a:r>
              <a:rPr b="0" lang="it-IT" sz="2500" spc="-1" strike="noStrike">
                <a:latin typeface="Montserrat"/>
              </a:rPr>
              <a:t>diventando più </a:t>
            </a:r>
            <a:r>
              <a:rPr b="0" lang="it-IT" sz="2500" spc="-1" strike="noStrike">
                <a:latin typeface="Montserrat"/>
              </a:rPr>
              <a:t>competente e </a:t>
            </a:r>
            <a:r>
              <a:rPr b="0" lang="it-IT" sz="2500" spc="-1" strike="noStrike">
                <a:latin typeface="Montserrat"/>
              </a:rPr>
              <a:t>più resistente.</a:t>
            </a:r>
            <a:endParaRPr b="0" lang="it-IT" sz="2500" spc="-1" strike="noStrike">
              <a:latin typeface="Montserrat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PlaceHolder 1"/>
          <p:cNvSpPr>
            <a:spLocks noGrp="1"/>
          </p:cNvSpPr>
          <p:nvPr>
            <p:ph type="title"/>
          </p:nvPr>
        </p:nvSpPr>
        <p:spPr>
          <a:xfrm>
            <a:off x="3786480" y="1438920"/>
            <a:ext cx="6071760" cy="1353960"/>
          </a:xfrm>
          <a:prstGeom prst="rect">
            <a:avLst/>
          </a:prstGeom>
          <a:noFill/>
          <a:ln w="76320">
            <a:solidFill>
              <a:srgbClr val="000000"/>
            </a:solidFill>
            <a:round/>
          </a:ln>
        </p:spPr>
        <p:txBody>
          <a:bodyPr lIns="38160" rIns="38160" tIns="38160" bIns="38160" anchor="ctr">
            <a:noAutofit/>
          </a:bodyPr>
          <a:p>
            <a:pPr algn="ctr">
              <a:buNone/>
            </a:pPr>
            <a:r>
              <a:rPr b="1" lang="it-IT" sz="8000" spc="-1" strike="noStrike">
                <a:solidFill>
                  <a:srgbClr val="000000"/>
                </a:solidFill>
                <a:latin typeface="Montserrat"/>
              </a:rPr>
              <a:t>Domande?</a:t>
            </a:r>
            <a:endParaRPr b="1" lang="it-IT" sz="80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56" name="" descr=""/>
          <p:cNvPicPr/>
          <p:nvPr/>
        </p:nvPicPr>
        <p:blipFill>
          <a:blip r:embed="rId1"/>
          <a:stretch/>
        </p:blipFill>
        <p:spPr>
          <a:xfrm>
            <a:off x="-133560" y="360"/>
            <a:ext cx="3656520" cy="5669640"/>
          </a:xfrm>
          <a:prstGeom prst="rect">
            <a:avLst/>
          </a:prstGeom>
          <a:ln w="0">
            <a:noFill/>
          </a:ln>
        </p:spPr>
      </p:pic>
      <p:sp>
        <p:nvSpPr>
          <p:cNvPr id="557" name="PlaceHolder 2"/>
          <p:cNvSpPr>
            <a:spLocks noGrp="1"/>
          </p:cNvSpPr>
          <p:nvPr>
            <p:ph type="title"/>
          </p:nvPr>
        </p:nvSpPr>
        <p:spPr>
          <a:xfrm rot="10800000">
            <a:off x="3749760" y="2575800"/>
            <a:ext cx="6145200" cy="123948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8000" spc="-1" strike="noStrike">
                <a:solidFill>
                  <a:srgbClr val="ffffff"/>
                </a:solidFill>
                <a:latin typeface="Montserrat"/>
              </a:rPr>
              <a:t>Questions?</a:t>
            </a:r>
            <a:endParaRPr b="1" lang="it-IT" sz="80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1490" spc="-1" strike="noStrike">
                <a:latin typeface="Montserrat"/>
              </a:rPr>
              <a:t>Conclusione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59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60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1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300" spc="-1" strike="noStrike">
                <a:latin typeface="Montserrat"/>
              </a:rPr>
              <a:t>Il conflitto:</a:t>
            </a:r>
            <a:endParaRPr b="0" lang="it-IT" sz="2300" spc="-1" strike="noStrike">
              <a:latin typeface="Montserrat"/>
            </a:endParaRPr>
          </a:p>
          <a:p>
            <a:pPr marL="21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300" spc="-1" strike="noStrike">
                <a:latin typeface="Montserrat"/>
              </a:rPr>
              <a:t>Cos’è, andamenti, tipologie</a:t>
            </a:r>
            <a:endParaRPr b="0" lang="it-IT" sz="2300" spc="-1" strike="noStrike">
              <a:latin typeface="Montserrat"/>
            </a:endParaRPr>
          </a:p>
          <a:p>
            <a:pPr marL="21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300" spc="-1" strike="noStrike">
                <a:latin typeface="Montserrat"/>
              </a:rPr>
              <a:t>Come spinta per la crescita</a:t>
            </a:r>
            <a:endParaRPr b="0" lang="it-IT" sz="2300" spc="-1" strike="noStrike">
              <a:latin typeface="Montserrat"/>
            </a:endParaRPr>
          </a:p>
          <a:p>
            <a:r>
              <a:rPr b="0" lang="it-IT" sz="2300" spc="-1" strike="noStrike">
                <a:latin typeface="Montserrat"/>
              </a:rPr>
              <a:t>La Frustrazione</a:t>
            </a:r>
            <a:endParaRPr b="0" lang="it-IT" sz="2300" spc="-1" strike="noStrike">
              <a:latin typeface="Montserrat"/>
            </a:endParaRPr>
          </a:p>
          <a:p>
            <a:pPr marL="21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300" spc="-1" strike="noStrike">
                <a:latin typeface="Montserrat"/>
              </a:rPr>
              <a:t>Cos’è</a:t>
            </a:r>
            <a:endParaRPr b="0" lang="it-IT" sz="2300" spc="-1" strike="noStrike">
              <a:latin typeface="Montserrat"/>
            </a:endParaRPr>
          </a:p>
          <a:p>
            <a:pPr marL="21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300" spc="-1" strike="noStrike">
                <a:latin typeface="Montserrat"/>
              </a:rPr>
              <a:t>La gravità</a:t>
            </a:r>
            <a:endParaRPr b="0" lang="it-IT" sz="2300" spc="-1" strike="noStrike">
              <a:latin typeface="Montserrat"/>
            </a:endParaRPr>
          </a:p>
          <a:p>
            <a:r>
              <a:rPr b="0" lang="it-IT" sz="2300" spc="-1" strike="noStrike">
                <a:latin typeface="Montserrat"/>
              </a:rPr>
              <a:t>La decisione</a:t>
            </a:r>
            <a:endParaRPr b="0" lang="it-IT" sz="2300" spc="-1" strike="noStrike">
              <a:latin typeface="Montserrat"/>
            </a:endParaRPr>
          </a:p>
          <a:p>
            <a:pPr marL="21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300" spc="-1" strike="noStrike">
                <a:latin typeface="Montserrat"/>
              </a:rPr>
              <a:t>Come soluzione del conflitto</a:t>
            </a:r>
            <a:endParaRPr b="0" lang="it-IT" sz="2300" spc="-1" strike="noStrike">
              <a:latin typeface="Montserrat"/>
            </a:endParaRPr>
          </a:p>
          <a:p>
            <a:pPr marL="21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300" spc="-1" strike="noStrike">
                <a:latin typeface="Montserrat"/>
              </a:rPr>
              <a:t>Il meccanismo della decisione</a:t>
            </a:r>
            <a:endParaRPr b="0" lang="it-IT" sz="2300" spc="-1" strike="noStrike">
              <a:latin typeface="Montserrat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Abbiamo visto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it-IT" sz="1490" spc="-1" strike="noStrike">
                <a:latin typeface="Montserrat"/>
              </a:rPr>
              <a:t>Conclusione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563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564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104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300" spc="-1" strike="noStrike">
                <a:latin typeface="Montserrat"/>
              </a:rPr>
              <a:t>Il risultato finale: </a:t>
            </a:r>
            <a:endParaRPr b="0" lang="it-IT" sz="2300" spc="-1" strike="noStrike">
              <a:latin typeface="Montserrat"/>
            </a:endParaRPr>
          </a:p>
          <a:p>
            <a:pPr marL="21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300" spc="-1" strike="noStrike">
                <a:latin typeface="Montserrat"/>
              </a:rPr>
              <a:t>Come nuovo adattamento</a:t>
            </a:r>
            <a:endParaRPr b="0" lang="it-IT" sz="2300" spc="-1" strike="noStrike">
              <a:latin typeface="Montserrat"/>
            </a:endParaRPr>
          </a:p>
          <a:p>
            <a:pPr marL="216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2300" spc="-1" strike="noStrike">
                <a:latin typeface="Montserrat"/>
              </a:rPr>
              <a:t>Come </a:t>
            </a:r>
            <a:r>
              <a:rPr b="0" i="1" lang="it-IT" sz="2300" spc="-1" strike="noStrike">
                <a:latin typeface="Montserrat"/>
              </a:rPr>
              <a:t>potenziamento</a:t>
            </a:r>
            <a:r>
              <a:rPr b="0" lang="it-IT" sz="2300" spc="-1" strike="noStrike">
                <a:latin typeface="Montserrat"/>
              </a:rPr>
              <a:t> della persona</a:t>
            </a:r>
            <a:endParaRPr b="0" lang="it-IT" sz="2300" spc="-1" strike="noStrike">
              <a:latin typeface="Montserrat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title"/>
          </p:nvPr>
        </p:nvSpPr>
        <p:spPr>
          <a:xfrm>
            <a:off x="3780000" y="64800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600" spc="-1" strike="noStrike">
                <a:solidFill>
                  <a:srgbClr val="000000"/>
                </a:solidFill>
                <a:latin typeface="Montserrat"/>
              </a:rPr>
              <a:t>Abbiamo visto</a:t>
            </a:r>
            <a:endParaRPr b="1" lang="it-IT" sz="26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PlaceHolder 1"/>
          <p:cNvSpPr>
            <a:spLocks noGrp="1"/>
          </p:cNvSpPr>
          <p:nvPr>
            <p:ph type="title"/>
          </p:nvPr>
        </p:nvSpPr>
        <p:spPr>
          <a:xfrm>
            <a:off x="504000" y="451800"/>
            <a:ext cx="6159240" cy="60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it-IT" sz="2400" spc="-1" strike="noStrike">
                <a:solidFill>
                  <a:srgbClr val="000000"/>
                </a:solidFill>
                <a:latin typeface="Montserrat"/>
              </a:rPr>
              <a:t>Prossimo Incontro</a:t>
            </a:r>
            <a:endParaRPr b="0" lang="it-IT" sz="24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67" name="PlaceHolder 2"/>
          <p:cNvSpPr>
            <a:spLocks noGrp="1"/>
          </p:cNvSpPr>
          <p:nvPr>
            <p:ph type="subTitle"/>
          </p:nvPr>
        </p:nvSpPr>
        <p:spPr>
          <a:xfrm>
            <a:off x="503640" y="1143000"/>
            <a:ext cx="9071640" cy="3655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1" lang="it-IT" sz="9800" spc="-1" strike="noStrike">
                <a:latin typeface="Montserrat"/>
              </a:rPr>
              <a:t>Giovedì</a:t>
            </a:r>
            <a:br>
              <a:rPr sz="9800"/>
            </a:br>
            <a:r>
              <a:rPr b="1" lang="it-IT" sz="8820" spc="-1" strike="noStrike">
                <a:latin typeface="Montserrat"/>
              </a:rPr>
              <a:t>27 aprile 20:30</a:t>
            </a:r>
            <a:endParaRPr b="0" lang="it-IT" sz="8820" spc="-1" strike="noStrike">
              <a:latin typeface="Montserrat"/>
            </a:endParaRPr>
          </a:p>
          <a:p>
            <a:pPr algn="ctr">
              <a:buNone/>
            </a:pPr>
            <a:r>
              <a:rPr b="1" lang="it-IT" sz="4000" spc="-1" strike="noStrike">
                <a:latin typeface="Montserrat"/>
              </a:rPr>
              <a:t>Meccanismi di Difesa</a:t>
            </a:r>
            <a:endParaRPr b="0" lang="it-IT" sz="4000" spc="-1" strike="noStrike">
              <a:latin typeface="Montserrat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780000" y="71964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4000" spc="-1" strike="noStrike">
                <a:solidFill>
                  <a:srgbClr val="000000"/>
                </a:solidFill>
                <a:latin typeface="Montserrat"/>
              </a:rPr>
              <a:t>Vedremo...</a:t>
            </a:r>
            <a:endParaRPr b="1" lang="it-IT" sz="40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63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Sommario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64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65" name="PlaceHolder 2"/>
          <p:cNvSpPr>
            <a:spLocks noGrp="1"/>
          </p:cNvSpPr>
          <p:nvPr>
            <p:ph type="subTitle"/>
          </p:nvPr>
        </p:nvSpPr>
        <p:spPr>
          <a:xfrm>
            <a:off x="3809520" y="1404000"/>
            <a:ext cx="5952600" cy="3872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Il Conflitto e le Situazioni Problematiche</a:t>
            </a:r>
            <a:endParaRPr b="0" lang="it-IT" sz="3200" spc="-1" strike="noStrike">
              <a:latin typeface="Montserrat"/>
            </a:endParaRP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La Soluzione</a:t>
            </a:r>
            <a:endParaRPr b="0" lang="it-IT" sz="3200" spc="-1" strike="noStrike">
              <a:latin typeface="Montserrat"/>
            </a:endParaRP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I Meccanismi di Difesa</a:t>
            </a:r>
            <a:endParaRPr b="0" lang="it-IT" sz="3200" spc="-1" strike="noStrike">
              <a:latin typeface="Montserrat"/>
            </a:endParaRPr>
          </a:p>
          <a:p>
            <a:pPr marL="216000" indent="-216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it-IT" sz="3200" spc="-1" strike="noStrike">
                <a:latin typeface="Montserrat"/>
              </a:rPr>
              <a:t>L’Effetto Adattante</a:t>
            </a:r>
            <a:endParaRPr b="0" lang="it-IT" sz="3200" spc="-1" strike="noStrike">
              <a:latin typeface="Montserrat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Title 5"/>
          <p:cNvSpPr/>
          <p:nvPr/>
        </p:nvSpPr>
        <p:spPr>
          <a:xfrm>
            <a:off x="3312000" y="1184040"/>
            <a:ext cx="6408000" cy="107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4400" spc="299" strike="noStrike">
                <a:solidFill>
                  <a:srgbClr val="000000"/>
                </a:solidFill>
                <a:latin typeface="Poppins"/>
                <a:ea typeface="Roboto Medium"/>
              </a:rPr>
              <a:t>Generale</a:t>
            </a:r>
            <a:endParaRPr b="1" lang="it-IT" sz="44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569" name="Rectangle 3"/>
          <p:cNvSpPr/>
          <p:nvPr/>
        </p:nvSpPr>
        <p:spPr>
          <a:xfrm>
            <a:off x="3183840" y="4968000"/>
            <a:ext cx="314856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Copparo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	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	</a:t>
            </a:r>
            <a:r>
              <a:rPr b="0" lang="it-IT" sz="1800" spc="-1" strike="noStrike">
                <a:solidFill>
                  <a:srgbClr val="ffff00"/>
                </a:solidFill>
                <a:latin typeface="Roboto"/>
                <a:ea typeface="Roboto"/>
              </a:rPr>
              <a:t>20/4/2023</a:t>
            </a:r>
            <a:endParaRPr b="0" lang="it-IT" sz="1800" spc="-1" strike="noStrike">
              <a:latin typeface="Montserrat"/>
            </a:endParaRPr>
          </a:p>
        </p:txBody>
      </p:sp>
      <p:sp>
        <p:nvSpPr>
          <p:cNvPr id="570" name="Title 7"/>
          <p:cNvSpPr/>
          <p:nvPr/>
        </p:nvSpPr>
        <p:spPr>
          <a:xfrm>
            <a:off x="3631680" y="644040"/>
            <a:ext cx="499104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Pedagogia</a:t>
            </a:r>
            <a:endParaRPr b="0" lang="it-IT" sz="3200" spc="-1" strike="noStrike">
              <a:latin typeface="Montserrat"/>
            </a:endParaRPr>
          </a:p>
        </p:txBody>
      </p:sp>
      <p:pic>
        <p:nvPicPr>
          <p:cNvPr id="571" name="" descr=""/>
          <p:cNvPicPr/>
          <p:nvPr/>
        </p:nvPicPr>
        <p:blipFill>
          <a:blip r:embed="rId1"/>
          <a:stretch/>
        </p:blipFill>
        <p:spPr>
          <a:xfrm>
            <a:off x="-9000" y="0"/>
            <a:ext cx="3144960" cy="5669640"/>
          </a:xfrm>
          <a:prstGeom prst="rect">
            <a:avLst/>
          </a:prstGeom>
          <a:ln w="0">
            <a:noFill/>
          </a:ln>
        </p:spPr>
      </p:pic>
      <p:pic>
        <p:nvPicPr>
          <p:cNvPr id="572" name="" descr=""/>
          <p:cNvPicPr/>
          <p:nvPr/>
        </p:nvPicPr>
        <p:blipFill>
          <a:blip r:embed="rId2"/>
          <a:stretch/>
        </p:blipFill>
        <p:spPr>
          <a:xfrm>
            <a:off x="6666840" y="2156400"/>
            <a:ext cx="3422880" cy="3517920"/>
          </a:xfrm>
          <a:prstGeom prst="rect">
            <a:avLst/>
          </a:prstGeom>
          <a:ln w="0">
            <a:noFill/>
          </a:ln>
        </p:spPr>
      </p:pic>
      <p:sp>
        <p:nvSpPr>
          <p:cNvPr id="573" name="Title 2_ 3"/>
          <p:cNvSpPr/>
          <p:nvPr/>
        </p:nvSpPr>
        <p:spPr>
          <a:xfrm>
            <a:off x="3132720" y="2695680"/>
            <a:ext cx="5705280" cy="59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Conflitto e</a:t>
            </a:r>
            <a:endParaRPr b="0" lang="it-IT" sz="3200" spc="-1" strike="noStrike">
              <a:latin typeface="Montserrat"/>
            </a:endParaRPr>
          </a:p>
          <a:p>
            <a:pPr>
              <a:lnSpc>
                <a:spcPct val="90000"/>
              </a:lnSpc>
              <a:buNone/>
            </a:pPr>
            <a:r>
              <a:rPr b="1" lang="it-IT" sz="3200" spc="-1" strike="noStrike">
                <a:solidFill>
                  <a:srgbClr val="ffffff"/>
                </a:solidFill>
                <a:latin typeface="Poppins"/>
                <a:ea typeface="Roboto Medium"/>
              </a:rPr>
              <a:t>Adattamento</a:t>
            </a:r>
            <a:endParaRPr b="0" lang="it-IT" sz="3200" spc="-1" strike="noStrike">
              <a:latin typeface="Montserrat"/>
            </a:endParaRPr>
          </a:p>
        </p:txBody>
      </p:sp>
      <p:sp>
        <p:nvSpPr>
          <p:cNvPr id="574" name="Rectangle 8_ 3"/>
          <p:cNvSpPr/>
          <p:nvPr/>
        </p:nvSpPr>
        <p:spPr>
          <a:xfrm>
            <a:off x="3365640" y="60480"/>
            <a:ext cx="21898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it-IT" sz="1800" spc="-1" strike="noStrike">
                <a:solidFill>
                  <a:srgbClr val="000000"/>
                </a:solidFill>
                <a:latin typeface="Roboto"/>
                <a:ea typeface="Roboto"/>
              </a:rPr>
              <a:t>Stefano Bortolato</a:t>
            </a:r>
            <a:endParaRPr b="0" lang="it-IT" sz="18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575" name="" descr=""/>
          <p:cNvPicPr/>
          <p:nvPr/>
        </p:nvPicPr>
        <p:blipFill>
          <a:blip r:embed="rId3"/>
          <a:stretch/>
        </p:blipFill>
        <p:spPr>
          <a:xfrm>
            <a:off x="5094360" y="3431520"/>
            <a:ext cx="999000" cy="1190520"/>
          </a:xfrm>
          <a:prstGeom prst="rect">
            <a:avLst/>
          </a:prstGeom>
          <a:ln w="0">
            <a:noFill/>
          </a:ln>
        </p:spPr>
      </p:pic>
      <p:pic>
        <p:nvPicPr>
          <p:cNvPr id="576" name="" descr=""/>
          <p:cNvPicPr/>
          <p:nvPr/>
        </p:nvPicPr>
        <p:blipFill>
          <a:blip r:embed="rId4"/>
          <a:stretch/>
        </p:blipFill>
        <p:spPr>
          <a:xfrm>
            <a:off x="4104000" y="3711240"/>
            <a:ext cx="864000" cy="838800"/>
          </a:xfrm>
          <a:prstGeom prst="rect">
            <a:avLst/>
          </a:prstGeom>
          <a:ln w="0">
            <a:noFill/>
          </a:ln>
        </p:spPr>
      </p:pic>
      <p:sp>
        <p:nvSpPr>
          <p:cNvPr id="577" name="Title 8"/>
          <p:cNvSpPr/>
          <p:nvPr/>
        </p:nvSpPr>
        <p:spPr>
          <a:xfrm>
            <a:off x="7227000" y="1289160"/>
            <a:ext cx="1080000" cy="126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>
            <a:noAutofit/>
          </a:bodyPr>
          <a:p>
            <a:pPr>
              <a:lnSpc>
                <a:spcPct val="90000"/>
              </a:lnSpc>
              <a:buNone/>
            </a:pPr>
            <a:r>
              <a:rPr b="1" lang="it-IT" sz="11620" spc="299" strike="noStrike">
                <a:solidFill>
                  <a:srgbClr val="000000"/>
                </a:solidFill>
                <a:latin typeface="Poppins"/>
                <a:ea typeface="Roboto Medium"/>
              </a:rPr>
              <a:t>7</a:t>
            </a:r>
            <a:endParaRPr b="1" lang="it-IT" sz="1162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"/>
          <p:cNvSpPr/>
          <p:nvPr/>
        </p:nvSpPr>
        <p:spPr>
          <a:xfrm>
            <a:off x="144000" y="144000"/>
            <a:ext cx="9792000" cy="5400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Il caso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67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68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110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1200" spc="-1" strike="noStrike">
                <a:latin typeface="Montserrat"/>
              </a:rPr>
              <a:t>Il 4 agosto, Don Orione parte per il Sud America sperando di portare con se le critiche che lo perseguitano</a:t>
            </a:r>
            <a:endParaRPr b="0" lang="it-IT" sz="1200" spc="-1" strike="noStrike">
              <a:latin typeface="Montserrat"/>
            </a:endParaRPr>
          </a:p>
          <a:p>
            <a:r>
              <a:rPr b="0" lang="it-IT" sz="2200" spc="-1" strike="noStrike">
                <a:latin typeface="Montserrat"/>
              </a:rPr>
              <a:t>“</a:t>
            </a:r>
            <a:r>
              <a:rPr b="0" lang="it-IT" sz="2200" spc="-1" strike="noStrike">
                <a:latin typeface="Montserrat"/>
              </a:rPr>
              <a:t>Cari Chierici e Probandi, speranze della nostra umile Congregazione, a me più cari che la pupilla degli occhi miei, addio! Pregate, state fedeli, state forti state umili, lavorate umili, e poi: Ave Maria e avanti! Cari miei chierici, Addio!</a:t>
            </a:r>
            <a:endParaRPr b="0" lang="it-IT" sz="2200" spc="-1" strike="noStrike">
              <a:latin typeface="Montserrat"/>
            </a:endParaRPr>
          </a:p>
          <a:p>
            <a:r>
              <a:rPr b="0" lang="it-IT" sz="2200" spc="-1" strike="noStrike">
                <a:latin typeface="Montserrat"/>
              </a:rPr>
              <a:t>Buone suore, benedico largamente anche voi: pregate e fate pregare per i missionari della Divina Provvidenza: noi pregheremo per voi altre e andiamo a prepararvi dove faticare e dove morire per la carità di Gesù</a:t>
            </a:r>
            <a:endParaRPr b="0" lang="it-IT" sz="2200" spc="-1" strike="noStrike">
              <a:latin typeface="Montserrat"/>
            </a:endParaRPr>
          </a:p>
        </p:txBody>
      </p:sp>
      <p:sp>
        <p:nvSpPr>
          <p:cNvPr id="469" name="PlaceHolder 2"/>
          <p:cNvSpPr>
            <a:spLocks noGrp="1"/>
          </p:cNvSpPr>
          <p:nvPr>
            <p:ph type="title"/>
          </p:nvPr>
        </p:nvSpPr>
        <p:spPr>
          <a:xfrm>
            <a:off x="3780000" y="788040"/>
            <a:ext cx="6071760" cy="39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Il caso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70" name=""/>
          <p:cNvSpPr/>
          <p:nvPr/>
        </p:nvSpPr>
        <p:spPr>
          <a:xfrm>
            <a:off x="5940000" y="5298840"/>
            <a:ext cx="2664000" cy="24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Il caso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72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73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0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200" spc="-1" strike="noStrike">
                <a:latin typeface="Montserrat"/>
              </a:rPr>
              <a:t>Cristo, non solo qui ma anche oltre i mari!</a:t>
            </a:r>
            <a:endParaRPr b="0" lang="it-IT" sz="2200" spc="-1" strike="noStrike">
              <a:latin typeface="Montserrat"/>
            </a:endParaRPr>
          </a:p>
          <a:p>
            <a:r>
              <a:rPr b="0" lang="it-IT" sz="2200" spc="-1" strike="noStrike">
                <a:latin typeface="Montserrat"/>
              </a:rPr>
              <a:t>Anche a voi: Ave Maria e avanti!</a:t>
            </a:r>
            <a:endParaRPr b="0" lang="it-IT" sz="2200" spc="-1" strike="noStrike">
              <a:latin typeface="Montserrat"/>
            </a:endParaRPr>
          </a:p>
          <a:p>
            <a:r>
              <a:rPr b="0" lang="it-IT" sz="2200" spc="-1" strike="noStrike">
                <a:latin typeface="Montserrat"/>
              </a:rPr>
              <a:t>Addio, o cari orfanelli, o vecchi cadenti, che siete tanta parte del mio cuore e della mia vita! Addio!</a:t>
            </a:r>
            <a:endParaRPr b="0" lang="it-IT" sz="2200" spc="-1" strike="noStrike">
              <a:latin typeface="Montserrat"/>
            </a:endParaRPr>
          </a:p>
          <a:p>
            <a:r>
              <a:rPr b="0" lang="it-IT" sz="2200" spc="-1" strike="noStrike">
                <a:latin typeface="Montserrat"/>
              </a:rPr>
              <a:t>Benefattrici e benefattori sempre avanti nel bene: una larga mercede prepara il Signore. Addio a tutti! Noi andiamo per seguire la voce di Dio, che è carità, andiamo con la benedizione del Papa e del nostro venerato Vescovo di Tortona, Mons. Pietro Grassi, fidenti che Iddio sarà</a:t>
            </a:r>
            <a:endParaRPr b="0" lang="it-IT" sz="2200" spc="-1" strike="noStrike">
              <a:latin typeface="Montserrat"/>
            </a:endParaRPr>
          </a:p>
        </p:txBody>
      </p:sp>
      <p:sp>
        <p:nvSpPr>
          <p:cNvPr id="474" name="PlaceHolder 2"/>
          <p:cNvSpPr>
            <a:spLocks noGrp="1"/>
          </p:cNvSpPr>
          <p:nvPr>
            <p:ph type="title"/>
          </p:nvPr>
        </p:nvSpPr>
        <p:spPr>
          <a:xfrm>
            <a:off x="3780000" y="788040"/>
            <a:ext cx="6071760" cy="39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Il caso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  <p:sp>
        <p:nvSpPr>
          <p:cNvPr id="475" name=""/>
          <p:cNvSpPr/>
          <p:nvPr/>
        </p:nvSpPr>
        <p:spPr>
          <a:xfrm>
            <a:off x="5940360" y="5298840"/>
            <a:ext cx="2664000" cy="245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5400"/>
                </a:moveTo>
                <a:lnTo>
                  <a:pt x="16200" y="5400"/>
                </a:lnTo>
                <a:lnTo>
                  <a:pt x="16200" y="0"/>
                </a:lnTo>
                <a:lnTo>
                  <a:pt x="21600" y="10800"/>
                </a:lnTo>
                <a:lnTo>
                  <a:pt x="16200" y="21600"/>
                </a:lnTo>
                <a:lnTo>
                  <a:pt x="16200" y="16200"/>
                </a:lnTo>
                <a:lnTo>
                  <a:pt x="0" y="16200"/>
                </a:lnTo>
                <a:close/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Il caso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77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78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0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200" spc="-1" strike="noStrike">
                <a:latin typeface="Montserrat"/>
              </a:rPr>
              <a:t>sui nostri passi e benedirà le nostre povere fatiche. Di quel tanto di bene che vogliamo fare, che faremo, col divino aiuto, ne faremo parte anche a voi, specialmente a voi, o nostri benefattori e benefattrici.</a:t>
            </a:r>
            <a:endParaRPr b="0" lang="it-IT" sz="2200" spc="-1" strike="noStrike">
              <a:latin typeface="Montserrat"/>
            </a:endParaRPr>
          </a:p>
          <a:p>
            <a:r>
              <a:rPr b="0" lang="it-IT" sz="2200" spc="-1" strike="noStrike">
                <a:latin typeface="Montserrat"/>
              </a:rPr>
              <a:t>La Madonna della Divina Provvidenza stenda il suo manto celeste su noi e su tutti; e la benedizione del Papa tutti ci conforti e sia a tutti il pegno di quelle benedizioni che Vi prego e che, spero, ne saranno comuni in Paradiso. Addio!</a:t>
            </a:r>
            <a:endParaRPr b="0" lang="it-IT" sz="2200" spc="-1" strike="noStrike">
              <a:latin typeface="Montserrat"/>
            </a:endParaRPr>
          </a:p>
        </p:txBody>
      </p:sp>
      <p:sp>
        <p:nvSpPr>
          <p:cNvPr id="479" name="PlaceHolder 2"/>
          <p:cNvSpPr>
            <a:spLocks noGrp="1"/>
          </p:cNvSpPr>
          <p:nvPr>
            <p:ph type="title"/>
          </p:nvPr>
        </p:nvSpPr>
        <p:spPr>
          <a:xfrm>
            <a:off x="3780000" y="788040"/>
            <a:ext cx="6071760" cy="399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Il caso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246240" y="251640"/>
            <a:ext cx="6449760" cy="1746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1" lang="it-IT" sz="3600" spc="-1" strike="noStrike">
                <a:solidFill>
                  <a:srgbClr val="000000"/>
                </a:solidFill>
                <a:latin typeface="Montserrat"/>
              </a:rPr>
              <a:t>Cosa sta vivendo Don Orione? Come sta dentro?</a:t>
            </a:r>
            <a:endParaRPr b="1" lang="it-IT" sz="3600" spc="-1" strike="noStrike">
              <a:solidFill>
                <a:srgbClr val="000000"/>
              </a:solidFill>
              <a:latin typeface="Montserrat"/>
            </a:endParaRPr>
          </a:p>
        </p:txBody>
      </p:sp>
      <p:pic>
        <p:nvPicPr>
          <p:cNvPr id="481" name="" descr=""/>
          <p:cNvPicPr/>
          <p:nvPr/>
        </p:nvPicPr>
        <p:blipFill>
          <a:blip r:embed="rId1"/>
          <a:stretch/>
        </p:blipFill>
        <p:spPr>
          <a:xfrm>
            <a:off x="338400" y="1998000"/>
            <a:ext cx="3272400" cy="3272400"/>
          </a:xfrm>
          <a:prstGeom prst="rect">
            <a:avLst/>
          </a:prstGeom>
          <a:ln w="0">
            <a:noFill/>
          </a:ln>
        </p:spPr>
      </p:pic>
      <p:sp>
        <p:nvSpPr>
          <p:cNvPr id="482" name=""/>
          <p:cNvSpPr txBox="1"/>
          <p:nvPr/>
        </p:nvSpPr>
        <p:spPr>
          <a:xfrm>
            <a:off x="4248000" y="1944000"/>
            <a:ext cx="2304000" cy="2230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endParaRPr b="0" lang="it-IT" sz="18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r>
              <a:rPr b="0" lang="it-IT" sz="2000" spc="-1" strike="noStrike">
                <a:latin typeface="Montserrat"/>
              </a:rPr>
              <a:t>5 minuti</a:t>
            </a:r>
            <a:endParaRPr b="0" lang="it-IT" sz="20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r>
              <a:rPr b="0" lang="it-IT" sz="2000" spc="-1" strike="noStrike">
                <a:latin typeface="Montserrat"/>
              </a:rPr>
              <a:t>Di </a:t>
            </a:r>
            <a:r>
              <a:rPr b="0" lang="it-IT" sz="2200" spc="-1" strike="noStrike">
                <a:latin typeface="Montserrat"/>
              </a:rPr>
              <a:t>lavoro</a:t>
            </a:r>
            <a:endParaRPr b="0" lang="it-IT" sz="22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r>
              <a:rPr b="0" lang="it-IT" sz="2000" spc="-1" strike="noStrike">
                <a:latin typeface="Montserrat"/>
              </a:rPr>
              <a:t>Di gruppo</a:t>
            </a:r>
            <a:endParaRPr b="0" lang="it-IT" sz="2000" spc="-1" strike="noStrike">
              <a:latin typeface="Montserrat"/>
            </a:endParaRPr>
          </a:p>
          <a:p>
            <a:pPr>
              <a:lnSpc>
                <a:spcPct val="150000"/>
              </a:lnSpc>
              <a:buNone/>
            </a:pPr>
            <a:endParaRPr b="0" lang="it-IT" sz="1800" spc="-1" strike="noStrike">
              <a:latin typeface="Montserrat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Il caso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84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85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078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200" spc="-1" strike="noStrike">
                <a:latin typeface="Montserrat"/>
              </a:rPr>
              <a:t>Spero di ritornare, ma, comunque, sia fatto di me secondo la volontà del Signore! Dopo che a Dio, alla S. Madonna e alla S. chiesa, vi affido, o cari miei sacerdoti, chierici, probandi, orfanelli e ricoverati, vi affido, a Don Sterpi, e so di mettervi in buone mani; abbiate ogni fiducia in lui, che ben se la merita. Se Iddio mi dicesse: Ti voglio dare un continuatore che sia secondo il tuo cuore, io gli risponderei: Lasciate, o Signore, perché già me lo avete dato in don Sterpi.</a:t>
            </a:r>
            <a:endParaRPr b="0" lang="it-IT" sz="2200" spc="-1" strike="noStrike">
              <a:latin typeface="Montserrat"/>
            </a:endParaRPr>
          </a:p>
        </p:txBody>
      </p:sp>
      <p:sp>
        <p:nvSpPr>
          <p:cNvPr id="486" name="PlaceHolder 2"/>
          <p:cNvSpPr>
            <a:spLocks noGrp="1"/>
          </p:cNvSpPr>
          <p:nvPr>
            <p:ph type="title"/>
          </p:nvPr>
        </p:nvSpPr>
        <p:spPr>
          <a:xfrm>
            <a:off x="3780000" y="78804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Il caso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"/>
          <p:cNvSpPr txBox="1"/>
          <p:nvPr/>
        </p:nvSpPr>
        <p:spPr>
          <a:xfrm>
            <a:off x="3672000" y="59400"/>
            <a:ext cx="4464360" cy="320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it-IT" sz="1490" spc="-1" strike="noStrike">
                <a:latin typeface="Montserrat"/>
              </a:rPr>
              <a:t>Il caso</a:t>
            </a:r>
            <a:endParaRPr b="0" lang="it-IT" sz="1490" spc="-1" strike="noStrike">
              <a:latin typeface="Montserrat"/>
            </a:endParaRPr>
          </a:p>
        </p:txBody>
      </p:sp>
      <p:pic>
        <p:nvPicPr>
          <p:cNvPr id="488" name="" descr=""/>
          <p:cNvPicPr/>
          <p:nvPr/>
        </p:nvPicPr>
        <p:blipFill>
          <a:blip r:embed="rId1"/>
          <a:stretch/>
        </p:blipFill>
        <p:spPr>
          <a:xfrm>
            <a:off x="188280" y="0"/>
            <a:ext cx="3144960" cy="5669640"/>
          </a:xfrm>
          <a:prstGeom prst="rect">
            <a:avLst/>
          </a:prstGeom>
          <a:ln w="0">
            <a:noFill/>
          </a:ln>
        </p:spPr>
      </p:pic>
      <p:sp>
        <p:nvSpPr>
          <p:cNvPr id="489" name="PlaceHolder 1"/>
          <p:cNvSpPr>
            <a:spLocks noGrp="1"/>
          </p:cNvSpPr>
          <p:nvPr>
            <p:ph type="subTitle"/>
          </p:nvPr>
        </p:nvSpPr>
        <p:spPr>
          <a:xfrm>
            <a:off x="3809520" y="1188000"/>
            <a:ext cx="5952600" cy="40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it-IT" sz="2200" spc="-1" strike="noStrike">
                <a:latin typeface="Montserrat"/>
              </a:rPr>
              <a:t>Dategli, o miei figli, delle consolazioni, e abbiategli ogni riguardo, ogni cura, e così state fedeli nella vocazione, siate uniti e forti nella docilità e obbedienza ai sacerdoti più anziani e al Consiglio della nascente nostra Congregazione!.</a:t>
            </a:r>
            <a:endParaRPr b="0" lang="it-IT" sz="2200" spc="-1" strike="noStrike">
              <a:latin typeface="Montserrat"/>
            </a:endParaRPr>
          </a:p>
        </p:txBody>
      </p:sp>
      <p:sp>
        <p:nvSpPr>
          <p:cNvPr id="490" name="PlaceHolder 2"/>
          <p:cNvSpPr>
            <a:spLocks noGrp="1"/>
          </p:cNvSpPr>
          <p:nvPr>
            <p:ph type="title"/>
          </p:nvPr>
        </p:nvSpPr>
        <p:spPr>
          <a:xfrm>
            <a:off x="3780000" y="788040"/>
            <a:ext cx="6071760" cy="432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1" lang="it-IT" sz="2800" spc="-1" strike="noStrike">
                <a:solidFill>
                  <a:srgbClr val="000000"/>
                </a:solidFill>
                <a:latin typeface="Montserrat"/>
              </a:rPr>
              <a:t>Il caso</a:t>
            </a:r>
            <a:endParaRPr b="1" lang="it-IT" sz="2800" spc="-1" strike="noStrike">
              <a:solidFill>
                <a:srgbClr val="000000"/>
              </a:solidFill>
              <a:latin typeface="Montserrat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5738</TotalTime>
  <Application>LibreOffice/7.3.7.2$Linux_X86_64 LibreOffice_project/30$Build-2</Application>
  <AppVersion>15.0000</AppVersion>
  <Company>Oratorio Don Orione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2017-08-02T20:41:11Z</dcterms:created>
  <dc:creator>Slidehood.com</dc:creator>
  <dc:description>Corso di Pedagogia Generale per Operatori d'Oratorio
PG-7: Conflitto e Adattamento</dc:description>
  <cp:keywords>pedagogia formazione educativa</cp:keywords>
  <dc:language>it-IT</dc:language>
  <cp:lastModifiedBy>Don Stefano Bortolato</cp:lastModifiedBy>
  <cp:lastPrinted>2023-04-29T13:41:22Z</cp:lastPrinted>
  <dcterms:modified xsi:type="dcterms:W3CDTF">2023-04-29T13:41:32Z</dcterms:modified>
  <cp:revision>577</cp:revision>
  <dc:subject>Pedagogia</dc:subject>
  <dc:title>Pedagogia Generale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rollato da">
    <vt:lpwstr>Widescreen</vt:lpwstr>
  </property>
  <property fmtid="{D5CDD505-2E9C-101B-9397-08002B2CF9AE}" pid="3" name="HiddenSlides">
    <vt:r8>0</vt:r8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r8>0</vt:r8>
  </property>
  <property fmtid="{D5CDD505-2E9C-101B-9397-08002B2CF9AE}" pid="7" name="Notes">
    <vt:r8>0</vt:r8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r8>15</vt:r8>
  </property>
</Properties>
</file>