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media11.webm" ContentType="application/vnd.sun.star.media"/>
  <Override PartName="/ppt/media/image15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21.png" ContentType="image/png"/>
  <Override PartName="/ppt/media/image19.jpeg" ContentType="image/jpeg"/>
  <Override PartName="/ppt/media/image1.jpeg" ContentType="image/jpeg"/>
  <Override PartName="/ppt/media/image5.png" ContentType="image/png"/>
  <Override PartName="/ppt/media/image10.png" ContentType="image/png"/>
  <Override PartName="/ppt/media/image16.jpeg" ContentType="image/jpeg"/>
  <Override PartName="/ppt/media/image14.png" ContentType="image/png"/>
  <Override PartName="/ppt/media/image17.jpeg" ContentType="image/jpeg"/>
  <Override PartName="/ppt/media/image3.png" ContentType="image/png"/>
  <Override PartName="/ppt/media/image7.jpeg" ContentType="image/jpeg"/>
  <Override PartName="/ppt/media/image18.png" ContentType="image/png"/>
  <Override PartName="/ppt/media/image20.png" ContentType="image/png"/>
  <Override PartName="/ppt/media/image2.png" ContentType="image/png"/>
  <Override PartName="/ppt/media/image4.jpeg" ContentType="image/jpeg"/>
  <Override PartName="/ppt/media/image6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C84A57-5200-4658-91B2-0F83B633C4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78F655-DD07-444E-A0E1-8F8FD246ED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9FF8B1-FF4B-44F1-BC99-33BE0BF609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752652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5734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4800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752652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5734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FC8494-218C-400E-BAD5-A8EEBD76D6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92DC7D-5795-4306-9431-F7AE8CCDAA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FE78FF-0ABD-4205-AAB0-2927C43295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D5514E-06A9-4F3C-BDFC-F22C7D0A53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D6B46D-4AE7-4F80-805A-CE6E0312CD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E6C988-03CA-431A-BB32-1A313FB2EB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04000" y="5810760"/>
            <a:ext cx="5076000" cy="113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16E307-4A4E-473F-96EF-4851AA486D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979EBA-A52A-4455-A2E1-6845F53D27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50ED47-33EA-4B98-B009-91FFF96396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7D0CFC-5C14-4FF3-B391-F09B50F05F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39C5A5-64CF-4308-B558-EFB52B57B0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4FF694-0DF1-426C-A26A-8BAF9176B1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5D909D-424E-4631-B367-3E3E45CF77F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752652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5734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4800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752652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5734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FC08EE-57EF-4F73-BEEA-C25282F607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47A3C99-0C81-461D-B811-8CF3516A9D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F3F3F37-5FE1-4939-A2F0-60422F1CC1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19C209-6458-486C-8D1E-8357B43C1A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E84FA8-4564-41C3-825E-E7DF4C6C81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5D13B4-D98E-477C-935F-F37F6D85E4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202221-DC11-4FC6-B1D4-BC2F7D4244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504000" y="5810760"/>
            <a:ext cx="5076000" cy="113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7A7B32-964F-4BFC-8BB3-8C20A73235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9E1245-FE24-4A13-8030-6B406ED3A3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667D785-8384-44EB-8A0A-62BBF1193D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5D283D-8326-4612-BF3D-960B7141EE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66BD39F-5101-46F0-A95D-F396271B4C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1314DAB-1878-4B6B-8287-69E00B7C86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752652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573400" y="108000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4800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752652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573400" y="3167280"/>
            <a:ext cx="99648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7E8DC1-7EF7-4A83-AD31-57F24555153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776A08-D2E2-4D2A-88E7-83879C36B6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78317A-27CA-418E-A762-D0E6EF0C52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5810760"/>
            <a:ext cx="5076000" cy="113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989A21-7E02-4D36-9160-583ED2FF46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F44B44-471A-4128-A08F-41190A2A2A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8066520" y="316728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06D51E-9959-4F2C-9F9B-185F819A7F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4400" spc="-1" strike="noStrike">
              <a:latin typeface="Montserrat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48000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8066520" y="1080000"/>
            <a:ext cx="151056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480000" y="3167280"/>
            <a:ext cx="3095640" cy="19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Montserra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0BB862-3C82-4BF8-886E-3937E1FC5B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50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latin typeface="Montserrat Black"/>
              </a:rPr>
              <a:t>Fai clic per </a:t>
            </a:r>
            <a:r>
              <a:rPr b="0" lang="it-IT" sz="4400" spc="-1" strike="noStrike">
                <a:latin typeface="Montserrat Black"/>
              </a:rPr>
              <a:t>modificare il formato </a:t>
            </a:r>
            <a:r>
              <a:rPr b="0" lang="it-IT" sz="4400" spc="-1" strike="noStrike">
                <a:latin typeface="Montserrat Black"/>
              </a:rPr>
              <a:t>del testo del titolo</a:t>
            </a:r>
            <a:endParaRPr b="0" lang="it-IT" sz="4400" spc="-1" strike="noStrike">
              <a:latin typeface="Montserrat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480000" y="1080000"/>
            <a:ext cx="3095640" cy="39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Fai clic per modificare il formato del testo della </a:t>
            </a:r>
            <a:r>
              <a:rPr b="0" lang="it-IT" sz="3200" spc="-1" strike="noStrike">
                <a:latin typeface="Montserrat"/>
              </a:rPr>
              <a:t>struttura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Secondo livello struttura</a:t>
            </a:r>
            <a:endParaRPr b="0" lang="it-IT" sz="2800" spc="-1" strike="noStrike">
              <a:latin typeface="Montserrat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Montserrat"/>
              </a:rPr>
              <a:t>Terzo livello struttura</a:t>
            </a:r>
            <a:endParaRPr b="0" lang="it-IT" sz="2400" spc="-1" strike="noStrike">
              <a:latin typeface="Montserrat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Montserrat"/>
              </a:rPr>
              <a:t>Quarto livello struttura</a:t>
            </a:r>
            <a:endParaRPr b="0" lang="it-IT" sz="2000" spc="-1" strike="noStrike">
              <a:latin typeface="Montserrat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Quinto livello struttura</a:t>
            </a:r>
            <a:endParaRPr b="0" lang="it-IT" sz="2000" spc="-1" strike="noStrike">
              <a:latin typeface="Montserrat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Sesto livello struttura</a:t>
            </a:r>
            <a:endParaRPr b="0" lang="it-IT" sz="2000" spc="-1" strike="noStrike">
              <a:latin typeface="Montserrat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Settimo livello struttura</a:t>
            </a:r>
            <a:endParaRPr b="0" lang="it-IT" sz="2000" spc="-1" strike="noStrike">
              <a:latin typeface="Montserra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7C8D8DC4-D018-46E0-880B-122CF3079C1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pic>
        <p:nvPicPr>
          <p:cNvPr id="5" name="" descr=""/>
          <p:cNvPicPr/>
          <p:nvPr/>
        </p:nvPicPr>
        <p:blipFill>
          <a:blip r:embed="rId3"/>
          <a:stretch/>
        </p:blipFill>
        <p:spPr>
          <a:xfrm>
            <a:off x="8856000" y="190440"/>
            <a:ext cx="727200" cy="720000"/>
          </a:xfrm>
          <a:prstGeom prst="rect">
            <a:avLst/>
          </a:prstGeom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4"/>
          <a:stretch/>
        </p:blipFill>
        <p:spPr>
          <a:xfrm>
            <a:off x="7804800" y="190440"/>
            <a:ext cx="835200" cy="720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7056000" cy="103392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Fai clic per modificare il formato del testo del titolo</a:t>
            </a:r>
            <a:endParaRPr b="0" lang="it-IT" sz="4400" spc="-1" strike="noStrike">
              <a:latin typeface="Montserrat Black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660000" y="1620000"/>
            <a:ext cx="2934000" cy="28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Fai clic per modificare il formato del testo della struttura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Secondo livello struttura</a:t>
            </a:r>
            <a:endParaRPr b="0" lang="it-IT" sz="2800" spc="-1" strike="noStrike">
              <a:latin typeface="Montserra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Montserrat"/>
              </a:rPr>
              <a:t>Terzo livello struttura</a:t>
            </a:r>
            <a:endParaRPr b="0" lang="it-IT" sz="2400" spc="-1" strike="noStrike">
              <a:latin typeface="Montserra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Montserrat"/>
              </a:rPr>
              <a:t>Quarto livello struttura</a:t>
            </a:r>
            <a:endParaRPr b="0" lang="it-IT" sz="2000" spc="-1" strike="noStrike">
              <a:latin typeface="Montserra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Quinto livello struttura</a:t>
            </a:r>
            <a:endParaRPr b="0" lang="it-IT" sz="2000" spc="-1" strike="noStrike">
              <a:latin typeface="Montserra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Sesto livello struttura</a:t>
            </a:r>
            <a:endParaRPr b="0" lang="it-IT" sz="2000" spc="-1" strike="noStrike">
              <a:latin typeface="Montserra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Settimo livello struttura</a:t>
            </a:r>
            <a:endParaRPr b="0" lang="it-IT" sz="2000" spc="-1" strike="noStrike">
              <a:latin typeface="Montserrat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C17D147-56A2-43CF-B76A-DF1221161826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8856000" y="190440"/>
            <a:ext cx="727200" cy="72000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7804800" y="190440"/>
            <a:ext cx="835200" cy="720000"/>
          </a:xfrm>
          <a:prstGeom prst="rect">
            <a:avLst/>
          </a:prstGeom>
          <a:ln w="0">
            <a:noFill/>
          </a:ln>
        </p:spPr>
      </p:pic>
      <p:sp>
        <p:nvSpPr>
          <p:cNvPr id="50" name=""/>
          <p:cNvSpPr txBox="1"/>
          <p:nvPr/>
        </p:nvSpPr>
        <p:spPr>
          <a:xfrm>
            <a:off x="540000" y="1620000"/>
            <a:ext cx="5940000" cy="288000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</p:sp>
      <p:sp>
        <p:nvSpPr>
          <p:cNvPr id="51" name=""/>
          <p:cNvSpPr txBox="1"/>
          <p:nvPr/>
        </p:nvSpPr>
        <p:spPr>
          <a:xfrm>
            <a:off x="9684000" y="5184720"/>
            <a:ext cx="360000" cy="24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3D0C7431-7349-47E6-A4A4-672334C19407}" type="slidenum">
              <a:rPr b="0" lang="it-IT" sz="1100" spc="-1" strike="noStrike">
                <a:solidFill>
                  <a:srgbClr val="ffffff"/>
                </a:solidFill>
                <a:latin typeface="Arial"/>
              </a:rPr>
              <a:t>&lt;numero&gt;</a:t>
            </a:fld>
            <a:endParaRPr b="0" lang="it-IT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011d40">
              <a:alpha val="8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000" spc="-1" strike="noStrike">
                <a:latin typeface="Montserrat"/>
              </a:rPr>
              <a:t>Fai clic per modificare il formato del testo del titolo</a:t>
            </a:r>
            <a:endParaRPr b="1" lang="it-IT" sz="4000" spc="-1" strike="noStrike">
              <a:latin typeface="Montserra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Fai clic per modificare il formato del testo della struttura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Secondo livello struttura</a:t>
            </a:r>
            <a:endParaRPr b="0" lang="it-IT" sz="2800" spc="-1" strike="noStrike">
              <a:latin typeface="Montserrat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Montserrat"/>
              </a:rPr>
              <a:t>Terzo livello struttura</a:t>
            </a:r>
            <a:endParaRPr b="0" lang="it-IT" sz="2400" spc="-1" strike="noStrike">
              <a:latin typeface="Montserrat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Montserrat"/>
              </a:rPr>
              <a:t>Quarto livello struttura</a:t>
            </a:r>
            <a:endParaRPr b="0" lang="it-IT" sz="2000" spc="-1" strike="noStrike">
              <a:latin typeface="Montserrat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Quinto livello struttura</a:t>
            </a:r>
            <a:endParaRPr b="0" lang="it-IT" sz="2000" spc="-1" strike="noStrike">
              <a:latin typeface="Montserrat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Sesto livello struttura</a:t>
            </a:r>
            <a:endParaRPr b="0" lang="it-IT" sz="2000" spc="-1" strike="noStrike">
              <a:latin typeface="Montserrat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Montserrat"/>
              </a:rPr>
              <a:t>Settimo livello struttura</a:t>
            </a:r>
            <a:endParaRPr b="0" lang="it-IT" sz="2000" spc="-1" strike="noStrike">
              <a:latin typeface="Montserra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7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 idx="8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 idx="9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A8605E0-B1FF-43B3-A8D6-65219C4391B8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9662400" y="46440"/>
            <a:ext cx="363600" cy="36000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9136800" y="46440"/>
            <a:ext cx="417600" cy="360000"/>
          </a:xfrm>
          <a:prstGeom prst="rect">
            <a:avLst/>
          </a:prstGeom>
          <a:ln w="0">
            <a:noFill/>
          </a:ln>
        </p:spPr>
      </p:pic>
      <p:sp>
        <p:nvSpPr>
          <p:cNvPr id="96" name=""/>
          <p:cNvSpPr txBox="1"/>
          <p:nvPr/>
        </p:nvSpPr>
        <p:spPr>
          <a:xfrm>
            <a:off x="9684000" y="5184360"/>
            <a:ext cx="360000" cy="24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009532FB-7537-4C13-BC5A-B208419ECD3E}" type="slidenum">
              <a:rPr b="0" lang="it-IT" sz="1100" spc="-1" strike="noStrike">
                <a:latin typeface="Arial"/>
              </a:rPr>
              <a:t>&lt;numero&gt;</a:t>
            </a:fld>
            <a:endParaRPr b="0" lang="it-IT" sz="11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video" Target="../media/media11.webm"/><Relationship Id="rId2" Type="http://schemas.microsoft.com/office/2007/relationships/media" Target="../media/media11.webm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32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latin typeface="Montserrat Black"/>
              </a:rPr>
              <a:t>G</a:t>
            </a:r>
            <a:r>
              <a:rPr b="0" lang="it-IT" sz="4400" spc="-1" strike="noStrike">
                <a:latin typeface="Montserrat"/>
              </a:rPr>
              <a:t>eneral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D</a:t>
            </a:r>
            <a:r>
              <a:rPr b="0" lang="it-IT" sz="4400" spc="-1" strike="noStrike">
                <a:latin typeface="Montserrat"/>
              </a:rPr>
              <a:t>ata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P</a:t>
            </a:r>
            <a:r>
              <a:rPr b="0" lang="it-IT" sz="4400" spc="-1" strike="noStrike">
                <a:latin typeface="Montserrat"/>
              </a:rPr>
              <a:t>rotection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R</a:t>
            </a:r>
            <a:r>
              <a:rPr b="0" lang="it-IT" sz="4400" spc="-1" strike="noStrike">
                <a:latin typeface="Montserrat"/>
              </a:rPr>
              <a:t>egulation</a:t>
            </a:r>
            <a:endParaRPr b="0" lang="it-IT" sz="4400" spc="-1" strike="noStrike">
              <a:latin typeface="Montserrat Black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840000" y="1080000"/>
            <a:ext cx="3095640" cy="3996000"/>
          </a:xfrm>
          <a:prstGeom prst="rect">
            <a:avLst/>
          </a:prstGeom>
          <a:solidFill>
            <a:srgbClr val="00082c">
              <a:alpha val="75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Quando la </a:t>
            </a: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Parrocchia si </a:t>
            </a: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occupa della </a:t>
            </a: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povertà </a:t>
            </a:r>
            <a:br>
              <a:rPr sz="3200"/>
            </a:b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digitale</a:t>
            </a:r>
            <a:endParaRPr b="0" lang="it-IT" sz="3200" spc="-1" strike="noStrike">
              <a:latin typeface="Arial"/>
            </a:endParaRPr>
          </a:p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e dei doveri</a:t>
            </a:r>
            <a:endParaRPr b="0" lang="it-IT" sz="3200" spc="-1" strike="noStrike">
              <a:latin typeface="Arial"/>
            </a:endParaRPr>
          </a:p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digitali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title"/>
          </p:nvPr>
        </p:nvSpPr>
        <p:spPr>
          <a:xfrm>
            <a:off x="3735360" y="216000"/>
            <a:ext cx="32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latin typeface="Montserrat Black"/>
                <a:ea typeface="Noto Sans CJK SC"/>
              </a:rPr>
              <a:t>P</a:t>
            </a:r>
            <a:r>
              <a:rPr b="0" lang="it-IT" sz="3600" spc="-1" strike="noStrike">
                <a:latin typeface="Montserrat"/>
                <a:ea typeface="Noto Sans CJK SC"/>
              </a:rPr>
              <a:t>rotezione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R</a:t>
            </a:r>
            <a:r>
              <a:rPr b="0" lang="it-IT" sz="3600" spc="-1" strike="noStrike">
                <a:latin typeface="Montserrat"/>
                <a:ea typeface="Noto Sans CJK SC"/>
              </a:rPr>
              <a:t>iservatezza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I</a:t>
            </a:r>
            <a:r>
              <a:rPr b="0" lang="it-IT" sz="3600" spc="-1" strike="noStrike">
                <a:latin typeface="Montserrat"/>
                <a:ea typeface="Noto Sans CJK SC"/>
              </a:rPr>
              <a:t>ntegrità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V</a:t>
            </a:r>
            <a:r>
              <a:rPr b="0" lang="it-IT" sz="3600" spc="-1" strike="noStrike">
                <a:latin typeface="Montserrat"/>
                <a:ea typeface="Noto Sans CJK SC"/>
              </a:rPr>
              <a:t>era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A</a:t>
            </a:r>
            <a:r>
              <a:rPr b="0" lang="it-IT" sz="3600" spc="-1" strike="noStrike">
                <a:latin typeface="Montserrat"/>
                <a:ea typeface="Noto Sans CJK SC"/>
              </a:rPr>
              <a:t>ssoluta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C</a:t>
            </a:r>
            <a:r>
              <a:rPr b="0" lang="it-IT" sz="3600" spc="-1" strike="noStrike">
                <a:latin typeface="Montserrat"/>
              </a:rPr>
              <a:t>ompleta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Y</a:t>
            </a:r>
            <a:r>
              <a:rPr b="0" lang="it-IT" sz="3600" spc="-1" strike="noStrike">
                <a:latin typeface="Montserrat"/>
              </a:rPr>
              <a:t>ang o No</a:t>
            </a:r>
            <a:endParaRPr b="0" lang="it-IT" sz="3600" spc="-1" strike="noStrike">
              <a:latin typeface="Montserrat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Cos’è il GDPR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regolamento è fatto da: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173 note di premessa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99 articoli</a:t>
            </a:r>
            <a:endParaRPr b="0" lang="it-IT" sz="28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L’articolo 91 riguarda le chiese e le associazioni: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Cos’è il GDPR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180000" y="1326600"/>
            <a:ext cx="9720000" cy="4073400"/>
          </a:xfrm>
          <a:prstGeom prst="rect">
            <a:avLst/>
          </a:prstGeom>
          <a:noFill/>
          <a:ln w="38160">
            <a:solidFill>
              <a:srgbClr val="ffbf00"/>
            </a:solidFill>
            <a:round/>
          </a:ln>
        </p:spPr>
        <p:txBody>
          <a:bodyPr lIns="91080" rIns="91080" tIns="91080" bIns="91080" anchor="ctr">
            <a:normAutofit fontScale="70000"/>
          </a:bodyPr>
          <a:p>
            <a:r>
              <a:rPr b="0" lang="it-IT" sz="3200" spc="-1" strike="noStrike">
                <a:latin typeface="Montserrat"/>
              </a:rPr>
              <a:t>1. Qualora in uno Stato membro chiese e associazioni o comunità religiose applichino, al momento dell'entrata in vigore del presente regolamento, corpus completi di norme a tutela delle persone fisiche con riguardo al trattamento, tali corpus possono continuare ad applicarsi purché siano resi conformi al presente regolamento.</a:t>
            </a:r>
            <a:endParaRPr b="0" lang="it-IT" sz="3200" spc="-1" strike="noStrike">
              <a:latin typeface="Montserrat"/>
            </a:endParaRPr>
          </a:p>
          <a:p>
            <a:r>
              <a:rPr b="0" lang="it-IT" sz="3200" spc="-1" strike="noStrike">
                <a:latin typeface="Montserrat"/>
              </a:rPr>
              <a:t>2. Le chiese e le associazioni religiose che applicano i corpus completi di norme di cui al paragrafo 1 del presente articolo sono soggette al controllo di un'autorità di controllo indipendente che può essere specifica, purché soddisfi le condizioni di cui al capo VI del presente regolamento.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7056000" cy="103392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3600" spc="-1" strike="noStrike">
                <a:latin typeface="Montserrat Black"/>
              </a:rPr>
              <a:t>Inquadramento Generale</a:t>
            </a:r>
            <a:endParaRPr b="0" lang="it-IT" sz="3600" spc="-1" strike="noStrike">
              <a:latin typeface="Montserrat Black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6687000" y="1620000"/>
            <a:ext cx="2880000" cy="288000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 txBox="1"/>
          <p:nvPr/>
        </p:nvSpPr>
        <p:spPr>
          <a:xfrm>
            <a:off x="540000" y="1620000"/>
            <a:ext cx="5940000" cy="204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I principali assi del GDPR.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Inquadramento Generale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È un framework normativo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Filosofia: prescrive il fine, non l’agire (approccio anglosassone)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Rango: regolamento UE = legge esecutiva (non serve né recipimento, né norme attuative)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Consenso: è richiesto, deve essere esplicito, inequivocabile e dimostrabile. È valido dai 16 anni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Inquadramento Generale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8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Ricade su tutte le relazioni commerciali ed aziendali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Non serve autorizzazione per le aziende pubbliche (es. anagrafe comunale) e per i dati necessari ai contratti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Dati sensibili sono: origine razziale o etnica, opinioni politiche, convinzioni religiose o filosofiche, appartenenza sindacale, dati genetici, dati biometrici, dati relativi alla salute o alla vita sessuale o all'orientamento sessuale della persona, dati penali, dati </a:t>
            </a:r>
            <a:r>
              <a:rPr b="0" i="1" lang="it-IT" sz="3200" spc="-1" strike="noStrike">
                <a:latin typeface="Montserrat"/>
              </a:rPr>
              <a:t>militari</a:t>
            </a:r>
            <a:r>
              <a:rPr b="0" lang="it-IT" sz="3200" spc="-1" strike="noStrike">
                <a:latin typeface="Montserrat"/>
              </a:rPr>
              <a:t>.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pene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Massimale fissato a fino a €20.000.000 o al 4% del fatturato totale mondiale dell’impresa-Diocesi-Congregazione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attenzione!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consenso: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Deve essere espresso (mai sottinteso o predefinito)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Deve essere esplicito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Deve essere inequivocabile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  <a:ea typeface="Noto Sans CJK SC"/>
              </a:rPr>
              <a:t>Deve essere </a:t>
            </a:r>
            <a:r>
              <a:rPr b="0" lang="it-IT" sz="2800" spc="-1" strike="noStrike">
                <a:latin typeface="Montserrat"/>
              </a:rPr>
              <a:t>dimostrabile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Nelle dichiarazioni scritte deve essere chiaramente distinguibile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Deve essere (facilmente) comprensibile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Deve essere chiara la finalità della raccolta dati e le modalità di conservazione</a:t>
            </a:r>
            <a:endParaRPr b="0" lang="it-IT" sz="28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46080"/>
            <a:ext cx="9071640" cy="130644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Concetti Chiave</a:t>
            </a:r>
            <a:endParaRPr b="0" lang="it-IT" sz="4400" spc="-1" strike="noStrike">
              <a:latin typeface="Montserrat Black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6660000" y="2094840"/>
            <a:ext cx="2934000" cy="192996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 txBox="1"/>
          <p:nvPr/>
        </p:nvSpPr>
        <p:spPr>
          <a:xfrm>
            <a:off x="540000" y="1620000"/>
            <a:ext cx="5940000" cy="227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Le terminologie specifiche del GDPR.</a:t>
            </a:r>
            <a:endParaRPr b="0" lang="it-IT" sz="2100" spc="-1" strike="noStrike">
              <a:latin typeface="Arial"/>
            </a:endParaRPr>
          </a:p>
          <a:p>
            <a:endParaRPr b="0" lang="it-IT" sz="21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Le persone </a:t>
            </a:r>
            <a:r>
              <a:rPr b="1" i="1" lang="it-IT" sz="2100" spc="-1" strike="noStrike">
                <a:latin typeface="Montserrat"/>
              </a:rPr>
              <a:t>chiave</a:t>
            </a:r>
            <a:r>
              <a:rPr b="1" lang="it-IT" sz="2100" spc="-1" strike="noStrike">
                <a:latin typeface="Montserrat"/>
              </a:rPr>
              <a:t>.</a:t>
            </a:r>
            <a:endParaRPr b="0" lang="it-IT" sz="2100" spc="-1" strike="noStrike">
              <a:latin typeface="Arial"/>
            </a:endParaRPr>
          </a:p>
          <a:p>
            <a:endParaRPr b="0" lang="it-IT" sz="21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Le autorizzazioni necessarie.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concetti chiave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Dato personale</a:t>
            </a:r>
            <a:r>
              <a:rPr b="0" lang="it-IT" sz="3200" spc="-1" strike="noStrike">
                <a:latin typeface="Arial"/>
              </a:rPr>
              <a:t>: qualsiasi informazione riguardante una persona fisica identificata o identificabile («interessato»);</a:t>
            </a:r>
            <a:endParaRPr b="0" lang="it-IT" sz="32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Trattamento</a:t>
            </a:r>
            <a:r>
              <a:rPr b="0" lang="it-IT" sz="3200" spc="-1" strike="noStrike">
                <a:latin typeface="Arial"/>
              </a:rPr>
              <a:t>: qualsiasi operazione compiuta con o senza l'ausilio di processi automatizzati;</a:t>
            </a:r>
            <a:endParaRPr b="0" lang="it-IT" sz="32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Profilazione</a:t>
            </a:r>
            <a:r>
              <a:rPr b="0" lang="it-IT" sz="3200" spc="-1" strike="noStrike">
                <a:latin typeface="Arial"/>
              </a:rPr>
              <a:t>: qualsiasi forma di trattamento per valutare determinati aspetti personali;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concetti chiave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400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Pseudonimizzazione</a:t>
            </a:r>
            <a:r>
              <a:rPr b="0" lang="it-IT" sz="3200" spc="-1" strike="noStrike">
                <a:latin typeface="Arial"/>
              </a:rPr>
              <a:t>: tecnica con cui i dati personali non possano più essere attribuiti a un interessato specifico senza l'utilizzo di informazioni aggiuntive;</a:t>
            </a:r>
            <a:endParaRPr b="0" lang="it-IT" sz="32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Archivio</a:t>
            </a:r>
            <a:r>
              <a:rPr b="0" lang="it-IT" sz="3200" spc="-1" strike="noStrike">
                <a:latin typeface="Arial"/>
              </a:rPr>
              <a:t>: qualsiasi insieme strutturato di dati personali;</a:t>
            </a:r>
            <a:endParaRPr b="0" lang="it-IT" sz="32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Arial"/>
              </a:rPr>
              <a:t>Interessato</a:t>
            </a:r>
            <a:r>
              <a:rPr b="0" lang="it-IT" sz="3200" spc="-1" strike="noStrike">
                <a:latin typeface="Arial"/>
              </a:rPr>
              <a:t>: persona fisica che da i dati e/o il consenso;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2480"/>
            <a:ext cx="7056000" cy="104148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Di cosa parliamo</a:t>
            </a:r>
            <a:endParaRPr b="0" lang="it-IT" sz="4400" spc="-1" strike="noStrike">
              <a:latin typeface="Montserrat Black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540000" y="1620000"/>
            <a:ext cx="5940000" cy="282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La privacy  come protezione delle persone.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Cosa significa parlare di Privacy, GDPR e protezione delle persone.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Internet e dati: risorsa a pericolo.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660000" y="1620000"/>
            <a:ext cx="3283200" cy="2880000"/>
          </a:xfrm>
          <a:prstGeom prst="rect">
            <a:avLst/>
          </a:prstGeom>
          <a:ln w="0">
            <a:noFill/>
          </a:ln>
        </p:spPr>
      </p:pic>
      <p:grpSp>
        <p:nvGrpSpPr>
          <p:cNvPr id="139" name=""/>
          <p:cNvGrpSpPr/>
          <p:nvPr/>
        </p:nvGrpSpPr>
        <p:grpSpPr>
          <a:xfrm>
            <a:off x="6840000" y="2052000"/>
            <a:ext cx="2880000" cy="2880000"/>
            <a:chOff x="6840000" y="2052000"/>
            <a:chExt cx="2880000" cy="2880000"/>
          </a:xfrm>
        </p:grpSpPr>
        <p:sp>
          <p:nvSpPr>
            <p:cNvPr id="140" name=""/>
            <p:cNvSpPr/>
            <p:nvPr/>
          </p:nvSpPr>
          <p:spPr>
            <a:xfrm>
              <a:off x="6840000" y="2052000"/>
              <a:ext cx="2880000" cy="2880000"/>
            </a:xfrm>
            <a:prstGeom prst="line">
              <a:avLst/>
            </a:prstGeom>
            <a:ln w="177840">
              <a:solidFill>
                <a:srgbClr val="ff0000">
                  <a:alpha val="9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"/>
            <p:cNvSpPr/>
            <p:nvPr/>
          </p:nvSpPr>
          <p:spPr>
            <a:xfrm flipH="1">
              <a:off x="6840000" y="2052000"/>
              <a:ext cx="2880000" cy="2880000"/>
            </a:xfrm>
            <a:prstGeom prst="line">
              <a:avLst/>
            </a:prstGeom>
            <a:ln w="177840">
              <a:solidFill>
                <a:srgbClr val="ff0000">
                  <a:alpha val="9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concetti chiave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410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2800" spc="-1" strike="noStrike">
                <a:latin typeface="Arial"/>
              </a:rPr>
              <a:t>Titolare del trattamento</a:t>
            </a:r>
            <a:r>
              <a:rPr b="0" lang="it-IT" sz="2800" spc="-1" strike="noStrike">
                <a:latin typeface="Arial"/>
              </a:rPr>
              <a:t>: chi ha i dati e li tratta;</a:t>
            </a:r>
            <a:endParaRPr b="0" lang="it-IT" sz="28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2800" spc="-1" strike="noStrike">
                <a:latin typeface="Arial"/>
              </a:rPr>
              <a:t>Responsabile del trattamento</a:t>
            </a:r>
            <a:r>
              <a:rPr b="0" lang="it-IT" sz="2800" spc="-1" strike="noStrike">
                <a:latin typeface="Arial"/>
              </a:rPr>
              <a:t>: chi gestisce il trattamento dei dati per il titolare del trattamento;</a:t>
            </a:r>
            <a:endParaRPr b="0" lang="it-IT" sz="28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2800" spc="-1" strike="noStrike">
                <a:latin typeface="Arial"/>
              </a:rPr>
              <a:t>Consenso dell'interessato</a:t>
            </a:r>
            <a:r>
              <a:rPr b="0" lang="it-IT" sz="2800" spc="-1" strike="noStrike">
                <a:latin typeface="Arial"/>
              </a:rPr>
              <a:t>: la manifestazione dell'assenso libero, specifico, informato e inequivocabile dell'inte­ressato;</a:t>
            </a:r>
            <a:endParaRPr b="0" lang="it-IT" sz="2800" spc="-1" strike="noStrike">
              <a:latin typeface="Arial"/>
            </a:endParaRPr>
          </a:p>
          <a:p>
            <a:pPr marL="216000" indent="-216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2800" spc="-1" strike="noStrike">
                <a:latin typeface="Arial"/>
              </a:rPr>
              <a:t>Violazione dei dati personali</a:t>
            </a:r>
            <a:r>
              <a:rPr b="0" lang="it-IT" sz="2800" spc="-1" strike="noStrike">
                <a:latin typeface="Arial"/>
              </a:rPr>
              <a:t>: distruzione, perdita, modifica, divulgazione o l'accesso ai dati personali sia accidentalmente, sia illecita.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responsabile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Sempre il Parroco (persona giuridica)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Sempre il Presidente (di un gruppo/associazione; cf. norme terzo settore)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Parroco o il Presidente “nomina” (non delega) i sotto-responsabili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Parroco o il Presidente può avvalersi di un “Responsabile della Protezione Dati” (=DPO o RPD)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!! ATTENZIONE !!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38160">
            <a:solidFill>
              <a:srgbClr val="ffbf00"/>
            </a:solidFill>
            <a:round/>
          </a:ln>
        </p:spPr>
        <p:txBody>
          <a:bodyPr lIns="19080" rIns="19080" tIns="19080" bIns="19080" anchor="ctr">
            <a:normAutofit fontScale="93000"/>
          </a:bodyPr>
          <a:p>
            <a:pPr algn="ctr">
              <a:spcBef>
                <a:spcPts val="1417"/>
              </a:spcBef>
              <a:buNone/>
            </a:pPr>
            <a:r>
              <a:rPr b="0" lang="it-IT" sz="4000" spc="-1" strike="noStrike">
                <a:latin typeface="Montserrat"/>
              </a:rPr>
              <a:t>Nessuno può accedere ai dati personali se non è </a:t>
            </a:r>
            <a:r>
              <a:rPr b="1" lang="it-IT" sz="4000" spc="-1" strike="noStrike">
                <a:latin typeface="Montserrat"/>
              </a:rPr>
              <a:t>nominato</a:t>
            </a:r>
            <a:r>
              <a:rPr b="0" lang="it-IT" sz="4000" spc="-1" strike="noStrike">
                <a:latin typeface="Montserrat"/>
              </a:rPr>
              <a:t> o non ha preso un </a:t>
            </a:r>
            <a:r>
              <a:rPr b="1" lang="it-IT" sz="4000" spc="-1" strike="noStrike">
                <a:latin typeface="Montserrat"/>
              </a:rPr>
              <a:t>impegno</a:t>
            </a:r>
            <a:r>
              <a:rPr b="0" lang="it-IT" sz="4000" spc="-1" strike="noStrike">
                <a:latin typeface="Montserrat"/>
              </a:rPr>
              <a:t> di </a:t>
            </a:r>
            <a:r>
              <a:rPr b="1" lang="it-IT" sz="4000" spc="-1" strike="noStrike">
                <a:latin typeface="Montserrat"/>
              </a:rPr>
              <a:t>riservatezza</a:t>
            </a:r>
            <a:r>
              <a:rPr b="0" lang="it-IT" sz="4000" spc="-1" strike="noStrike">
                <a:latin typeface="Montserrat"/>
              </a:rPr>
              <a:t>.</a:t>
            </a:r>
            <a:endParaRPr b="0" lang="it-IT" sz="4000" spc="-1" strike="noStrike">
              <a:latin typeface="Montserrat"/>
            </a:endParaRPr>
          </a:p>
          <a:p>
            <a:pPr algn="ctr">
              <a:spcBef>
                <a:spcPts val="1417"/>
              </a:spcBef>
              <a:buNone/>
            </a:pPr>
            <a:r>
              <a:rPr b="0" lang="it-IT" sz="4000" spc="-1" strike="noStrike">
                <a:latin typeface="Montserrat"/>
              </a:rPr>
              <a:t>I dati personali e sensibili </a:t>
            </a:r>
            <a:r>
              <a:rPr b="1" lang="it-IT" sz="4000" spc="-1" strike="noStrike">
                <a:latin typeface="Montserrat"/>
              </a:rPr>
              <a:t>non devono essere accessibili</a:t>
            </a:r>
            <a:r>
              <a:rPr b="0" lang="it-IT" sz="4000" spc="-1" strike="noStrike">
                <a:latin typeface="Montserrat"/>
              </a:rPr>
              <a:t>.</a:t>
            </a:r>
            <a:endParaRPr b="0" lang="it-IT" sz="40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  <a:ea typeface="Noto Sans CJK SC"/>
              </a:rPr>
              <a:t>GDPR: </a:t>
            </a:r>
            <a:r>
              <a:rPr b="1" lang="it-IT" sz="4400" spc="-1" strike="noStrike">
                <a:latin typeface="Montserrat"/>
              </a:rPr>
              <a:t>!! ATTENZIONE !!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Tutto il Regolamento si basa su 2 idee base: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it-IT" sz="2800" spc="-1" strike="noStrike">
                <a:latin typeface="Montserrat"/>
              </a:rPr>
              <a:t>By design</a:t>
            </a:r>
            <a:r>
              <a:rPr b="0" lang="it-IT" sz="2800" spc="-1" strike="noStrike">
                <a:latin typeface="Montserrat"/>
              </a:rPr>
              <a:t>: gli strumenti sono sicuri (criptazioni, armadi securizzati, ecc...)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it-IT" sz="2800" spc="-1" strike="noStrike">
                <a:latin typeface="Montserrat"/>
              </a:rPr>
              <a:t>By Default</a:t>
            </a:r>
            <a:r>
              <a:rPr b="0" lang="it-IT" sz="2800" spc="-1" strike="noStrike">
                <a:latin typeface="Montserrat"/>
              </a:rPr>
              <a:t>: l’organizzazione è sicura (persone formate, operatori nominati-autorizzati, ecc...)</a:t>
            </a:r>
            <a:endParaRPr b="0" lang="it-IT" sz="28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222480"/>
            <a:ext cx="7056000" cy="104148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Aspetti Esecutivi</a:t>
            </a:r>
            <a:endParaRPr b="0" lang="it-IT" sz="4400" spc="-1" strike="noStrike">
              <a:latin typeface="Montserrat Black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6973200" y="1620000"/>
            <a:ext cx="2307600" cy="2880000"/>
          </a:xfrm>
          <a:prstGeom prst="rect">
            <a:avLst/>
          </a:prstGeom>
          <a:ln w="0">
            <a:noFill/>
          </a:ln>
        </p:spPr>
      </p:pic>
      <p:sp>
        <p:nvSpPr>
          <p:cNvPr id="193" name=""/>
          <p:cNvSpPr txBox="1"/>
          <p:nvPr/>
        </p:nvSpPr>
        <p:spPr>
          <a:xfrm>
            <a:off x="540000" y="1620360"/>
            <a:ext cx="5940000" cy="204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Le principali cose da fare.</a:t>
            </a:r>
            <a:endParaRPr b="0" lang="it-IT" sz="2100" spc="-1" strike="noStrike">
              <a:latin typeface="Arial"/>
            </a:endParaRPr>
          </a:p>
          <a:p>
            <a:endParaRPr b="0" lang="it-IT" sz="21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I principali diritti da rispettare.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GDPR: diritti degli interessati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Accesso ai dati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Rettifica dei dati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Diritto all’oblio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Diritto di limitazione del trattamento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18000"/>
            <a:ext cx="9071640" cy="136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Responsabile Protezione</a:t>
            </a:r>
            <a:br>
              <a:rPr sz="4400"/>
            </a:br>
            <a:r>
              <a:rPr b="1" lang="it-IT" sz="4400" spc="-1" strike="noStrike">
                <a:latin typeface="Montserrat"/>
              </a:rPr>
              <a:t>dei Dati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8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RPD o DPO: acronimi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it-IT" sz="2800" spc="-1" strike="noStrike">
                <a:latin typeface="Montserrat"/>
              </a:rPr>
              <a:t>R</a:t>
            </a:r>
            <a:r>
              <a:rPr b="0" lang="it-IT" sz="2800" spc="-1" strike="noStrike">
                <a:latin typeface="Montserrat"/>
              </a:rPr>
              <a:t>esponsabile </a:t>
            </a:r>
            <a:r>
              <a:rPr b="1" lang="it-IT" sz="2800" spc="-1" strike="noStrike">
                <a:latin typeface="Montserrat"/>
              </a:rPr>
              <a:t>P</a:t>
            </a:r>
            <a:r>
              <a:rPr b="0" lang="it-IT" sz="2800" spc="-1" strike="noStrike">
                <a:latin typeface="Montserrat"/>
              </a:rPr>
              <a:t>rotezione </a:t>
            </a:r>
            <a:r>
              <a:rPr b="1" lang="it-IT" sz="2800" spc="-1" strike="noStrike">
                <a:latin typeface="Montserrat"/>
              </a:rPr>
              <a:t>D</a:t>
            </a:r>
            <a:r>
              <a:rPr b="0" lang="it-IT" sz="2800" spc="-1" strike="noStrike">
                <a:latin typeface="Montserrat"/>
              </a:rPr>
              <a:t>ati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it-IT" sz="2800" spc="-1" strike="noStrike">
                <a:latin typeface="Montserrat"/>
              </a:rPr>
              <a:t>D</a:t>
            </a:r>
            <a:r>
              <a:rPr b="0" lang="it-IT" sz="2800" spc="-1" strike="noStrike">
                <a:latin typeface="Montserrat"/>
              </a:rPr>
              <a:t>ata </a:t>
            </a:r>
            <a:r>
              <a:rPr b="1" lang="it-IT" sz="2800" spc="-1" strike="noStrike">
                <a:latin typeface="Montserrat"/>
              </a:rPr>
              <a:t>P</a:t>
            </a:r>
            <a:r>
              <a:rPr b="0" lang="it-IT" sz="2800" spc="-1" strike="noStrike">
                <a:latin typeface="Montserrat"/>
              </a:rPr>
              <a:t>rotection </a:t>
            </a:r>
            <a:r>
              <a:rPr b="1" lang="it-IT" sz="2800" spc="-1" strike="noStrike">
                <a:latin typeface="Montserrat"/>
              </a:rPr>
              <a:t>O</a:t>
            </a:r>
            <a:r>
              <a:rPr b="0" lang="it-IT" sz="2800" spc="-1" strike="noStrike">
                <a:latin typeface="Montserrat"/>
              </a:rPr>
              <a:t>fficer</a:t>
            </a:r>
            <a:endParaRPr b="0" lang="it-IT" sz="28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Non è obbligatorio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È un dipendente interno o esterno (~Consulente)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È un tecnico specialista nel GDPR e nel dominio di lavoro (sanità, chiesa, scuola, ecc…)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Hardware e Device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Sistemi Cartacei: basta che siano custoditi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Sistemi elettronici (device):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È (molto) complicato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Solo sistemi della Parrocchia o autorizzati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Solo sistemi criptati</a:t>
            </a:r>
            <a:endParaRPr b="0" lang="it-IT" sz="28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Montserrat"/>
              </a:rPr>
              <a:t>Attenersi almeno alla sicurezza base obbligatoria</a:t>
            </a:r>
            <a:endParaRPr b="0" lang="it-IT" sz="28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2480"/>
            <a:ext cx="7056000" cy="104148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Data Breach</a:t>
            </a:r>
            <a:endParaRPr b="0" lang="it-IT" sz="4400" spc="-1" strike="noStrike">
              <a:latin typeface="Montserrat Black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6660000" y="2081520"/>
            <a:ext cx="2934000" cy="1956600"/>
          </a:xfrm>
          <a:prstGeom prst="rect">
            <a:avLst/>
          </a:prstGeom>
          <a:ln w="0">
            <a:noFill/>
          </a:ln>
        </p:spPr>
      </p:pic>
      <p:sp>
        <p:nvSpPr>
          <p:cNvPr id="202" name=""/>
          <p:cNvSpPr txBox="1"/>
          <p:nvPr/>
        </p:nvSpPr>
        <p:spPr>
          <a:xfrm>
            <a:off x="540000" y="1620000"/>
            <a:ext cx="5940000" cy="69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La violazione dei dati e la fuga di dati</a:t>
            </a:r>
            <a:endParaRPr b="0" lang="it-IT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Data Breach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Montserrat"/>
              </a:rPr>
              <a:t>Data Brach</a:t>
            </a:r>
            <a:r>
              <a:rPr b="0" lang="it-IT" sz="3200" spc="-1" strike="noStrike">
                <a:latin typeface="Montserrat"/>
              </a:rPr>
              <a:t> = Violazione dei dati personali;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Montserrat"/>
              </a:rPr>
              <a:t>Violazione</a:t>
            </a:r>
            <a:r>
              <a:rPr b="0" lang="it-IT" sz="3200" spc="-1" strike="noStrike">
                <a:latin typeface="Montserrat"/>
              </a:rPr>
              <a:t> = distruzione, perdita, modifica, divulgazione o accesso non autorizzato anche accidentale;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Di cosa parliamo</a:t>
            </a:r>
            <a:endParaRPr b="1" lang="it-IT" sz="4400" spc="-1" strike="noStrike">
              <a:latin typeface="Montserrat"/>
            </a:endParaRPr>
          </a:p>
        </p:txBody>
      </p:sp>
      <p:pic>
        <p:nvPicPr>
          <p:cNvPr id="14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3640" y="1581480"/>
            <a:ext cx="9071640" cy="308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Data Breach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r>
              <a:rPr b="0" lang="it-IT" sz="3200" spc="-1" strike="noStrike">
                <a:latin typeface="Montserrat"/>
              </a:rPr>
              <a:t>In caso di data breach: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Titolare lo notifica all’Autorità entro 72 ore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Titolare documenta la violazione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Titolare lo notifica all’Interessato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Titolare adotta misure correttive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6687000" y="1620000"/>
            <a:ext cx="2880000" cy="288000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1620000"/>
            <a:ext cx="5976000" cy="288000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pPr algn="ctr">
              <a:buNone/>
            </a:pPr>
            <a:r>
              <a:rPr b="0" lang="it-IT" sz="7200" spc="-1" strike="noStrike">
                <a:latin typeface="Montserrat Black"/>
              </a:rPr>
              <a:t>Domande?</a:t>
            </a:r>
            <a:endParaRPr b="0" lang="it-IT" sz="7200" spc="-1" strike="noStrike">
              <a:latin typeface="Montserrat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2480"/>
            <a:ext cx="7056000" cy="104148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Promemoria</a:t>
            </a:r>
            <a:endParaRPr b="0" lang="it-IT" sz="4400" spc="-1" strike="noStrike">
              <a:latin typeface="Montserrat Black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7407000" y="1620000"/>
            <a:ext cx="1439640" cy="2880000"/>
          </a:xfrm>
          <a:prstGeom prst="rect">
            <a:avLst/>
          </a:prstGeom>
          <a:ln w="0">
            <a:noFill/>
          </a:ln>
        </p:spPr>
      </p:pic>
      <p:sp>
        <p:nvSpPr>
          <p:cNvPr id="211" name=""/>
          <p:cNvSpPr txBox="1"/>
          <p:nvPr/>
        </p:nvSpPr>
        <p:spPr>
          <a:xfrm>
            <a:off x="540000" y="1620000"/>
            <a:ext cx="5940000" cy="276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2100" spc="-1" strike="noStrike">
                <a:latin typeface="Montserrat"/>
              </a:rPr>
              <a:t>Prossimo incontro: Lunedì 16 Gennaio 2023, ore 20:45-22:45</a:t>
            </a:r>
            <a:endParaRPr b="0" lang="it-IT" sz="21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Tesseramento: ANSPI</a:t>
            </a:r>
            <a:endParaRPr b="0" lang="it-IT" sz="21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Copie testi su richiesta:</a:t>
            </a:r>
            <a:endParaRPr b="0" lang="it-IT" sz="2100" spc="-1" strike="noStrike">
              <a:latin typeface="Arial"/>
            </a:endParaRPr>
          </a:p>
          <a:p>
            <a:pPr marL="180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100" spc="-1" strike="noStrike">
                <a:latin typeface="Montserrat"/>
              </a:rPr>
              <a:t>Stampati Diapositive </a:t>
            </a:r>
            <a:r>
              <a:rPr b="0" lang="it-IT" sz="2100" spc="-1" strike="noStrike">
                <a:latin typeface="Montserrat"/>
              </a:rPr>
              <a:t>(€0,50)</a:t>
            </a:r>
            <a:endParaRPr b="0" lang="it-IT" sz="2100" spc="-1" strike="noStrike">
              <a:latin typeface="Arial"/>
            </a:endParaRPr>
          </a:p>
          <a:p>
            <a:pPr marL="180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100" spc="-1" strike="noStrike">
                <a:latin typeface="Montserrat"/>
              </a:rPr>
              <a:t>Testo del GDPR </a:t>
            </a:r>
            <a:r>
              <a:rPr b="0" lang="it-IT" sz="2100" spc="-1" strike="noStrike">
                <a:latin typeface="Montserrat"/>
              </a:rPr>
              <a:t>(€2,00)</a:t>
            </a:r>
            <a:endParaRPr b="0" lang="it-IT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32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latin typeface="Montserrat Black"/>
              </a:rPr>
              <a:t>G</a:t>
            </a:r>
            <a:r>
              <a:rPr b="0" lang="it-IT" sz="4400" spc="-1" strike="noStrike">
                <a:latin typeface="Montserrat"/>
              </a:rPr>
              <a:t>eneral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D</a:t>
            </a:r>
            <a:r>
              <a:rPr b="0" lang="it-IT" sz="4400" spc="-1" strike="noStrike">
                <a:latin typeface="Montserrat"/>
              </a:rPr>
              <a:t>ata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P</a:t>
            </a:r>
            <a:r>
              <a:rPr b="0" lang="it-IT" sz="4400" spc="-1" strike="noStrike">
                <a:latin typeface="Montserrat"/>
              </a:rPr>
              <a:t>rotection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R</a:t>
            </a:r>
            <a:r>
              <a:rPr b="0" lang="it-IT" sz="4400" spc="-1" strike="noStrike">
                <a:latin typeface="Montserrat"/>
              </a:rPr>
              <a:t>egulation</a:t>
            </a:r>
            <a:endParaRPr b="0" lang="it-IT" sz="4400" spc="-1" strike="noStrike">
              <a:latin typeface="Montserrat Black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840000" y="1080000"/>
            <a:ext cx="3095640" cy="3996000"/>
          </a:xfrm>
          <a:prstGeom prst="rect">
            <a:avLst/>
          </a:prstGeom>
          <a:solidFill>
            <a:srgbClr val="00082c">
              <a:alpha val="75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Quando la Parrocchia si occupa della povertà </a:t>
            </a:r>
            <a:br>
              <a:rPr sz="3200"/>
            </a:b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digitale</a:t>
            </a:r>
            <a:endParaRPr b="0" lang="it-IT" sz="3200" spc="-1" strike="noStrike">
              <a:latin typeface="Arial"/>
            </a:endParaRPr>
          </a:p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e dei doveri</a:t>
            </a:r>
            <a:endParaRPr b="0" lang="it-IT" sz="3200" spc="-1" strike="noStrike">
              <a:latin typeface="Arial"/>
            </a:endParaRPr>
          </a:p>
          <a:p>
            <a:pPr algn="ctr">
              <a:buNone/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</a:rPr>
              <a:t>digitali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title"/>
          </p:nvPr>
        </p:nvSpPr>
        <p:spPr>
          <a:xfrm>
            <a:off x="3735360" y="216000"/>
            <a:ext cx="3276000" cy="48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latin typeface="Montserrat Black"/>
                <a:ea typeface="Noto Sans CJK SC"/>
              </a:rPr>
              <a:t>P</a:t>
            </a:r>
            <a:r>
              <a:rPr b="0" lang="it-IT" sz="3600" spc="-1" strike="noStrike">
                <a:latin typeface="Montserrat"/>
                <a:ea typeface="Noto Sans CJK SC"/>
              </a:rPr>
              <a:t>rotezione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R</a:t>
            </a:r>
            <a:r>
              <a:rPr b="0" lang="it-IT" sz="3600" spc="-1" strike="noStrike">
                <a:latin typeface="Montserrat"/>
                <a:ea typeface="Noto Sans CJK SC"/>
              </a:rPr>
              <a:t>iservatezza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I</a:t>
            </a:r>
            <a:r>
              <a:rPr b="0" lang="it-IT" sz="3600" spc="-1" strike="noStrike">
                <a:latin typeface="Montserrat"/>
                <a:ea typeface="Noto Sans CJK SC"/>
              </a:rPr>
              <a:t>ntegrità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V</a:t>
            </a:r>
            <a:r>
              <a:rPr b="0" lang="it-IT" sz="3600" spc="-1" strike="noStrike">
                <a:latin typeface="Montserrat"/>
                <a:ea typeface="Noto Sans CJK SC"/>
              </a:rPr>
              <a:t>era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A</a:t>
            </a:r>
            <a:r>
              <a:rPr b="0" lang="it-IT" sz="3600" spc="-1" strike="noStrike">
                <a:latin typeface="Montserrat"/>
                <a:ea typeface="Noto Sans CJK SC"/>
              </a:rPr>
              <a:t>ssoluta</a:t>
            </a:r>
            <a:br>
              <a:rPr sz="4400"/>
            </a:br>
            <a:r>
              <a:rPr b="0" lang="it-IT" sz="4400" spc="-1" strike="noStrike">
                <a:latin typeface="Montserrat Black"/>
                <a:ea typeface="Noto Sans CJK SC"/>
              </a:rPr>
              <a:t>C</a:t>
            </a:r>
            <a:r>
              <a:rPr b="0" lang="it-IT" sz="3600" spc="-1" strike="noStrike">
                <a:latin typeface="Montserrat"/>
              </a:rPr>
              <a:t>ompleta</a:t>
            </a:r>
            <a:br>
              <a:rPr sz="4400"/>
            </a:br>
            <a:r>
              <a:rPr b="0" lang="it-IT" sz="4400" spc="-1" strike="noStrike">
                <a:latin typeface="Montserrat Black"/>
              </a:rPr>
              <a:t>Y</a:t>
            </a:r>
            <a:r>
              <a:rPr b="0" lang="it-IT" sz="3600" spc="-1" strike="noStrike">
                <a:latin typeface="Montserrat"/>
              </a:rPr>
              <a:t>ang o No</a:t>
            </a:r>
            <a:endParaRPr b="0" lang="it-IT" sz="3600" spc="-1" strike="noStrike">
              <a:latin typeface="Montserrat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Di cosa parliamo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it-IT" sz="3200" spc="-1" strike="noStrike">
                <a:latin typeface="Montserrat"/>
              </a:rPr>
              <a:t>Cos’è la privacy: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Le capacità della rete rendono difficile spiegarlo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Anche le parrocchie (ed i gruppi parrocchiali) devono essere </a:t>
            </a:r>
            <a:r>
              <a:rPr b="1" lang="it-IT" sz="3200" spc="-1" strike="noStrike">
                <a:latin typeface="Montserrat"/>
              </a:rPr>
              <a:t>competenti</a:t>
            </a:r>
            <a:r>
              <a:rPr b="0" lang="it-IT" sz="3200" spc="-1" strike="noStrike">
                <a:latin typeface="Montserrat"/>
              </a:rPr>
              <a:t> e </a:t>
            </a:r>
            <a:r>
              <a:rPr b="1" lang="it-IT" sz="3200" spc="-1" strike="noStrike">
                <a:latin typeface="Montserrat"/>
              </a:rPr>
              <a:t>prudenti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Privacy o GDPR?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Sono sinonimi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GDPR significa: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it-IT" sz="3200" spc="-1" strike="noStrike">
                <a:latin typeface="Montserrat"/>
              </a:rPr>
              <a:t>G</a:t>
            </a:r>
            <a:r>
              <a:rPr b="0" lang="it-IT" sz="3200" spc="-1" strike="noStrike">
                <a:latin typeface="Montserrat"/>
              </a:rPr>
              <a:t>enerale </a:t>
            </a:r>
            <a:r>
              <a:rPr b="1" lang="it-IT" sz="3200" spc="-1" strike="noStrike">
                <a:latin typeface="Montserrat"/>
              </a:rPr>
              <a:t>D</a:t>
            </a:r>
            <a:r>
              <a:rPr b="0" lang="it-IT" sz="3200" spc="-1" strike="noStrike">
                <a:latin typeface="Montserrat"/>
              </a:rPr>
              <a:t>ata </a:t>
            </a:r>
            <a:r>
              <a:rPr b="1" lang="it-IT" sz="3200" spc="-1" strike="noStrike">
                <a:latin typeface="Montserrat"/>
              </a:rPr>
              <a:t>P</a:t>
            </a:r>
            <a:r>
              <a:rPr b="0" lang="it-IT" sz="3200" spc="-1" strike="noStrike">
                <a:latin typeface="Montserrat"/>
              </a:rPr>
              <a:t>rotection </a:t>
            </a:r>
            <a:r>
              <a:rPr b="1" lang="it-IT" sz="3200" spc="-1" strike="noStrike">
                <a:latin typeface="Montserrat"/>
              </a:rPr>
              <a:t>R</a:t>
            </a:r>
            <a:r>
              <a:rPr b="0" lang="it-IT" sz="3200" spc="-1" strike="noStrike">
                <a:latin typeface="Montserrat"/>
              </a:rPr>
              <a:t>esource</a:t>
            </a:r>
            <a:endParaRPr b="0" lang="it-IT" sz="3200" spc="-1" strike="noStrike">
              <a:latin typeface="Montserrat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latin typeface="Montserrat"/>
              </a:rPr>
              <a:t>Riservatezza delle Informazioni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Privacy o GDPR?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782000" y="1326600"/>
            <a:ext cx="6516000" cy="4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Un esempio della </a:t>
            </a:r>
            <a:r>
              <a:rPr b="0" i="1" lang="it-IT" sz="3200" spc="-1" strike="noStrike">
                <a:latin typeface="Montserrat"/>
              </a:rPr>
              <a:t>logica</a:t>
            </a:r>
            <a:r>
              <a:rPr b="0" lang="it-IT" sz="3200" spc="-1" strike="noStrike">
                <a:latin typeface="Montserrat"/>
              </a:rPr>
              <a:t> GDPR</a:t>
            </a:r>
            <a:endParaRPr b="0" lang="it-IT" sz="3200" spc="-1" strike="noStrike">
              <a:latin typeface="Montserrat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180000" y="1980000"/>
            <a:ext cx="4680000" cy="3240000"/>
          </a:xfrm>
          <a:prstGeom prst="rect">
            <a:avLst/>
          </a:prstGeom>
          <a:solidFill>
            <a:srgbClr val="ff3838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******* *********, congregazione **********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Laureato in ******* ***** ************* *******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Informatico per lavoro (****)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Certificato **** *********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Ex ****, partecipante ******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Attualmente *** *************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5220000" y="1980000"/>
            <a:ext cx="4680000" cy="3240000"/>
          </a:xfrm>
          <a:prstGeom prst="rect">
            <a:avLst/>
          </a:prstGeom>
          <a:solidFill>
            <a:srgbClr val="3faf46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Stefano Bortolato, congregazione Don Orione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Laureato in Scienze Della Comunicazione Sociale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Informatico per lavoro (RHCS)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Certificato ITIL fundation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Ex ISC</a:t>
            </a:r>
            <a:r>
              <a:rPr b="0" lang="it-IT" sz="2400" spc="-1" strike="noStrike" baseline="33000">
                <a:latin typeface="Arial"/>
              </a:rPr>
              <a:t>2</a:t>
            </a:r>
            <a:r>
              <a:rPr b="0" lang="it-IT" sz="2400" spc="-1" strike="noStrike">
                <a:latin typeface="Arial"/>
              </a:rPr>
              <a:t>, partecipante CLUSIT</a:t>
            </a:r>
            <a:endParaRPr b="0" lang="it-IT" sz="2400" spc="-1" strike="noStrike"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Attualmente Don dell’Oratorio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802800" cy="72000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8920800" y="1260000"/>
            <a:ext cx="97920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2480"/>
            <a:ext cx="7056000" cy="104148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txBody>
          <a:bodyPr lIns="180000" rIns="180000" tIns="180000" bIns="180000" anchor="ctr">
            <a:noAutofit/>
          </a:bodyPr>
          <a:p>
            <a:r>
              <a:rPr b="0" lang="it-IT" sz="4400" spc="-1" strike="noStrike">
                <a:latin typeface="Montserrat Black"/>
              </a:rPr>
              <a:t>Cos’è il GDPR</a:t>
            </a:r>
            <a:endParaRPr b="0" lang="it-IT" sz="4400" spc="-1" strike="noStrike">
              <a:latin typeface="Montserrat Black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6660000" y="2081880"/>
            <a:ext cx="2934000" cy="195624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 txBox="1"/>
          <p:nvPr/>
        </p:nvSpPr>
        <p:spPr>
          <a:xfrm>
            <a:off x="540000" y="1620000"/>
            <a:ext cx="5940000" cy="204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latin typeface="Arial"/>
            </a:endParaRPr>
          </a:p>
          <a:p>
            <a:r>
              <a:rPr b="1" lang="it-IT" sz="2100" spc="-1" strike="noStrike">
                <a:latin typeface="Montserrat"/>
              </a:rPr>
              <a:t>Iniziamo scoprendo il GDPR.</a:t>
            </a:r>
            <a:endParaRPr b="0" lang="it-IT" sz="21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Cos’è il GDPR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425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it-IT" sz="3200" spc="-1" strike="noStrike">
                <a:latin typeface="Montserrat"/>
              </a:rPr>
              <a:t>Regolamento EU  2016/679</a:t>
            </a:r>
            <a:r>
              <a:rPr b="0" lang="it-IT" sz="3200" spc="-1" strike="noStrike">
                <a:latin typeface="Montserrat"/>
              </a:rPr>
              <a:t> del 27 aprile 2016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Regolamento: legge da applicare subito</a:t>
            </a:r>
            <a:endParaRPr b="0" lang="it-IT" sz="3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Nasce dal bisogno di proteggere le persone difronte alle nuove tecnologie</a:t>
            </a:r>
            <a:endParaRPr b="0" lang="it-IT" sz="3200" spc="-1" strike="noStrike">
              <a:latin typeface="Montserrat"/>
            </a:endParaRPr>
          </a:p>
          <a:p>
            <a:endParaRPr b="0" lang="it-IT" sz="3200" spc="-1" strike="noStrike">
              <a:latin typeface="Montserrat"/>
            </a:endParaRPr>
          </a:p>
          <a:p>
            <a:r>
              <a:rPr b="0" lang="it-IT" sz="3200" spc="-1" strike="noStrike">
                <a:latin typeface="Montserrat"/>
              </a:rPr>
              <a:t>Cf. attacco all’Ospedale “ San Giovanni” di Roma del 2021</a:t>
            </a:r>
            <a:endParaRPr b="0" lang="it-IT" sz="3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4400" spc="-1" strike="noStrike">
                <a:latin typeface="Montserrat"/>
              </a:rPr>
              <a:t>Cos’è il GDPR</a:t>
            </a:r>
            <a:endParaRPr b="1" lang="it-IT" sz="4400" spc="-1" strike="noStrike">
              <a:latin typeface="Montserra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Testo del regolamento</a:t>
            </a:r>
            <a:endParaRPr b="0" lang="it-IT" sz="3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http://eur-lex.europa.eu/legal-content/IT/TXT/?uri=uriserv:OJ.L_.2016.119.01.0001.01.ITA&amp;toc=OJ:L:2016:119:TOC</a:t>
            </a:r>
            <a:endParaRPr b="0" lang="it-IT" sz="2200" spc="-1" strike="noStrike">
              <a:latin typeface="Montserra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Un’ottima guida introduttiva </a:t>
            </a:r>
            <a:r>
              <a:rPr b="0" lang="it-IT" sz="2600" spc="-1" strike="noStrike">
                <a:latin typeface="Montserrat"/>
              </a:rPr>
              <a:t>(scaricare il PDF)</a:t>
            </a:r>
            <a:endParaRPr b="0" lang="it-IT" sz="26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http://www.garanteprivacy.it/guida-all-applicazione-del-regolamento-europeo-in-materia-di-protezione-dei-dati-personali</a:t>
            </a:r>
            <a:endParaRPr b="0" lang="it-IT" sz="22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2022-12-30T23:33:04Z</dcterms:created>
  <dc:creator>Don Stefano Bortolato</dc:creator>
  <dc:description/>
  <dc:language>it-IT</dc:language>
  <cp:lastModifiedBy>Don Stefano Bortolato</cp:lastModifiedBy>
  <cp:lastPrinted>2023-01-03T15:13:24Z</cp:lastPrinted>
  <dcterms:modified xsi:type="dcterms:W3CDTF">2023-01-04T22:00:16Z</dcterms:modified>
  <cp:revision>60</cp:revision>
  <dc:subject/>
  <dc:title/>
</cp:coreProperties>
</file>