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.png" ContentType="image/png"/>
  <Override PartName="/ppt/media/image31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12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41.png" ContentType="image/png"/>
  <Override PartName="/ppt/media/image30.png" ContentType="image/png"/>
  <Override PartName="/ppt/media/image28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10.png" ContentType="image/png"/>
  <Override PartName="/ppt/media/image37.png" ContentType="image/png"/>
  <Override PartName="/ppt/media/image7.png" ContentType="image/png"/>
  <Override PartName="/ppt/media/image11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1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2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270"/>
          <p:cNvSpPr/>
          <p:nvPr/>
        </p:nvSpPr>
        <p:spPr>
          <a:xfrm>
            <a:off x="341280" y="390240"/>
            <a:ext cx="9364320" cy="4938120"/>
          </a:xfrm>
          <a:custGeom>
            <a:avLst/>
            <a:gdLst/>
            <a:ahLst/>
            <a:rect l="l" t="t" r="r" b="b"/>
            <a:pathLst>
              <a:path w="11326759" h="5973096">
                <a:moveTo>
                  <a:pt x="11326759" y="5016716"/>
                </a:moveTo>
                <a:lnTo>
                  <a:pt x="11326759" y="5747671"/>
                </a:lnTo>
                <a:cubicBezTo>
                  <a:pt x="11326759" y="5872170"/>
                  <a:pt x="11225833" y="5973096"/>
                  <a:pt x="11101334" y="5973096"/>
                </a:cubicBezTo>
                <a:lnTo>
                  <a:pt x="10454485" y="5973096"/>
                </a:lnTo>
                <a:lnTo>
                  <a:pt x="10476857" y="5915847"/>
                </a:lnTo>
                <a:cubicBezTo>
                  <a:pt x="10630030" y="5576670"/>
                  <a:pt x="10885911" y="5288087"/>
                  <a:pt x="11207983" y="5084298"/>
                </a:cubicBezTo>
                <a:close/>
                <a:moveTo>
                  <a:pt x="3890280" y="0"/>
                </a:moveTo>
                <a:lnTo>
                  <a:pt x="11101334" y="0"/>
                </a:lnTo>
                <a:cubicBezTo>
                  <a:pt x="11225833" y="0"/>
                  <a:pt x="11326759" y="100926"/>
                  <a:pt x="11326759" y="225425"/>
                </a:cubicBezTo>
                <a:lnTo>
                  <a:pt x="11326759" y="1840902"/>
                </a:lnTo>
                <a:lnTo>
                  <a:pt x="11321056" y="1841894"/>
                </a:lnTo>
                <a:cubicBezTo>
                  <a:pt x="9271563" y="2250627"/>
                  <a:pt x="7675452" y="3872385"/>
                  <a:pt x="7356956" y="5903875"/>
                </a:cubicBezTo>
                <a:lnTo>
                  <a:pt x="7347931" y="5973096"/>
                </a:lnTo>
                <a:lnTo>
                  <a:pt x="225425" y="5973096"/>
                </a:lnTo>
                <a:cubicBezTo>
                  <a:pt x="100926" y="5973096"/>
                  <a:pt x="0" y="5872170"/>
                  <a:pt x="0" y="5747671"/>
                </a:cubicBezTo>
                <a:lnTo>
                  <a:pt x="0" y="3856324"/>
                </a:lnTo>
                <a:lnTo>
                  <a:pt x="107796" y="3848335"/>
                </a:lnTo>
                <a:cubicBezTo>
                  <a:pt x="2097534" y="3651400"/>
                  <a:pt x="3679374" y="2109746"/>
                  <a:pt x="3881443" y="170557"/>
                </a:cubicBezTo>
                <a:close/>
                <a:moveTo>
                  <a:pt x="225425" y="0"/>
                </a:moveTo>
                <a:lnTo>
                  <a:pt x="789667" y="0"/>
                </a:lnTo>
                <a:lnTo>
                  <a:pt x="736389" y="155621"/>
                </a:lnTo>
                <a:cubicBezTo>
                  <a:pt x="605303" y="436632"/>
                  <a:pt x="342370" y="654767"/>
                  <a:pt x="17905" y="746271"/>
                </a:cubicBezTo>
                <a:lnTo>
                  <a:pt x="0" y="750446"/>
                </a:lnTo>
                <a:lnTo>
                  <a:pt x="0" y="225425"/>
                </a:lnTo>
                <a:cubicBezTo>
                  <a:pt x="0" y="100926"/>
                  <a:pt x="100926" y="0"/>
                  <a:pt x="225425" y="0"/>
                </a:cubicBezTo>
                <a:close/>
              </a:path>
            </a:pathLst>
          </a:cu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2890080" y="2434680"/>
            <a:ext cx="4286520" cy="7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</a:t>
            </a: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-7560" y="0"/>
            <a:ext cx="3438360" cy="340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664680" y="2151000"/>
            <a:ext cx="3421440" cy="351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182"/>
          <p:cNvSpPr/>
          <p:nvPr/>
        </p:nvSpPr>
        <p:spPr>
          <a:xfrm>
            <a:off x="0" y="1212840"/>
            <a:ext cx="10079640" cy="3212640"/>
          </a:xfrm>
          <a:prstGeom prst="rect">
            <a:avLst/>
          </a:prstGeom>
          <a:solidFill>
            <a:srgbClr val="f1c5c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717120" y="1528560"/>
            <a:ext cx="3410280" cy="56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33320" y="2298960"/>
            <a:ext cx="3394080" cy="18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3084120" y="0"/>
            <a:ext cx="6995160" cy="566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ight Triangle 104"/>
          <p:cNvSpPr/>
          <p:nvPr/>
        </p:nvSpPr>
        <p:spPr>
          <a:xfrm>
            <a:off x="0" y="360"/>
            <a:ext cx="10079640" cy="5669640"/>
          </a:xfrm>
          <a:prstGeom prst="rtTriangle">
            <a:avLst/>
          </a:prstGeom>
          <a:solidFill>
            <a:srgbClr val="9ac1d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6226920" y="1383480"/>
            <a:ext cx="3410280" cy="56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243480" y="2154240"/>
            <a:ext cx="3394080" cy="18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4" name="Right Triangle 108"/>
          <p:cNvSpPr/>
          <p:nvPr/>
        </p:nvSpPr>
        <p:spPr>
          <a:xfrm>
            <a:off x="360" y="360"/>
            <a:ext cx="7619760" cy="5669640"/>
          </a:xfrm>
          <a:prstGeom prst="rtTriangle">
            <a:avLst/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body"/>
          </p:nvPr>
        </p:nvSpPr>
        <p:spPr>
          <a:xfrm>
            <a:off x="3809520" y="1547640"/>
            <a:ext cx="2987280" cy="31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000"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017480" y="1547640"/>
            <a:ext cx="2863800" cy="31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3809520" y="575640"/>
            <a:ext cx="607176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Fai clic per modificare il formato </a:t>
            </a:r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del testo del titolo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0" y="0"/>
            <a:ext cx="3512880" cy="56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4" name=""/>
          <p:cNvSpPr/>
          <p:nvPr/>
        </p:nvSpPr>
        <p:spPr>
          <a:xfrm>
            <a:off x="3571200" y="0"/>
            <a:ext cx="0" cy="5670000"/>
          </a:xfrm>
          <a:prstGeom prst="line">
            <a:avLst/>
          </a:prstGeom>
          <a:ln w="127080">
            <a:solidFill>
              <a:srgbClr val="90bc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"/>
          <p:cNvSpPr/>
          <p:nvPr/>
        </p:nvSpPr>
        <p:spPr>
          <a:xfrm flipH="1">
            <a:off x="8332560" y="4464360"/>
            <a:ext cx="1746000" cy="12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"/>
          <p:cNvSpPr txBox="1"/>
          <p:nvPr/>
        </p:nvSpPr>
        <p:spPr>
          <a:xfrm>
            <a:off x="9464760" y="5297760"/>
            <a:ext cx="774000" cy="2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E63772BF-213F-475A-86F1-A50788CB3825}" type="slidenum">
              <a:rPr b="0" lang="it-IT" sz="1200" spc="-1" strike="noStrike">
                <a:latin typeface="Montserrat"/>
              </a:rPr>
              <a:t>&lt;numero&gt;</a:t>
            </a:fld>
            <a:endParaRPr b="0" lang="it-IT" sz="1200" spc="-1" strike="noStrike">
              <a:latin typeface="Montserrat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3809520" y="5297760"/>
            <a:ext cx="952560" cy="2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200" spc="-1" strike="noStrike">
                <a:latin typeface="Montserrat"/>
              </a:rPr>
              <a:t>27/4/2023</a:t>
            </a:r>
            <a:endParaRPr b="0" lang="it-IT" sz="1200" spc="-1" strike="noStrike">
              <a:latin typeface="Montserrat"/>
            </a:endParaRPr>
          </a:p>
        </p:txBody>
      </p:sp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9532080" y="29520"/>
            <a:ext cx="500040" cy="595440"/>
          </a:xfrm>
          <a:prstGeom prst="rect">
            <a:avLst/>
          </a:prstGeom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8974800" y="162000"/>
            <a:ext cx="439200" cy="4320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4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title"/>
          </p:nvPr>
        </p:nvSpPr>
        <p:spPr>
          <a:xfrm>
            <a:off x="246240" y="1139040"/>
            <a:ext cx="5220000" cy="70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8" name="Donut 280"/>
          <p:cNvSpPr/>
          <p:nvPr/>
        </p:nvSpPr>
        <p:spPr>
          <a:xfrm>
            <a:off x="4158000" y="31320"/>
            <a:ext cx="5657760" cy="5601600"/>
          </a:xfrm>
          <a:prstGeom prst="donut">
            <a:avLst>
              <a:gd name="adj" fmla="val 22614"/>
            </a:avLst>
          </a:prstGeom>
          <a:solidFill>
            <a:srgbClr val="f2f2f2">
              <a:alpha val="87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6956280" y="72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863760" y="34920"/>
            <a:ext cx="2934000" cy="559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573160" y="1455840"/>
            <a:ext cx="2757600" cy="275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ame 2"/>
          <p:cNvSpPr/>
          <p:nvPr/>
        </p:nvSpPr>
        <p:spPr>
          <a:xfrm>
            <a:off x="70560" y="79560"/>
            <a:ext cx="9937800" cy="5510160"/>
          </a:xfrm>
          <a:prstGeom prst="frame">
            <a:avLst>
              <a:gd name="adj1" fmla="val 556"/>
            </a:avLst>
          </a:pr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4986000" y="467280"/>
            <a:ext cx="4500360" cy="450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6840" y="2123640"/>
            <a:ext cx="3889800" cy="176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title"/>
          </p:nvPr>
        </p:nvSpPr>
        <p:spPr>
          <a:xfrm>
            <a:off x="456840" y="1078920"/>
            <a:ext cx="388296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866120" y="418356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6760440" y="418356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body"/>
          </p:nvPr>
        </p:nvSpPr>
        <p:spPr>
          <a:xfrm>
            <a:off x="8514360" y="421452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3" name="Rectangle 82"/>
          <p:cNvSpPr/>
          <p:nvPr/>
        </p:nvSpPr>
        <p:spPr>
          <a:xfrm>
            <a:off x="883800" y="4700160"/>
            <a:ext cx="3035520" cy="105840"/>
          </a:xfrm>
          <a:prstGeom prst="rect">
            <a:avLst/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onut 349"/>
          <p:cNvSpPr/>
          <p:nvPr/>
        </p:nvSpPr>
        <p:spPr>
          <a:xfrm>
            <a:off x="4513320" y="-918000"/>
            <a:ext cx="7435440" cy="7142400"/>
          </a:xfrm>
          <a:prstGeom prst="donut">
            <a:avLst>
              <a:gd name="adj" fmla="val 13580"/>
            </a:avLst>
          </a:prstGeom>
          <a:solidFill>
            <a:srgbClr val="f2f2f2">
              <a:alpha val="71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356760" y="192780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325440" y="838440"/>
            <a:ext cx="5245920" cy="55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56760" y="375048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3168000" y="192780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3168000" y="375048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6" name="Oval 350"/>
          <p:cNvSpPr/>
          <p:nvPr/>
        </p:nvSpPr>
        <p:spPr>
          <a:xfrm>
            <a:off x="7737840" y="-271440"/>
            <a:ext cx="2892960" cy="2892960"/>
          </a:xfrm>
          <a:prstGeom prst="ellipse">
            <a:avLst/>
          </a:prstGeom>
          <a:solidFill>
            <a:srgbClr val="9c113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5768280" y="246960"/>
            <a:ext cx="4862520" cy="481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5947920" y="3488400"/>
            <a:ext cx="1936800" cy="191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960200" y="451800"/>
            <a:ext cx="6159240" cy="60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5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0" lang="it-IT" sz="15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94" name="Frame 33"/>
          <p:cNvSpPr/>
          <p:nvPr/>
        </p:nvSpPr>
        <p:spPr>
          <a:xfrm>
            <a:off x="0" y="360"/>
            <a:ext cx="10079640" cy="5669640"/>
          </a:xfrm>
          <a:prstGeom prst="frame">
            <a:avLst>
              <a:gd name="adj1" fmla="val 3333"/>
            </a:avLst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3" name="Frame 2"/>
          <p:cNvSpPr/>
          <p:nvPr/>
        </p:nvSpPr>
        <p:spPr>
          <a:xfrm>
            <a:off x="0" y="360"/>
            <a:ext cx="10079640" cy="5669640"/>
          </a:xfrm>
          <a:prstGeom prst="frame">
            <a:avLst>
              <a:gd name="adj1" fmla="val 3333"/>
            </a:avLst>
          </a:pr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6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"/>
          <p:cNvSpPr/>
          <p:nvPr/>
        </p:nvSpPr>
        <p:spPr>
          <a:xfrm>
            <a:off x="144000" y="144000"/>
            <a:ext cx="9792000" cy="540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8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diretta</a:t>
            </a:r>
            <a:r>
              <a:rPr b="0" lang="it-IT" sz="2500" spc="-1" strike="noStrike">
                <a:latin typeface="Montserrat"/>
              </a:rPr>
              <a:t>: si rivolge direttamente all’ostacolo (colpisce l’educatore)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trasferita</a:t>
            </a:r>
            <a:r>
              <a:rPr b="0" lang="it-IT" sz="2500" spc="-1" strike="noStrike">
                <a:latin typeface="Montserrat"/>
              </a:rPr>
              <a:t>: si rivolge ad altri oggetti (colpisce i compagni e/o gli oggetti)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diffusa</a:t>
            </a:r>
            <a:r>
              <a:rPr b="0" lang="it-IT" sz="2500" spc="-1" strike="noStrike">
                <a:latin typeface="Montserrat"/>
              </a:rPr>
              <a:t>: si rivolge verso tutto indistintamente (irritazione e scontro generale)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Attacco o aggressività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9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6054480" cy="438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L’ambiente sociale influisce sull’aggressività: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la forza come strumento di valore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il disagio della civiltà prodotto dalle esigenze e dalle restrizioni imposte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l’istituzionalizzazione della violenza (es. guerra, regimi repressivi, …)</a:t>
            </a:r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Come meccanismo di difesa: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reazione automatica: non è pensata, non è pianificata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tecnica di sopravvivenza (</a:t>
            </a:r>
            <a:r>
              <a:rPr b="0" lang="it-IT" sz="2000" spc="-1" strike="noStrike">
                <a:latin typeface="Montserrat"/>
              </a:rPr>
              <a:t>cf. gli etologi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Attacco o aggressività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9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Può manifestarsi come: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extrapunitività</a:t>
            </a:r>
            <a:r>
              <a:rPr b="0" lang="it-IT" sz="2500" spc="-1" strike="noStrike">
                <a:latin typeface="Montserrat"/>
              </a:rPr>
              <a:t>: diretta verso l’esterno (es.: si picchia gli altri)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500" spc="-1" strike="noStrike">
                <a:latin typeface="Montserrat"/>
              </a:rPr>
              <a:t>intropunitività</a:t>
            </a:r>
            <a:r>
              <a:rPr b="0" lang="it-IT" sz="2500" spc="-1" strike="noStrike">
                <a:latin typeface="Montserrat"/>
              </a:rPr>
              <a:t>: diretta verso l’interno (es.: si picchia se stessi)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Attacco o aggressività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9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Consiste nel sottrarsi al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prendere decisioni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o nell’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abbandonare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la situazione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2. Evasione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0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Si articola in: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Rimozione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Proiezione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Fantasia e Sogno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Evasione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0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6054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Si attua sopratutto con problemi di origine percettiva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Questo meccanismo tiene i ricordi segregati nell’inconscio operando una censura sugli stessi e creando una resistenza alla rievocazione chiesta dall’analista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avviene nei casi di ricordi dolorosi, inammissibili, profondamente disturbanti il corso del psichismo (</a:t>
            </a:r>
            <a:r>
              <a:rPr b="0" lang="it-IT" sz="2500" spc="-1" strike="noStrike">
                <a:latin typeface="Times New Roman"/>
                <a:ea typeface="Times New Roman"/>
              </a:rPr>
              <a:t>≡</a:t>
            </a:r>
            <a:r>
              <a:rPr b="0" lang="it-IT" sz="2500" spc="-1" strike="noStrike">
                <a:latin typeface="Montserrat"/>
              </a:rPr>
              <a:t>condotta dell’io)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Evasione – Rimozione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11" name="PlaceHolder 1"/>
          <p:cNvSpPr>
            <a:spLocks noGrp="1"/>
          </p:cNvSpPr>
          <p:nvPr>
            <p:ph type="subTitle"/>
          </p:nvPr>
        </p:nvSpPr>
        <p:spPr>
          <a:xfrm>
            <a:off x="3744000" y="864000"/>
            <a:ext cx="6336000" cy="447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Si attua soprattutto con problemi di origine tendenziale ed emotiva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Si articola in: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 u="sng">
                <a:uFillTx/>
                <a:latin typeface="Montserrat"/>
              </a:rPr>
              <a:t>Tentativo di porre all’esterno l’origine</a:t>
            </a:r>
            <a:r>
              <a:rPr b="0" lang="it-IT" sz="2500" spc="-1" strike="noStrike">
                <a:latin typeface="Montserrat"/>
              </a:rPr>
              <a:t>: la persona pone l’origine del conflitto al di fuori di se  </a:t>
            </a:r>
            <a:r>
              <a:rPr b="0" lang="it-IT" sz="2000" spc="-1" strike="noStrike">
                <a:latin typeface="Montserrat"/>
              </a:rPr>
              <a:t>(es.: non sono io razzista, è lui nero)</a:t>
            </a:r>
            <a:endParaRPr b="0" lang="it-IT" sz="20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 u="sng">
                <a:uFillTx/>
                <a:latin typeface="Montserrat"/>
              </a:rPr>
              <a:t>Tentativo di attribuire agli altri i sentimenti</a:t>
            </a:r>
            <a:r>
              <a:rPr b="0" lang="it-IT" sz="2500" spc="-1" strike="noStrike">
                <a:latin typeface="Montserrat"/>
              </a:rPr>
              <a:t>: la persona attribuisce agli altri i propri sentimenti, magari deformandoli </a:t>
            </a:r>
            <a:r>
              <a:rPr b="0" lang="it-IT" sz="2000" spc="-1" strike="noStrike">
                <a:latin typeface="Montserrat"/>
              </a:rPr>
              <a:t>(es.: gli altri mi odiano e cospirano di uccidermi)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Evasione – Proiezione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1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55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Circa il tentativo di attribuire agli altri i propri sentimenti: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È una tattica di proiezione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Gli aspetti che vengono proiettati sono: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Wingdings" charset="2"/>
              <a:buChar char=""/>
            </a:pPr>
            <a:r>
              <a:rPr b="0" lang="it-IT" sz="2500" spc="-1" strike="noStrike" u="sng">
                <a:uFillTx/>
                <a:latin typeface="Montserrat"/>
              </a:rPr>
              <a:t>Il sé dei desideri cattivi</a:t>
            </a:r>
            <a:r>
              <a:rPr b="0" lang="it-IT" sz="2500" spc="-1" strike="noStrike">
                <a:latin typeface="Montserrat"/>
              </a:rPr>
              <a:t> (</a:t>
            </a:r>
            <a:r>
              <a:rPr b="0" lang="it-IT" sz="2000" spc="-1" strike="noStrike">
                <a:latin typeface="Montserrat"/>
              </a:rPr>
              <a:t>es.: sono tutti arrabbiati con me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Wingdings" charset="2"/>
              <a:buChar char=""/>
            </a:pPr>
            <a:r>
              <a:rPr b="0" lang="it-IT" sz="2500" spc="-1" strike="noStrike" u="sng">
                <a:uFillTx/>
                <a:latin typeface="Montserrat"/>
              </a:rPr>
              <a:t>Il super-io</a:t>
            </a:r>
            <a:r>
              <a:rPr b="0" lang="it-IT" sz="2500" spc="-1" strike="noStrike">
                <a:latin typeface="Montserrat"/>
              </a:rPr>
              <a:t>: gli altri devono vivere-sentire il dovere come lo vivo e sento io (</a:t>
            </a:r>
            <a:r>
              <a:rPr b="0" lang="it-IT" sz="2000" spc="-1" strike="noStrike">
                <a:latin typeface="Montserrat"/>
              </a:rPr>
              <a:t>es.: il ragazzo con un forte io vive con disagio le situazioni democratiche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Evasione – Proiezione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1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it-IT" sz="25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Font typeface="Wingdings" charset="2"/>
              <a:buChar char=""/>
            </a:pPr>
            <a:r>
              <a:rPr b="0" lang="it-IT" sz="2500" spc="-1" strike="noStrike" u="sng">
                <a:uFillTx/>
                <a:latin typeface="Montserrat"/>
              </a:rPr>
              <a:t>L’amore per sé</a:t>
            </a:r>
            <a:r>
              <a:rPr b="0" lang="it-IT" sz="2500" spc="-1" strike="noStrike">
                <a:latin typeface="Montserrat"/>
              </a:rPr>
              <a:t> (egoismo mascherato): sono sollecito per gli altri non per loro, ma perché è un mezzo per soddisfare se stessi (</a:t>
            </a:r>
            <a:r>
              <a:rPr b="0" lang="it-IT" sz="2000" spc="-1" strike="noStrike">
                <a:latin typeface="Montserrat"/>
              </a:rPr>
              <a:t>es: l’educatore che opera come soddisfazione del proprio orgoglio, dei propri bisogni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Evasione – Proiezione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2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6270480" cy="4627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È una fuga dalla situazione reale: tramite la creazione (anche ad occhi aperti) di un livello irreale si raggiunge la soddisfazione negata dalla vita reale (</a:t>
            </a:r>
            <a:r>
              <a:rPr b="0" lang="it-IT" sz="2000" spc="-1" strike="noStrike">
                <a:latin typeface="Montserrat"/>
              </a:rPr>
              <a:t>es.: gli amici immaginari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Oggi vengono facilmente offerti sogni preconfezionati, prefabbricati, venduti commercialmente: ci permettono di rifugiarci temporaneamente in un mondo irreale offrendo soddisfazioni immaginarie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Evasione – Fantasia e Sogno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1"/>
          <p:cNvSpPr/>
          <p:nvPr/>
        </p:nvSpPr>
        <p:spPr>
          <a:xfrm>
            <a:off x="3312000" y="1184040"/>
            <a:ext cx="640800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4400" spc="299" strike="noStrike">
                <a:solidFill>
                  <a:srgbClr val="000000"/>
                </a:solidFill>
                <a:latin typeface="Poppins"/>
                <a:ea typeface="Roboto Medium"/>
              </a:rPr>
              <a:t>Generale</a:t>
            </a:r>
            <a:endParaRPr b="1" lang="it-IT" sz="4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53" name="Rectangle 1"/>
          <p:cNvSpPr/>
          <p:nvPr/>
        </p:nvSpPr>
        <p:spPr>
          <a:xfrm>
            <a:off x="3183120" y="4968000"/>
            <a:ext cx="3150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Copparo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27/4/2023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454" name="Title 4"/>
          <p:cNvSpPr/>
          <p:nvPr/>
        </p:nvSpPr>
        <p:spPr>
          <a:xfrm>
            <a:off x="3631680" y="644040"/>
            <a:ext cx="499104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Pedagogia</a:t>
            </a:r>
            <a:endParaRPr b="0" lang="it-IT" sz="3200" spc="-1" strike="noStrike">
              <a:latin typeface="Montserrat"/>
            </a:endParaRPr>
          </a:p>
        </p:txBody>
      </p:sp>
      <p:pic>
        <p:nvPicPr>
          <p:cNvPr id="455" name="" descr=""/>
          <p:cNvPicPr/>
          <p:nvPr/>
        </p:nvPicPr>
        <p:blipFill>
          <a:blip r:embed="rId1"/>
          <a:stretch/>
        </p:blipFill>
        <p:spPr>
          <a:xfrm>
            <a:off x="-9000" y="0"/>
            <a:ext cx="3144960" cy="5669640"/>
          </a:xfrm>
          <a:prstGeom prst="rect">
            <a:avLst/>
          </a:prstGeom>
          <a:ln w="0">
            <a:noFill/>
          </a:ln>
        </p:spPr>
      </p:pic>
      <p:pic>
        <p:nvPicPr>
          <p:cNvPr id="456" name="" descr=""/>
          <p:cNvPicPr/>
          <p:nvPr/>
        </p:nvPicPr>
        <p:blipFill>
          <a:blip r:embed="rId2"/>
          <a:stretch/>
        </p:blipFill>
        <p:spPr>
          <a:xfrm>
            <a:off x="6666840" y="2156400"/>
            <a:ext cx="3422880" cy="3517920"/>
          </a:xfrm>
          <a:prstGeom prst="rect">
            <a:avLst/>
          </a:prstGeom>
          <a:ln w="0">
            <a:noFill/>
          </a:ln>
        </p:spPr>
      </p:pic>
      <p:sp>
        <p:nvSpPr>
          <p:cNvPr id="457" name="Title 2_ 1"/>
          <p:cNvSpPr/>
          <p:nvPr/>
        </p:nvSpPr>
        <p:spPr>
          <a:xfrm>
            <a:off x="3132720" y="2695680"/>
            <a:ext cx="570528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Meccanismi di</a:t>
            </a:r>
            <a:endParaRPr b="0" lang="it-IT" sz="3200" spc="-1" strike="noStrike">
              <a:latin typeface="Montserrat"/>
            </a:endParaRPr>
          </a:p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Difesa</a:t>
            </a:r>
            <a:endParaRPr b="0" lang="it-IT" sz="3200" spc="-1" strike="noStrike">
              <a:latin typeface="Montserrat"/>
            </a:endParaRPr>
          </a:p>
        </p:txBody>
      </p:sp>
      <p:sp>
        <p:nvSpPr>
          <p:cNvPr id="458" name="Rectangle 8_ 1"/>
          <p:cNvSpPr/>
          <p:nvPr/>
        </p:nvSpPr>
        <p:spPr>
          <a:xfrm>
            <a:off x="3365640" y="60480"/>
            <a:ext cx="2189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Roboto"/>
                <a:ea typeface="Roboto"/>
              </a:rPr>
              <a:t>Stefano Bortolato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3"/>
          <a:stretch/>
        </p:blipFill>
        <p:spPr>
          <a:xfrm>
            <a:off x="5094360" y="3431520"/>
            <a:ext cx="999000" cy="1190520"/>
          </a:xfrm>
          <a:prstGeom prst="rect">
            <a:avLst/>
          </a:prstGeom>
          <a:ln w="0">
            <a:noFill/>
          </a:ln>
        </p:spPr>
      </p:pic>
      <p:pic>
        <p:nvPicPr>
          <p:cNvPr id="460" name="" descr=""/>
          <p:cNvPicPr/>
          <p:nvPr/>
        </p:nvPicPr>
        <p:blipFill>
          <a:blip r:embed="rId4"/>
          <a:stretch/>
        </p:blipFill>
        <p:spPr>
          <a:xfrm>
            <a:off x="4104000" y="3711240"/>
            <a:ext cx="864000" cy="838800"/>
          </a:xfrm>
          <a:prstGeom prst="rect">
            <a:avLst/>
          </a:prstGeom>
          <a:ln w="0">
            <a:noFill/>
          </a:ln>
        </p:spPr>
      </p:pic>
      <p:sp>
        <p:nvSpPr>
          <p:cNvPr id="461" name="Title 6"/>
          <p:cNvSpPr/>
          <p:nvPr/>
        </p:nvSpPr>
        <p:spPr>
          <a:xfrm>
            <a:off x="7227000" y="1289160"/>
            <a:ext cx="108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11620" spc="299" strike="noStrike">
                <a:solidFill>
                  <a:srgbClr val="000000"/>
                </a:solidFill>
                <a:latin typeface="Poppins"/>
                <a:ea typeface="Roboto Medium"/>
              </a:rPr>
              <a:t>8</a:t>
            </a:r>
            <a:endParaRPr b="1" lang="it-IT" sz="1162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Consiste in una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ristrutturazione conoscitiva 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della situazione in modo da ridurre la traumaticità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3. Reinterpretazione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2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Coincide con il meccanismo della </a:t>
            </a:r>
            <a:r>
              <a:rPr b="1" lang="it-IT" sz="2500" spc="-1" strike="noStrike">
                <a:latin typeface="Montserrat"/>
              </a:rPr>
              <a:t>razionalizzazione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Si tratta del tentativo di ricomporre ciò che oggettivamente non può accordarsi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4 tipi principali: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Reinterpretazione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3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 u="sng">
                <a:uFillTx/>
                <a:latin typeface="Montserrat"/>
              </a:rPr>
              <a:t>Complesso dell’uva acerba</a:t>
            </a:r>
            <a:r>
              <a:rPr b="0" lang="it-IT" sz="2500" spc="-1" strike="noStrike">
                <a:latin typeface="Montserrat"/>
              </a:rPr>
              <a:t>: si rimuove il conflitto svalutando l’oggetto (es.: l’Oratorio è per sfigati)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 u="sng">
                <a:uFillTx/>
                <a:latin typeface="Montserrat"/>
              </a:rPr>
              <a:t>Complesso del limone dolce</a:t>
            </a:r>
            <a:r>
              <a:rPr b="0" lang="it-IT" sz="2500" spc="-1" strike="noStrike">
                <a:latin typeface="Montserrat"/>
              </a:rPr>
              <a:t>: si valuta positivamente la situazione insoddisfacente (es.: la piazza è figa)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Reinterpretazione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3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 startAt="3"/>
            </a:pPr>
            <a:r>
              <a:rPr b="0" lang="it-IT" sz="2500" spc="-1" strike="noStrike" u="sng">
                <a:uFillTx/>
                <a:latin typeface="Montserrat"/>
              </a:rPr>
              <a:t>Scaricare la colpa su altri o altro</a:t>
            </a:r>
            <a:r>
              <a:rPr b="0" lang="it-IT" sz="2500" spc="-1" strike="noStrike">
                <a:latin typeface="Montserrat"/>
              </a:rPr>
              <a:t>: la causa del fallimento dipende dagli altri o da altro (es.: mi hanno lascito solo)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 u="sng">
                <a:uFillTx/>
                <a:latin typeface="Montserrat"/>
              </a:rPr>
              <a:t>Difesa di principi  non assimilati</a:t>
            </a:r>
            <a:r>
              <a:rPr b="0" lang="it-IT" sz="2500" spc="-1" strike="noStrike">
                <a:latin typeface="Montserrat"/>
              </a:rPr>
              <a:t>: si sostengono scelte senza ragione o per ragioni inaccettabili (es.: l’Oratorio è un ambiente educativo, infatti...)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Reinterpretazione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41" name="PlaceHolder 1"/>
          <p:cNvSpPr>
            <a:spLocks noGrp="1"/>
          </p:cNvSpPr>
          <p:nvPr>
            <p:ph type="subTitle"/>
          </p:nvPr>
        </p:nvSpPr>
        <p:spPr>
          <a:xfrm>
            <a:off x="3672000" y="1044000"/>
            <a:ext cx="6408000" cy="483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Montserrat"/>
              </a:rPr>
              <a:t>La razionalizzazione è disadattante perché irrigidisce il ragionamento compromettendo la capacità oggettiva: si pensa a scompartimenti rendendo lo stesso oggetto vero o falso per provare la tesi prestabilita (</a:t>
            </a:r>
            <a:r>
              <a:rPr b="0" lang="it-IT" sz="2000" spc="-1" strike="noStrike">
                <a:latin typeface="Montserrat"/>
              </a:rPr>
              <a:t>es: all’Oratorio si entra se tesserati. All’Oratorio devono entrare tutti</a:t>
            </a:r>
            <a:r>
              <a:rPr b="0" lang="it-IT" sz="2400" spc="-1" strike="noStrike">
                <a:latin typeface="Montserrat"/>
              </a:rPr>
              <a:t>)</a:t>
            </a:r>
            <a:endParaRPr b="0" lang="it-IT" sz="24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Montserrat"/>
              </a:rPr>
              <a:t>La razionalizzazione è inconscia, ma la persona avverte le contraddizioni e la frustrazione, diventando molto sensibile ad ogni  osservazione relativa.</a:t>
            </a:r>
            <a:endParaRPr b="0" lang="it-IT" sz="2400" spc="-1" strike="noStrike">
              <a:latin typeface="Montserrat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Reinterpretazione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Consiste nel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sostituire gli scopi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irraggiungibili con scopi possibili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4. Sostituzione </a:t>
            </a:r>
            <a:r>
              <a:rPr b="0" lang="it-IT" sz="2600" spc="-1" strike="noStrike">
                <a:solidFill>
                  <a:srgbClr val="000000"/>
                </a:solidFill>
                <a:latin typeface="Montserrat"/>
              </a:rPr>
              <a:t>(dello scopo)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4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Si articola in: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Sublimazione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Compensazione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Identificazione-Introiezione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0" lang="it-IT" sz="2500" spc="-1" strike="noStrike">
                <a:latin typeface="Montserrat"/>
              </a:rPr>
              <a:t>Formazione reattiva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Consiste nell’adottare condotte o sentimenti che sono in armonia con il proprio sentire e con il sentire della collettività (</a:t>
            </a:r>
            <a:r>
              <a:rPr b="0" lang="it-IT" sz="2000" spc="-1" strike="noStrike">
                <a:latin typeface="Montserrat"/>
              </a:rPr>
              <a:t>es.: è positivo sopraffare i piccoli all’Oratorio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Si discute sull’origine di questo meccanismo...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 – Sublimazione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5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Consiste in uno sforzo psichico, solitamente inconscio, per controbilanciare le debolezze e le limitazioni personali (</a:t>
            </a:r>
            <a:r>
              <a:rPr b="0" lang="it-IT" sz="2000" spc="-1" strike="noStrike">
                <a:latin typeface="Montserrat"/>
              </a:rPr>
              <a:t>es: investo tutto nella scuola e sono incapace di stare con i coetanei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Serve per salvare il valore personale che si percepisce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Normalmente esalta capacità in cui la persona già riesce bene (</a:t>
            </a:r>
            <a:r>
              <a:rPr b="0" lang="it-IT" sz="2000" spc="-1" strike="noStrike">
                <a:latin typeface="Montserrat"/>
              </a:rPr>
              <a:t>attenzione a intervenire rinforzandole ulteriormente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 – Compensazione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9" name="PlaceHolder 1"/>
          <p:cNvSpPr>
            <a:spLocks noGrp="1"/>
          </p:cNvSpPr>
          <p:nvPr>
            <p:ph type="subTitle"/>
          </p:nvPr>
        </p:nvSpPr>
        <p:spPr>
          <a:xfrm>
            <a:off x="3672000" y="900000"/>
            <a:ext cx="6408000" cy="452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latin typeface="Montserrat"/>
              </a:rPr>
              <a:t>Consiste nell’identificarsi con chi realizza i desideri che la persona non riesce a realizzare (</a:t>
            </a:r>
            <a:r>
              <a:rPr b="0" lang="it-IT" sz="1600" spc="-1" strike="noStrike">
                <a:latin typeface="Montserrat"/>
              </a:rPr>
              <a:t>es.: gli idoli che soddisfano il bisogno di successo, accettazione e notorietà</a:t>
            </a:r>
            <a:r>
              <a:rPr b="0" lang="it-IT" sz="2200" spc="-1" strike="noStrike">
                <a:latin typeface="Montserrat"/>
              </a:rPr>
              <a:t>)</a:t>
            </a:r>
            <a:endParaRPr b="0" lang="it-IT" sz="2200" spc="-1" strike="noStrike">
              <a:latin typeface="Montserrat"/>
            </a:endParaRPr>
          </a:p>
          <a:p>
            <a:pPr marL="21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latin typeface="Montserrat"/>
              </a:rPr>
              <a:t>Si attua in 2 momenti (</a:t>
            </a:r>
            <a:r>
              <a:rPr b="0" lang="it-IT" sz="2000" spc="-1" strike="noStrike">
                <a:latin typeface="Montserrat"/>
              </a:rPr>
              <a:t>es.: il bambino che si identifica con il padre</a:t>
            </a:r>
            <a:r>
              <a:rPr b="0" lang="it-IT" sz="2200" spc="-1" strike="noStrike">
                <a:latin typeface="Montserrat"/>
              </a:rPr>
              <a:t>):</a:t>
            </a:r>
            <a:endParaRPr b="0" lang="it-IT" sz="2200" spc="-1" strike="noStrike">
              <a:latin typeface="Montserrat"/>
            </a:endParaRPr>
          </a:p>
          <a:p>
            <a:pPr lvl="1" marL="43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200" spc="-1" strike="noStrike" u="sng">
                <a:uFillTx/>
                <a:latin typeface="Montserrat"/>
              </a:rPr>
              <a:t>Momento originario</a:t>
            </a:r>
            <a:r>
              <a:rPr b="0" lang="it-IT" sz="2200" spc="-1" strike="noStrike">
                <a:latin typeface="Montserrat"/>
              </a:rPr>
              <a:t>: inizialmente la persona si sente debole e incompetente e si identifica con un </a:t>
            </a:r>
            <a:r>
              <a:rPr b="0" i="1" lang="it-IT" sz="2200" spc="-1" strike="noStrike">
                <a:latin typeface="Montserrat"/>
              </a:rPr>
              <a:t>idolo</a:t>
            </a:r>
            <a:endParaRPr b="0" lang="it-IT" sz="2200" spc="-1" strike="noStrike">
              <a:latin typeface="Montserrat"/>
            </a:endParaRPr>
          </a:p>
          <a:p>
            <a:pPr lvl="1" marL="43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200" spc="-1" strike="noStrike" u="sng">
                <a:uFillTx/>
                <a:latin typeface="Montserrat"/>
              </a:rPr>
              <a:t>Momento reattivo</a:t>
            </a:r>
            <a:r>
              <a:rPr b="0" lang="it-IT" sz="2200" spc="-1" strike="noStrike">
                <a:latin typeface="Montserrat"/>
              </a:rPr>
              <a:t>: la persona si sente contraria e rivale dell’idolo con cui si è identificata, ma la teme per la sua potenza e si sottomette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30000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</a:t>
            </a:r>
            <a:r>
              <a:rPr b="1" lang="it-IT" sz="2000" spc="-1" strike="noStrike">
                <a:solidFill>
                  <a:srgbClr val="000000"/>
                </a:solidFill>
                <a:latin typeface="Montserrat"/>
              </a:rPr>
              <a:t> – Identificazione-Introiezione</a:t>
            </a:r>
            <a:endParaRPr b="1" lang="it-IT" sz="20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3780000" y="71964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Vedremo...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Sommario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6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3809520" y="1404000"/>
            <a:ext cx="5952600" cy="38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Premessa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Attacco e Aggressività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Evasione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Reinterpretazione</a:t>
            </a:r>
            <a:r>
              <a:rPr b="0" lang="it-IT" sz="1600" spc="-1" strike="noStrike">
                <a:latin typeface="Montserrat"/>
              </a:rPr>
              <a:t> (razionalizzazione)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Sostituzione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Out-Of-The-Box</a:t>
            </a:r>
            <a:endParaRPr b="0" lang="it-IT" sz="3200" spc="-1" strike="noStrike">
              <a:latin typeface="Montserrat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6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6270480" cy="581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Da questo meccanismo nasce l’introiezione di valori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Sembra che le radici del meccanismo siano prevalentemente 2: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500" spc="-1" strike="noStrike">
                <a:latin typeface="Montserrat"/>
              </a:rPr>
              <a:t>bisogno di sostegno affettivo</a:t>
            </a:r>
            <a:endParaRPr b="0" lang="it-IT" sz="2500" spc="-1" strike="noStrike">
              <a:latin typeface="Montserrat"/>
            </a:endParaRPr>
          </a:p>
          <a:p>
            <a:pPr lvl="1" marL="432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500" spc="-1" strike="noStrike">
                <a:latin typeface="Montserrat"/>
              </a:rPr>
              <a:t>bisogno di competenza vicaria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30000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</a:t>
            </a:r>
            <a:r>
              <a:rPr b="1" lang="it-IT" sz="2000" spc="-1" strike="noStrike">
                <a:solidFill>
                  <a:srgbClr val="000000"/>
                </a:solidFill>
                <a:latin typeface="Montserrat"/>
              </a:rPr>
              <a:t> – Identificazione-Introiezione</a:t>
            </a:r>
            <a:endParaRPr b="1" lang="it-IT" sz="20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6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Consiste nella lotta contro impulsi sentiti inammissibili dalla persona (</a:t>
            </a:r>
            <a:r>
              <a:rPr b="0" lang="it-IT" sz="2000" spc="-1" strike="noStrike">
                <a:latin typeface="Montserrat"/>
              </a:rPr>
              <a:t>es.: la madre che non vuole il bambino, ma poi diventa iperprotettiva e iperindulgente</a:t>
            </a:r>
            <a:r>
              <a:rPr b="0" lang="it-IT" sz="2500" spc="-1" strike="noStrike">
                <a:latin typeface="Montserrat"/>
              </a:rPr>
              <a:t>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La persona reagisce adottando una condotta rigida e diametralmente opposta a quella a cui tende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 </a:t>
            </a: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– Formazione reattiva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7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Serve a garantire alla persona che è in grado di non cedere (sono forte e autosufficiente)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Nell’educativa possiamo avere l’educatore che accentua rigidamente ed eccessivamente l’intervento su alcuni vizi dell’educando: ansia di salvarsi piuttosto che amore per il bene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Sostituzione </a:t>
            </a: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– Formazione reattiva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Riconciliazione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Out-Of-The-Box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77" name="PlaceHolder 1"/>
          <p:cNvSpPr>
            <a:spLocks noGrp="1"/>
          </p:cNvSpPr>
          <p:nvPr>
            <p:ph type="subTitle"/>
          </p:nvPr>
        </p:nvSpPr>
        <p:spPr>
          <a:xfrm>
            <a:off x="3809520" y="900000"/>
            <a:ext cx="6270480" cy="446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La Riconciliazione</a:t>
            </a:r>
            <a:endParaRPr b="0" lang="it-IT" sz="22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latin typeface="Montserrat"/>
              </a:rPr>
              <a:t>Sostanzialmente l’educatore lavora per rinforzare o ripristinare uno stato di agio dove la persona si è accettata (con se e con la sua storia), è riconciliata con i suoi </a:t>
            </a:r>
            <a:r>
              <a:rPr b="0" i="1" lang="it-IT" sz="2200" spc="-1" strike="noStrike">
                <a:latin typeface="Montserrat"/>
              </a:rPr>
              <a:t>lati deboli</a:t>
            </a:r>
            <a:endParaRPr b="0" lang="it-IT" sz="22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latin typeface="Montserrat"/>
              </a:rPr>
              <a:t>La riconciliazione (sacramentale) agisce e produce questo obiettivo, richiede anche l’attraversamento delle difese e dona anche una riconciliazione verticale</a:t>
            </a:r>
            <a:endParaRPr b="0" lang="it-IT" sz="22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200" spc="-1" strike="noStrike">
                <a:latin typeface="Montserrat"/>
              </a:rPr>
              <a:t>La riconciliazione non toglie o riduce il peso e la fatica, ma permette la costante disponibilità di energia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Out-Of-The-Box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9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3786480" y="1438920"/>
            <a:ext cx="6071760" cy="1353960"/>
          </a:xfrm>
          <a:prstGeom prst="rect">
            <a:avLst/>
          </a:prstGeom>
          <a:noFill/>
          <a:ln w="76320">
            <a:solidFill>
              <a:srgbClr val="000000"/>
            </a:solidFill>
            <a:round/>
          </a:ln>
        </p:spPr>
        <p:txBody>
          <a:bodyPr lIns="38160" rIns="38160" tIns="38160" bIns="38160" anchor="ctr">
            <a:noAutofit/>
          </a:bodyPr>
          <a:p>
            <a:pPr algn="ctr">
              <a:buNone/>
            </a:pPr>
            <a:r>
              <a:rPr b="1" lang="it-IT" sz="8000" spc="-1" strike="noStrike">
                <a:solidFill>
                  <a:srgbClr val="000000"/>
                </a:solidFill>
                <a:latin typeface="Montserrat"/>
              </a:rPr>
              <a:t>Domande?</a:t>
            </a:r>
            <a:endParaRPr b="1" lang="it-IT" sz="8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581" name="" descr=""/>
          <p:cNvPicPr/>
          <p:nvPr/>
        </p:nvPicPr>
        <p:blipFill>
          <a:blip r:embed="rId1"/>
          <a:stretch/>
        </p:blipFill>
        <p:spPr>
          <a:xfrm>
            <a:off x="-133560" y="360"/>
            <a:ext cx="3656520" cy="5669640"/>
          </a:xfrm>
          <a:prstGeom prst="rect">
            <a:avLst/>
          </a:prstGeom>
          <a:ln w="0">
            <a:noFill/>
          </a:ln>
        </p:spPr>
      </p:pic>
      <p:sp>
        <p:nvSpPr>
          <p:cNvPr id="582" name="PlaceHolder 2"/>
          <p:cNvSpPr>
            <a:spLocks noGrp="1"/>
          </p:cNvSpPr>
          <p:nvPr>
            <p:ph type="title"/>
          </p:nvPr>
        </p:nvSpPr>
        <p:spPr>
          <a:xfrm rot="10800000">
            <a:off x="3749760" y="2575800"/>
            <a:ext cx="6145200" cy="1239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it-IT" sz="8000" spc="-1" strike="noStrike">
                <a:solidFill>
                  <a:srgbClr val="ffffff"/>
                </a:solidFill>
                <a:latin typeface="Montserrat"/>
              </a:rPr>
              <a:t>Questions?</a:t>
            </a:r>
            <a:endParaRPr b="1" lang="it-IT" sz="80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58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85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0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300" spc="-1" strike="noStrike">
                <a:latin typeface="Montserrat"/>
              </a:rPr>
              <a:t>Panoramica: cosa sono i meccanismi di difesa e a cosa servono</a:t>
            </a:r>
            <a:endParaRPr b="0" lang="it-IT" sz="2300" spc="-1" strike="noStrike">
              <a:latin typeface="Montserrat"/>
            </a:endParaRPr>
          </a:p>
          <a:p>
            <a:r>
              <a:rPr b="0" lang="it-IT" sz="2300" spc="-1" strike="noStrike">
                <a:latin typeface="Montserrat"/>
              </a:rPr>
              <a:t>I principali meccanismi:</a:t>
            </a:r>
            <a:endParaRPr b="0" lang="it-IT" sz="2300" spc="-1" strike="noStrike">
              <a:latin typeface="Montserrat"/>
            </a:endParaRPr>
          </a:p>
          <a:p>
            <a:endParaRPr b="0" lang="it-IT" sz="2300" spc="-1" strike="noStrike">
              <a:latin typeface="Montserrat"/>
            </a:endParaRPr>
          </a:p>
          <a:p>
            <a:r>
              <a:rPr b="0" lang="it-IT" sz="2300" spc="-1" strike="noStrike">
                <a:latin typeface="Montserrat"/>
              </a:rPr>
              <a:t>1. Attacco o Aggressività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Verso o verso gli altri o verso tutti/o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Forte correlazione con eredità, famiglia, società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È una reazione automatica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58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89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0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2. Evasione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 u="sng">
                <a:uFillTx/>
                <a:latin typeface="Montserrat"/>
              </a:rPr>
              <a:t>Rimozione</a:t>
            </a:r>
            <a:r>
              <a:rPr b="0" lang="it-IT" sz="2300" spc="-1" strike="noStrike">
                <a:latin typeface="Montserrat"/>
              </a:rPr>
              <a:t>: consiste nel tenere nell’inconscio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 u="sng">
                <a:uFillTx/>
                <a:latin typeface="Montserrat"/>
              </a:rPr>
              <a:t>Proiezione</a:t>
            </a:r>
            <a:r>
              <a:rPr b="0" lang="it-IT" sz="2300" spc="-1" strike="noStrike">
                <a:latin typeface="Montserrat"/>
              </a:rPr>
              <a:t>: consiste nello spostare all’esterno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 u="sng">
                <a:uFillTx/>
                <a:latin typeface="Montserrat"/>
              </a:rPr>
              <a:t>Fantasia e sogno</a:t>
            </a:r>
            <a:r>
              <a:rPr b="0" lang="it-IT" sz="2300" spc="-1" strike="noStrike">
                <a:latin typeface="Montserrat"/>
              </a:rPr>
              <a:t>: si crea una situazione/stato di fantasia (≡sogno)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59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93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0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3. </a:t>
            </a:r>
            <a:r>
              <a:rPr b="1" lang="it-IT" sz="2200" spc="-1" strike="noStrike">
                <a:latin typeface="Montserrat"/>
              </a:rPr>
              <a:t>Reinterpretazine</a:t>
            </a:r>
            <a:r>
              <a:rPr b="0" lang="it-IT" sz="2300" spc="-1" strike="noStrike">
                <a:latin typeface="Montserrat"/>
              </a:rPr>
              <a:t> (o </a:t>
            </a:r>
            <a:r>
              <a:rPr b="1" lang="it-IT" sz="2200" spc="-1" strike="noStrike">
                <a:latin typeface="Montserrat"/>
              </a:rPr>
              <a:t>razionalizzazione</a:t>
            </a:r>
            <a:r>
              <a:rPr b="0" lang="it-IT" sz="2300" spc="-1" strike="noStrike">
                <a:latin typeface="Montserrat"/>
              </a:rPr>
              <a:t>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Si ristruttura cognitivamente la situazione per ridurne la traumaticità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4 forme (principali):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300" spc="-1" strike="noStrike">
                <a:latin typeface="Montserrat"/>
              </a:rPr>
              <a:t>complesso dell’uva acerba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300" spc="-1" strike="noStrike">
                <a:latin typeface="Montserrat"/>
              </a:rPr>
              <a:t>complesso del limone dolce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300" spc="-1" strike="noStrike">
                <a:latin typeface="Montserrat"/>
              </a:rPr>
              <a:t>complesso della colpa altrui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300" spc="-1" strike="noStrike">
                <a:latin typeface="Montserrat"/>
              </a:rPr>
              <a:t>complesso della difesa dei principi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È particolarmente disadattante ed è inconscia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59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97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6270480" cy="447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000" spc="-1" strike="noStrike">
                <a:latin typeface="Montserrat"/>
              </a:rPr>
              <a:t>4. Sostituzione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Consiste nel sostituire gli scopi irraggiungibili con scopi possibili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4 forme (principali):</a:t>
            </a:r>
            <a:endParaRPr b="0" lang="it-IT" sz="20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000" spc="-1" strike="noStrike" u="sng">
                <a:uFillTx/>
                <a:latin typeface="Montserrat"/>
              </a:rPr>
              <a:t>sublimazione</a:t>
            </a:r>
            <a:r>
              <a:rPr b="0" lang="it-IT" sz="2000" spc="-1" strike="noStrike">
                <a:latin typeface="Montserrat"/>
              </a:rPr>
              <a:t>: adeguamento a quello che sento o sentono</a:t>
            </a:r>
            <a:endParaRPr b="0" lang="it-IT" sz="20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000" spc="-1" strike="noStrike" u="sng">
                <a:uFillTx/>
                <a:latin typeface="Montserrat"/>
              </a:rPr>
              <a:t>compensazione</a:t>
            </a:r>
            <a:r>
              <a:rPr b="0" lang="it-IT" sz="2000" spc="-1" strike="noStrike">
                <a:latin typeface="Montserrat"/>
              </a:rPr>
              <a:t>: mi sforzo (solo) dove sono capace</a:t>
            </a:r>
            <a:endParaRPr b="0" lang="it-IT" sz="20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000" spc="-1" strike="noStrike" u="sng">
                <a:uFillTx/>
                <a:latin typeface="Montserrat"/>
              </a:rPr>
              <a:t>identificazione-introiezione</a:t>
            </a:r>
            <a:r>
              <a:rPr b="0" lang="it-IT" sz="2000" spc="-1" strike="noStrike">
                <a:latin typeface="Montserrat"/>
              </a:rPr>
              <a:t>: mi identifico con chi realizza i miei sogni</a:t>
            </a:r>
            <a:endParaRPr b="0" lang="it-IT" sz="2000" spc="-1" strike="noStrike">
              <a:latin typeface="Montserrat"/>
            </a:endParaRPr>
          </a:p>
          <a:p>
            <a:pPr lvl="1" marL="43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it-IT" sz="2000" spc="-1" strike="noStrike" u="sng">
                <a:uFillTx/>
                <a:latin typeface="Montserrat"/>
              </a:rPr>
              <a:t>formazione reattiva</a:t>
            </a:r>
            <a:r>
              <a:rPr b="0" lang="it-IT" sz="2000" spc="-1" strike="noStrike">
                <a:latin typeface="Montserrat"/>
              </a:rPr>
              <a:t>: adotto condotte opposte e radicali</a:t>
            </a:r>
            <a:endParaRPr b="0" lang="it-IT" sz="2000" spc="-1" strike="noStrike">
              <a:latin typeface="Montserrat"/>
            </a:endParaRPr>
          </a:p>
          <a:p>
            <a:r>
              <a:rPr b="0" lang="it-IT" sz="2000" spc="-1" strike="noStrike">
                <a:latin typeface="Montserrat"/>
              </a:rPr>
              <a:t>Out-Of-The-Box: la riconciliazione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Meccanismi di Difesa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67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68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Vediamo una costola del conflitto e dell’adattamento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I meccanismi di difesa nascono dal conflitto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La </a:t>
            </a:r>
            <a:r>
              <a:rPr b="0" i="1" lang="it-IT" sz="2300" spc="-1" strike="noStrike">
                <a:latin typeface="Montserrat"/>
              </a:rPr>
              <a:t>difesa</a:t>
            </a:r>
            <a:r>
              <a:rPr b="0" lang="it-IT" sz="2300" spc="-1" strike="noStrike">
                <a:latin typeface="Montserrat"/>
              </a:rPr>
              <a:t> è la prima reazione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È ancora una pagina di psicologia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Ricordiamoci tutto l’ultimo incontro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Premessa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0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1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4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1. Pedagogia e Persona Umana</a:t>
            </a:r>
            <a:r>
              <a:rPr b="0" lang="it-IT" sz="2300" spc="-1" strike="noStrike">
                <a:latin typeface="Montserrat"/>
              </a:rPr>
              <a:t>: cos’è la pedagogia, cos’è la persona umana e quale pedagogia e persona sono qui considerate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2. Pratiche Umane e Pratiche Educative</a:t>
            </a:r>
            <a:r>
              <a:rPr b="0" lang="it-IT" sz="2300" spc="-1" strike="noStrike">
                <a:latin typeface="Montserrat"/>
              </a:rPr>
              <a:t>: la differenza tra il fare qualcosa di animazione e fare qualcosa di educativo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3. Progettazione</a:t>
            </a:r>
            <a:r>
              <a:rPr b="0" lang="it-IT" sz="2300" spc="-1" strike="noStrike">
                <a:latin typeface="Montserrat"/>
              </a:rPr>
              <a:t>: la cultura che pervade la pedagogia e la forma concreta che assume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Nelle 8 puntate 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5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0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4. Conversazione</a:t>
            </a:r>
            <a:r>
              <a:rPr b="0" lang="it-IT" sz="2300" spc="-1" strike="noStrike">
                <a:latin typeface="Montserrat"/>
              </a:rPr>
              <a:t>: la pratica abituale di intervento dell’educatore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5. Motivazione</a:t>
            </a:r>
            <a:r>
              <a:rPr b="0" lang="it-IT" sz="2300" spc="-1" strike="noStrike">
                <a:latin typeface="Montserrat"/>
              </a:rPr>
              <a:t>: la forza che ci sostiene e l’organizzazione dei motivi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6. Fasi Evolutive</a:t>
            </a:r>
            <a:r>
              <a:rPr b="0" lang="it-IT" sz="2300" spc="-1" strike="noStrike">
                <a:latin typeface="Montserrat"/>
              </a:rPr>
              <a:t>: le 8+1 fasi della vita della persona umana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7. Conflitto e Adattamento</a:t>
            </a:r>
            <a:r>
              <a:rPr b="0" lang="it-IT" sz="2300" spc="-1" strike="noStrike">
                <a:latin typeface="Montserrat"/>
              </a:rPr>
              <a:t>: il principale meccanismo di crescita ed evoluzione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8. Meccanismi di Difesa</a:t>
            </a:r>
            <a:r>
              <a:rPr b="0" lang="it-IT" sz="2300" spc="-1" strike="noStrike">
                <a:latin typeface="Montserrat"/>
              </a:rPr>
              <a:t>: la prima reazione alle situazioni di conflitto.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Nelle 8 puntate 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504000" y="451800"/>
            <a:ext cx="6159240" cy="60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Prossimo Incontro: spostiamo la data?</a:t>
            </a:r>
            <a:endParaRPr b="0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subTitle"/>
          </p:nvPr>
        </p:nvSpPr>
        <p:spPr>
          <a:xfrm>
            <a:off x="503640" y="1141920"/>
            <a:ext cx="9071640" cy="365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it-IT" sz="7500" spc="-1" strike="noStrike">
                <a:latin typeface="Montserrat"/>
                <a:ea typeface="Montserrat"/>
              </a:rPr>
              <a:t>¿</a:t>
            </a:r>
            <a:r>
              <a:rPr b="1" lang="it-IT" sz="7500" spc="-1" strike="noStrike">
                <a:latin typeface="Montserrat"/>
                <a:ea typeface="Montserrat"/>
              </a:rPr>
              <a:t>¿</a:t>
            </a:r>
            <a:r>
              <a:rPr b="1" lang="it-IT" sz="7500" spc="-1" strike="noStrike">
                <a:latin typeface="Montserrat"/>
              </a:rPr>
              <a:t> Sabato</a:t>
            </a:r>
            <a:br>
              <a:rPr sz="7500"/>
            </a:br>
            <a:r>
              <a:rPr b="1" lang="it-IT" sz="7500" spc="-1" strike="noStrike">
                <a:latin typeface="Montserrat"/>
              </a:rPr>
              <a:t>6 maggio 20:30 ??</a:t>
            </a:r>
            <a:endParaRPr b="0" lang="it-IT" sz="7500" spc="-1" strike="noStrike">
              <a:latin typeface="Montserrat"/>
            </a:endParaRPr>
          </a:p>
          <a:p>
            <a:pPr algn="ctr">
              <a:buNone/>
            </a:pPr>
            <a:r>
              <a:rPr b="1" lang="it-IT" sz="4000" spc="-1" strike="noStrike">
                <a:latin typeface="Montserrat"/>
              </a:rPr>
              <a:t>Test Finale</a:t>
            </a:r>
            <a:endParaRPr b="0" lang="it-IT" sz="4000" spc="-1" strike="noStrike">
              <a:latin typeface="Montserrat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itle 5"/>
          <p:cNvSpPr/>
          <p:nvPr/>
        </p:nvSpPr>
        <p:spPr>
          <a:xfrm>
            <a:off x="3312000" y="1184040"/>
            <a:ext cx="640800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4400" spc="299" strike="noStrike">
                <a:solidFill>
                  <a:srgbClr val="000000"/>
                </a:solidFill>
                <a:latin typeface="Poppins"/>
                <a:ea typeface="Roboto Medium"/>
              </a:rPr>
              <a:t>Generale</a:t>
            </a:r>
            <a:endParaRPr b="1" lang="it-IT" sz="4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10" name="Rectangle 3"/>
          <p:cNvSpPr/>
          <p:nvPr/>
        </p:nvSpPr>
        <p:spPr>
          <a:xfrm>
            <a:off x="3183120" y="4968000"/>
            <a:ext cx="3150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Copparo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27/4/2023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611" name="Title 7"/>
          <p:cNvSpPr/>
          <p:nvPr/>
        </p:nvSpPr>
        <p:spPr>
          <a:xfrm>
            <a:off x="3631680" y="644040"/>
            <a:ext cx="499104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Pedagogia</a:t>
            </a:r>
            <a:endParaRPr b="0" lang="it-IT" sz="3200" spc="-1" strike="noStrike">
              <a:latin typeface="Montserrat"/>
            </a:endParaRPr>
          </a:p>
        </p:txBody>
      </p:sp>
      <p:pic>
        <p:nvPicPr>
          <p:cNvPr id="612" name="" descr=""/>
          <p:cNvPicPr/>
          <p:nvPr/>
        </p:nvPicPr>
        <p:blipFill>
          <a:blip r:embed="rId1"/>
          <a:stretch/>
        </p:blipFill>
        <p:spPr>
          <a:xfrm>
            <a:off x="-9000" y="0"/>
            <a:ext cx="3144960" cy="5669640"/>
          </a:xfrm>
          <a:prstGeom prst="rect">
            <a:avLst/>
          </a:prstGeom>
          <a:ln w="0">
            <a:noFill/>
          </a:ln>
        </p:spPr>
      </p:pic>
      <p:pic>
        <p:nvPicPr>
          <p:cNvPr id="613" name="" descr=""/>
          <p:cNvPicPr/>
          <p:nvPr/>
        </p:nvPicPr>
        <p:blipFill>
          <a:blip r:embed="rId2"/>
          <a:stretch/>
        </p:blipFill>
        <p:spPr>
          <a:xfrm>
            <a:off x="6666840" y="2156400"/>
            <a:ext cx="3422880" cy="3517920"/>
          </a:xfrm>
          <a:prstGeom prst="rect">
            <a:avLst/>
          </a:prstGeom>
          <a:ln w="0">
            <a:noFill/>
          </a:ln>
        </p:spPr>
      </p:pic>
      <p:sp>
        <p:nvSpPr>
          <p:cNvPr id="614" name="Title 2_ 3"/>
          <p:cNvSpPr/>
          <p:nvPr/>
        </p:nvSpPr>
        <p:spPr>
          <a:xfrm>
            <a:off x="3132720" y="2695680"/>
            <a:ext cx="570528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Meccanismi di</a:t>
            </a:r>
            <a:endParaRPr b="0" lang="it-IT" sz="3200" spc="-1" strike="noStrike">
              <a:latin typeface="Montserrat"/>
            </a:endParaRPr>
          </a:p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Difesa</a:t>
            </a:r>
            <a:endParaRPr b="0" lang="it-IT" sz="3200" spc="-1" strike="noStrike">
              <a:latin typeface="Montserrat"/>
            </a:endParaRPr>
          </a:p>
        </p:txBody>
      </p:sp>
      <p:sp>
        <p:nvSpPr>
          <p:cNvPr id="615" name="Rectangle 8_ 3"/>
          <p:cNvSpPr/>
          <p:nvPr/>
        </p:nvSpPr>
        <p:spPr>
          <a:xfrm>
            <a:off x="3365640" y="60480"/>
            <a:ext cx="2189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Roboto"/>
                <a:ea typeface="Roboto"/>
              </a:rPr>
              <a:t>Stefano Bortolato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616" name="" descr=""/>
          <p:cNvPicPr/>
          <p:nvPr/>
        </p:nvPicPr>
        <p:blipFill>
          <a:blip r:embed="rId3"/>
          <a:stretch/>
        </p:blipFill>
        <p:spPr>
          <a:xfrm>
            <a:off x="5094360" y="3431520"/>
            <a:ext cx="999000" cy="1190520"/>
          </a:xfrm>
          <a:prstGeom prst="rect">
            <a:avLst/>
          </a:prstGeom>
          <a:ln w="0">
            <a:noFill/>
          </a:ln>
        </p:spPr>
      </p:pic>
      <p:pic>
        <p:nvPicPr>
          <p:cNvPr id="617" name="" descr=""/>
          <p:cNvPicPr/>
          <p:nvPr/>
        </p:nvPicPr>
        <p:blipFill>
          <a:blip r:embed="rId4"/>
          <a:stretch/>
        </p:blipFill>
        <p:spPr>
          <a:xfrm>
            <a:off x="4104000" y="3711240"/>
            <a:ext cx="864000" cy="838800"/>
          </a:xfrm>
          <a:prstGeom prst="rect">
            <a:avLst/>
          </a:prstGeom>
          <a:ln w="0">
            <a:noFill/>
          </a:ln>
        </p:spPr>
      </p:pic>
      <p:sp>
        <p:nvSpPr>
          <p:cNvPr id="618" name="Title 8"/>
          <p:cNvSpPr/>
          <p:nvPr/>
        </p:nvSpPr>
        <p:spPr>
          <a:xfrm>
            <a:off x="7227000" y="1289160"/>
            <a:ext cx="108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11620" spc="299" strike="noStrike">
                <a:solidFill>
                  <a:srgbClr val="000000"/>
                </a:solidFill>
                <a:latin typeface="Poppins"/>
                <a:ea typeface="Roboto Medium"/>
              </a:rPr>
              <a:t>8</a:t>
            </a:r>
            <a:endParaRPr b="1" lang="it-IT" sz="1162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"/>
          <p:cNvSpPr/>
          <p:nvPr/>
        </p:nvSpPr>
        <p:spPr>
          <a:xfrm>
            <a:off x="144000" y="144000"/>
            <a:ext cx="9792000" cy="540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Meccanismi di Difesa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I meccanismi di difesa servono a mantenere l’integrità dell’io dopo eventi che (almeno nel percepito o nella precognizione) la compromettono</a:t>
            </a:r>
            <a:br>
              <a:rPr sz="2300"/>
            </a:br>
            <a:r>
              <a:rPr b="0" lang="it-IT" sz="2300" spc="-1" strike="noStrike">
                <a:latin typeface="Montserrat"/>
              </a:rPr>
              <a:t>(es: voglio stare ingruppo, ma ho paura degl’altri)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Operano in modo inconscio (non avvertito), automatico (non intenzionale) e sono personali (caratterizzati dalle esperienze vissute, dalla cultura, dalla famiglia, ecc…)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Panoramica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Meccanismi di Difesa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5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76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Malgrado l’origine e lo scopo funzionale hanno gravi e importanti limitazioni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Detto ciò possiamo classificarli. I meccanismi di difesa seguono una linea generale comune per tutto il genere umano: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Panoramica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Meccanismi di Difesa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9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80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400" spc="-1" strike="noStrike">
                <a:latin typeface="Montserrat"/>
              </a:rPr>
              <a:t>1</a:t>
            </a:r>
            <a:r>
              <a:rPr b="0" lang="it-IT" sz="2400" spc="-1" strike="noStrike">
                <a:latin typeface="Montserrat"/>
              </a:rPr>
              <a:t>. attacco o aggressività</a:t>
            </a:r>
            <a:endParaRPr b="0" lang="it-IT" sz="2400" spc="-1" strike="noStrike">
              <a:latin typeface="Montserrat"/>
            </a:endParaRPr>
          </a:p>
          <a:p>
            <a:r>
              <a:rPr b="1" lang="it-IT" sz="2400" spc="-1" strike="noStrike">
                <a:latin typeface="Montserrat"/>
              </a:rPr>
              <a:t>2</a:t>
            </a:r>
            <a:r>
              <a:rPr b="0" lang="it-IT" sz="2400" spc="-1" strike="noStrike">
                <a:latin typeface="Montserrat"/>
              </a:rPr>
              <a:t>. evasione</a:t>
            </a:r>
            <a:endParaRPr b="0" lang="it-IT" sz="2400" spc="-1" strike="noStrike">
              <a:latin typeface="Montserrat"/>
            </a:endParaRPr>
          </a:p>
          <a:p>
            <a:r>
              <a:rPr b="1" lang="it-IT" sz="2400" spc="-1" strike="noStrike">
                <a:latin typeface="Montserrat"/>
              </a:rPr>
              <a:t>3</a:t>
            </a:r>
            <a:r>
              <a:rPr b="0" lang="it-IT" sz="2400" spc="-1" strike="noStrike">
                <a:latin typeface="Montserrat"/>
              </a:rPr>
              <a:t>. reinterpretazione (o razionalizzazione)</a:t>
            </a:r>
            <a:endParaRPr b="0" lang="it-IT" sz="2400" spc="-1" strike="noStrike">
              <a:latin typeface="Montserrat"/>
            </a:endParaRPr>
          </a:p>
          <a:p>
            <a:r>
              <a:rPr b="1" lang="it-IT" sz="2400" spc="-1" strike="noStrike">
                <a:latin typeface="Montserrat"/>
              </a:rPr>
              <a:t>4</a:t>
            </a:r>
            <a:r>
              <a:rPr b="0" lang="it-IT" sz="2400" spc="-1" strike="noStrike">
                <a:latin typeface="Montserrat"/>
              </a:rPr>
              <a:t>. sostituzione (dello scopo)</a:t>
            </a:r>
            <a:endParaRPr b="0" lang="it-IT" sz="2400" spc="-1" strike="noStrike">
              <a:latin typeface="Montserrat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Panoramica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246240" y="108684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1. Attacco o aggressività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Consiste nell’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affermazione di se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tramite condotte violente o che si basano sulla forza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8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500" spc="-1" strike="noStrike">
                <a:latin typeface="Montserrat"/>
              </a:rPr>
              <a:t>L’aggressività è un tratto della personalità. Ha caratteristiche: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ereditarietà-famigliarità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influsso sociale</a:t>
            </a:r>
            <a:endParaRPr b="0" lang="it-IT" sz="2500" spc="-1" strike="noStrike">
              <a:latin typeface="Montserrat"/>
            </a:endParaRPr>
          </a:p>
          <a:p>
            <a:endParaRPr b="0" lang="it-IT" sz="2500" spc="-1" strike="noStrike">
              <a:latin typeface="Montserrat"/>
            </a:endParaRPr>
          </a:p>
          <a:p>
            <a:r>
              <a:rPr b="0" lang="it-IT" sz="2500" spc="-1" strike="noStrike">
                <a:latin typeface="Montserrat"/>
              </a:rPr>
              <a:t>L’aggressività: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nasce dalla difficoltà di adattamento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può essere diretta, trasferita, diffusa:</a:t>
            </a:r>
            <a:endParaRPr b="0" lang="it-IT" sz="2500" spc="-1" strike="noStrike">
              <a:latin typeface="Montserrat"/>
            </a:endParaRPr>
          </a:p>
          <a:p>
            <a:endParaRPr b="0" lang="it-IT" sz="2500" spc="-1" strike="noStrike">
              <a:latin typeface="Montserrat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Attacco o aggressività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8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 Meccanismi di Difesa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5680</TotalTime>
  <Application>LibreOffice/7.3.7.2$Linux_X86_64 LibreOffice_project/30$Build-2</Application>
  <AppVersion>15.0000</AppVersion>
  <Company>Oratorio Don Orione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2017-08-02T20:41:11Z</dcterms:created>
  <dc:creator>Slidehood.com</dc:creator>
  <dc:description>Corso di Pedagogia Generale per Operatori d'Oratorio
PG-8: i Meccanismi di Difesa</dc:description>
  <cp:keywords>pedagogia formazione educativa</cp:keywords>
  <dc:language>it-IT</dc:language>
  <cp:lastModifiedBy>Don Stefano Bortolato</cp:lastModifiedBy>
  <cp:lastPrinted>2023-04-28T13:33:39Z</cp:lastPrinted>
  <dcterms:modified xsi:type="dcterms:W3CDTF">2023-04-28T13:34:12Z</dcterms:modified>
  <cp:revision>574</cp:revision>
  <dc:subject>Pedagogia</dc:subject>
  <dc:title>Pedagogia Generale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rollato da">
    <vt:lpwstr>Widescreen</vt:lpwstr>
  </property>
  <property fmtid="{D5CDD505-2E9C-101B-9397-08002B2CF9AE}" pid="3" name="HiddenSlides">
    <vt:r8>0</vt:r8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15</vt:r8>
  </property>
</Properties>
</file>