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2.png" ContentType="image/png"/>
  <Override PartName="/ppt/media/media11.webm" ContentType="application/vnd.sun.star.media"/>
  <Override PartName="/ppt/media/image15.png" ContentType="image/png"/>
  <Override PartName="/ppt/media/image9.png" ContentType="image/png"/>
  <Override PartName="/ppt/media/image13.png" ContentType="image/png"/>
  <Override PartName="/ppt/media/image8.png" ContentType="image/png"/>
  <Override PartName="/ppt/media/image21.png" ContentType="image/png"/>
  <Override PartName="/ppt/media/image19.jpeg" ContentType="image/jpeg"/>
  <Override PartName="/ppt/media/image1.jpeg" ContentType="image/jpeg"/>
  <Override PartName="/ppt/media/image5.png" ContentType="image/png"/>
  <Override PartName="/ppt/media/image10.png" ContentType="image/png"/>
  <Override PartName="/ppt/media/image16.jpeg" ContentType="image/jpeg"/>
  <Override PartName="/ppt/media/image14.png" ContentType="image/png"/>
  <Override PartName="/ppt/media/image17.jpeg" ContentType="image/jpeg"/>
  <Override PartName="/ppt/media/image3.png" ContentType="image/png"/>
  <Override PartName="/ppt/media/image7.jpeg" ContentType="image/jpeg"/>
  <Override PartName="/ppt/media/image18.png" ContentType="image/png"/>
  <Override PartName="/ppt/media/image20.png" ContentType="image/png"/>
  <Override PartName="/ppt/media/image2.png" ContentType="image/png"/>
  <Override PartName="/ppt/media/image4.jpeg" ContentType="image/jpeg"/>
  <Override PartName="/ppt/media/image6.png" ContentType="image/png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6.xml.rels" ContentType="application/vnd.openxmlformats-package.relationships+xml"/>
  <Override PartName="/ppt/slideLayouts/slideLayout2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presProps.xml" ContentType="application/vnd.openxmlformats-officedocument.presentationml.presProps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_rels/slide24.xml.rels" ContentType="application/vnd.openxmlformats-package.relationships+xml"/>
  <Override PartName="/ppt/slides/_rels/slide15.xml.rels" ContentType="application/vnd.openxmlformats-package.relationships+xml"/>
  <Override PartName="/ppt/slides/_rels/slide31.xml.rels" ContentType="application/vnd.openxmlformats-package.relationships+xml"/>
  <Override PartName="/ppt/slides/_rels/slide4.xml.rels" ContentType="application/vnd.openxmlformats-package.relationships+xml"/>
  <Override PartName="/ppt/slides/_rels/slide21.xml.rels" ContentType="application/vnd.openxmlformats-package.relationships+xml"/>
  <Override PartName="/ppt/slides/_rels/slide8.xml.rels" ContentType="application/vnd.openxmlformats-package.relationships+xml"/>
  <Override PartName="/ppt/slides/_rels/slide27.xml.rels" ContentType="application/vnd.openxmlformats-package.relationships+xml"/>
  <Override PartName="/ppt/slides/_rels/slide2.xml.rels" ContentType="application/vnd.openxmlformats-package.relationships+xml"/>
  <Override PartName="/ppt/slides/_rels/slide5.xml.rels" ContentType="application/vnd.openxmlformats-package.relationships+xml"/>
  <Override PartName="/ppt/slides/_rels/slide33.xml.rels" ContentType="application/vnd.openxmlformats-package.relationships+xml"/>
  <Override PartName="/ppt/slides/_rels/slide6.xml.rels" ContentType="application/vnd.openxmlformats-package.relationships+xml"/>
  <Override PartName="/ppt/slides/_rels/slide16.xml.rels" ContentType="application/vnd.openxmlformats-package.relationships+xml"/>
  <Override PartName="/ppt/slides/_rels/slide32.xml.rels" ContentType="application/vnd.openxmlformats-package.relationships+xml"/>
  <Override PartName="/ppt/slides/_rels/slide25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20.xml.rels" ContentType="application/vnd.openxmlformats-package.relationships+xml"/>
  <Override PartName="/ppt/slides/_rels/slide1.xml.rels" ContentType="application/vnd.openxmlformats-package.relationships+xml"/>
  <Override PartName="/ppt/slides/_rels/slide26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12.xml.rels" ContentType="application/vnd.openxmlformats-package.relationships+xml"/>
  <Override PartName="/ppt/slides/_rels/slide18.xml.rels" ContentType="application/vnd.openxmlformats-package.relationships+xml"/>
  <Override PartName="/ppt/slides/_rels/slide13.xml.rels" ContentType="application/vnd.openxmlformats-package.relationships+xml"/>
  <Override PartName="/ppt/slides/_rels/slide19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28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14.xml.rels" ContentType="application/vnd.openxmlformats-package.relationships+xml"/>
  <Override PartName="/ppt/slides/slide30.xml" ContentType="application/vnd.openxmlformats-officedocument.presentationml.slide+xml"/>
  <Override PartName="/ppt/slides/slide5.xml" ContentType="application/vnd.openxmlformats-officedocument.presentationml.slide+xml"/>
  <Override PartName="/ppt/slides/slide31.xml" ContentType="application/vnd.openxmlformats-officedocument.presentationml.slide+xml"/>
  <Override PartName="/ppt/slides/slide6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4C84A57-5200-4658-91B2-0F83B633C4B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309564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480000" y="3167280"/>
            <a:ext cx="309564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078F655-DD07-444E-A0E1-8F8FD246EDB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8066520" y="108000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480000" y="316728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8066520" y="316728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49FF8B1-FF4B-44F1-BC99-33BE0BF6096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99648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4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7526520" y="1080000"/>
            <a:ext cx="99648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4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8573400" y="1080000"/>
            <a:ext cx="99648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4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6480000" y="3167280"/>
            <a:ext cx="99648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4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7526520" y="3167280"/>
            <a:ext cx="99648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4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8573400" y="3167280"/>
            <a:ext cx="99648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4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1FC8494-218C-400E-BAD5-A8EEBD76D676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E92DC7D-5795-4306-9431-F7AE8CCDAA7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480000" y="1080000"/>
            <a:ext cx="3095640" cy="39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BFE78FF-0ABD-4205-AAB0-2927C43295F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3095640" cy="39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CD5514E-06A9-4F3C-BDFC-F22C7D0A531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1510560" cy="39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8066520" y="1080000"/>
            <a:ext cx="1510560" cy="39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FD6B46D-4AE7-4F80-805A-CE6E0312CD2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DE6C988-03CA-431A-BB32-1A313FB2EB6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504000" y="5810760"/>
            <a:ext cx="5076000" cy="1134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416E307-4A4E-473F-96EF-4851AA486D8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8066520" y="1080000"/>
            <a:ext cx="1510560" cy="39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480000" y="316728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5979EBA-A52A-4455-A2E1-6845F53D278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480000" y="1080000"/>
            <a:ext cx="3095640" cy="39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050ED47-33EA-4B98-B009-91FFF96396B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1510560" cy="39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8066520" y="108000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8066520" y="316728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57D0CFC-5C14-4FF3-B391-F09B50F05F2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8066520" y="108000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480000" y="3167280"/>
            <a:ext cx="309564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839C5A5-64CF-4308-B558-EFB52B57B0A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309564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480000" y="3167280"/>
            <a:ext cx="309564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54FF694-0DF1-426C-A26A-8BAF9176B18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8066520" y="108000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480000" y="316728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8066520" y="316728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F5D909D-424E-4631-B367-3E3E45CF77F8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99648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4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7526520" y="1080000"/>
            <a:ext cx="99648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4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8573400" y="1080000"/>
            <a:ext cx="99648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4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6480000" y="3167280"/>
            <a:ext cx="99648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4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/>
          </p:nvPr>
        </p:nvSpPr>
        <p:spPr>
          <a:xfrm>
            <a:off x="7526520" y="3167280"/>
            <a:ext cx="99648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4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/>
          </p:nvPr>
        </p:nvSpPr>
        <p:spPr>
          <a:xfrm>
            <a:off x="8573400" y="3167280"/>
            <a:ext cx="99648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4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8FC08EE-57EF-4F73-BEEA-C25282F6072C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147A3C99-0C81-461D-B811-8CF3516A9D3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6480000" y="1080000"/>
            <a:ext cx="3095640" cy="39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7F3F3F37-5FE1-4939-A2F0-60422F1CC1F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3095640" cy="39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AF19C209-6458-486C-8D1E-8357B43C1A1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1510560" cy="39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8066520" y="1080000"/>
            <a:ext cx="1510560" cy="39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0CE84FA8-4564-41C3-825E-E7DF4C6C81F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2E5D13B4-D98E-477C-935F-F37F6D85E4D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3095640" cy="39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4202221-DC11-4FC6-B1D4-BC2F7D42441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504000" y="5810760"/>
            <a:ext cx="5076000" cy="1134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8B7A7B32-964F-4BFC-8BB3-8C20A732352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8066520" y="1080000"/>
            <a:ext cx="1510560" cy="39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480000" y="316728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599E1245-FE24-4A13-8030-6B406ED3A3A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1510560" cy="39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8066520" y="108000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8066520" y="316728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5667D785-8384-44EB-8A0A-62BBF1193DF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8066520" y="108000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6480000" y="3167280"/>
            <a:ext cx="309564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025D283D-8326-4612-BF3D-960B7141EED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309564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6480000" y="3167280"/>
            <a:ext cx="309564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666BD39F-5101-46F0-A95D-F396271B4CD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8066520" y="108000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480000" y="316728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8066520" y="316728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F1314DAB-1878-4B6B-8287-69E00B7C862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99648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4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7526520" y="1080000"/>
            <a:ext cx="99648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4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8573400" y="1080000"/>
            <a:ext cx="99648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4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480000" y="3167280"/>
            <a:ext cx="99648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4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/>
          </p:nvPr>
        </p:nvSpPr>
        <p:spPr>
          <a:xfrm>
            <a:off x="7526520" y="3167280"/>
            <a:ext cx="99648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4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/>
          </p:nvPr>
        </p:nvSpPr>
        <p:spPr>
          <a:xfrm>
            <a:off x="8573400" y="3167280"/>
            <a:ext cx="99648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4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C77E8DC1-7EF7-4A83-AD31-57F245551533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1510560" cy="39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8066520" y="1080000"/>
            <a:ext cx="1510560" cy="39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E776A08-D2E2-4D2A-88E7-83879C36B60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678317A-27CA-418E-A762-D0E6EF0C522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504000" y="5810760"/>
            <a:ext cx="5076000" cy="1134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1989A21-7E02-4D36-9160-583ED2FF465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8066520" y="1080000"/>
            <a:ext cx="1510560" cy="39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6480000" y="316728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1F44B44-471A-4128-A08F-41190A2A2A2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1510560" cy="39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8066520" y="108000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8066520" y="316728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D06D51E-9959-4F2C-9F9B-185F819A7FE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it-IT" sz="4400" spc="-1" strike="noStrike">
              <a:latin typeface="Montserrat Black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6480000" y="108000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8066520" y="1080000"/>
            <a:ext cx="151056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6480000" y="3167280"/>
            <a:ext cx="3095640" cy="19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it-IT" sz="3200" spc="-1" strike="noStrike">
              <a:latin typeface="Montserra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20BB862-3C82-4BF8-886E-3937E1FC5B5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it-IT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jpe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9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50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4400" spc="-1" strike="noStrike">
                <a:latin typeface="Montserrat Black"/>
              </a:rPr>
              <a:t>Fai clic per </a:t>
            </a:r>
            <a:r>
              <a:rPr b="0" lang="it-IT" sz="4400" spc="-1" strike="noStrike">
                <a:latin typeface="Montserrat Black"/>
              </a:rPr>
              <a:t>modificare il formato </a:t>
            </a:r>
            <a:r>
              <a:rPr b="0" lang="it-IT" sz="4400" spc="-1" strike="noStrike">
                <a:latin typeface="Montserrat Black"/>
              </a:rPr>
              <a:t>del testo del titolo</a:t>
            </a:r>
            <a:endParaRPr b="0" lang="it-IT" sz="4400" spc="-1" strike="noStrike">
              <a:latin typeface="Montserrat Black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480000" y="1080000"/>
            <a:ext cx="3095640" cy="399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5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Fai clic per modificare il formato del testo della </a:t>
            </a:r>
            <a:r>
              <a:rPr b="0" lang="it-IT" sz="3200" spc="-1" strike="noStrike">
                <a:latin typeface="Montserrat"/>
              </a:rPr>
              <a:t>struttura</a:t>
            </a:r>
            <a:endParaRPr b="0" lang="it-IT" sz="32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Montserrat"/>
              </a:rPr>
              <a:t>Secondo livello struttura</a:t>
            </a:r>
            <a:endParaRPr b="0" lang="it-IT" sz="2800" spc="-1" strike="noStrike">
              <a:latin typeface="Montserrat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Montserrat"/>
              </a:rPr>
              <a:t>Terzo livello struttura</a:t>
            </a:r>
            <a:endParaRPr b="0" lang="it-IT" sz="2400" spc="-1" strike="noStrike">
              <a:latin typeface="Montserrat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Montserrat"/>
              </a:rPr>
              <a:t>Quarto livello struttura</a:t>
            </a:r>
            <a:endParaRPr b="0" lang="it-IT" sz="2000" spc="-1" strike="noStrike">
              <a:latin typeface="Montserrat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Quinto livello struttura</a:t>
            </a:r>
            <a:endParaRPr b="0" lang="it-IT" sz="2000" spc="-1" strike="noStrike">
              <a:latin typeface="Montserrat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Sesto livello struttura</a:t>
            </a:r>
            <a:endParaRPr b="0" lang="it-IT" sz="2000" spc="-1" strike="noStrike">
              <a:latin typeface="Montserrat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Settimo livello struttura</a:t>
            </a:r>
            <a:endParaRPr b="0" lang="it-IT" sz="2000" spc="-1" strike="noStrike">
              <a:latin typeface="Montserrat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it-IT" sz="1400" spc="-1" strike="noStrike">
                <a:latin typeface="Times New Roman"/>
              </a:defRPr>
            </a:lvl1pPr>
          </a:lstStyle>
          <a:p>
            <a:r>
              <a:rPr b="0" lang="it-IT" sz="1400" spc="-1" strike="noStrike">
                <a:latin typeface="Times New Roman"/>
              </a:rPr>
              <a:t>&lt;data/ora&gt;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it-IT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it-IT" sz="1400" spc="-1" strike="noStrike">
                <a:latin typeface="Times New Roman"/>
              </a:rPr>
              <a:t>&lt;piè di pagina&gt;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it-IT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7C8D8DC4-D018-46E0-880B-122CF3079C11}" type="slidenum">
              <a:rPr b="0" lang="it-IT" sz="1400" spc="-1" strike="noStrike">
                <a:latin typeface="Times New Roman"/>
              </a:rPr>
              <a:t>&lt;numero&gt;</a:t>
            </a:fld>
            <a:endParaRPr b="0" lang="it-IT" sz="1400" spc="-1" strike="noStrike">
              <a:latin typeface="Times New Roman"/>
            </a:endParaRPr>
          </a:p>
        </p:txBody>
      </p:sp>
      <p:pic>
        <p:nvPicPr>
          <p:cNvPr id="5" name="" descr=""/>
          <p:cNvPicPr/>
          <p:nvPr/>
        </p:nvPicPr>
        <p:blipFill>
          <a:blip r:embed="rId3"/>
          <a:stretch/>
        </p:blipFill>
        <p:spPr>
          <a:xfrm>
            <a:off x="8856000" y="190440"/>
            <a:ext cx="727200" cy="720000"/>
          </a:xfrm>
          <a:prstGeom prst="rect">
            <a:avLst/>
          </a:prstGeom>
          <a:ln w="0">
            <a:noFill/>
          </a:ln>
        </p:spPr>
      </p:pic>
      <p:pic>
        <p:nvPicPr>
          <p:cNvPr id="6" name="" descr=""/>
          <p:cNvPicPr/>
          <p:nvPr/>
        </p:nvPicPr>
        <p:blipFill>
          <a:blip r:embed="rId4"/>
          <a:stretch/>
        </p:blipFill>
        <p:spPr>
          <a:xfrm>
            <a:off x="7804800" y="190440"/>
            <a:ext cx="835200" cy="72000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7056000" cy="1033920"/>
          </a:xfrm>
          <a:prstGeom prst="rect">
            <a:avLst/>
          </a:prstGeom>
          <a:solidFill>
            <a:srgbClr val="ffffff">
              <a:alpha val="30000"/>
            </a:srgbClr>
          </a:solidFill>
          <a:ln w="0">
            <a:noFill/>
          </a:ln>
        </p:spPr>
        <p:txBody>
          <a:bodyPr lIns="180000" rIns="180000" tIns="180000" bIns="180000" anchor="ctr">
            <a:noAutofit/>
          </a:bodyPr>
          <a:p>
            <a:r>
              <a:rPr b="0" lang="it-IT" sz="4400" spc="-1" strike="noStrike">
                <a:latin typeface="Montserrat Black"/>
              </a:rPr>
              <a:t>Fai clic per modificare il formato del testo del titolo</a:t>
            </a:r>
            <a:endParaRPr b="0" lang="it-IT" sz="4400" spc="-1" strike="noStrike">
              <a:latin typeface="Montserrat Black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660000" y="1620000"/>
            <a:ext cx="2934000" cy="28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6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Fai clic per modificare il formato del testo della struttura</a:t>
            </a:r>
            <a:endParaRPr b="0" lang="it-IT" sz="32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Montserrat"/>
              </a:rPr>
              <a:t>Secondo livello struttura</a:t>
            </a:r>
            <a:endParaRPr b="0" lang="it-IT" sz="2800" spc="-1" strike="noStrike">
              <a:latin typeface="Montserrat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Montserrat"/>
              </a:rPr>
              <a:t>Terzo livello struttura</a:t>
            </a:r>
            <a:endParaRPr b="0" lang="it-IT" sz="2400" spc="-1" strike="noStrike">
              <a:latin typeface="Montserrat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Montserrat"/>
              </a:rPr>
              <a:t>Quarto livello struttura</a:t>
            </a:r>
            <a:endParaRPr b="0" lang="it-IT" sz="2000" spc="-1" strike="noStrike">
              <a:latin typeface="Montserrat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Quinto livello struttura</a:t>
            </a:r>
            <a:endParaRPr b="0" lang="it-IT" sz="2000" spc="-1" strike="noStrike">
              <a:latin typeface="Montserrat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Sesto livello struttura</a:t>
            </a:r>
            <a:endParaRPr b="0" lang="it-IT" sz="2000" spc="-1" strike="noStrike">
              <a:latin typeface="Montserrat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Settimo livello struttura</a:t>
            </a:r>
            <a:endParaRPr b="0" lang="it-IT" sz="2000" spc="-1" strike="noStrike">
              <a:latin typeface="Montserrat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dt" idx="4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it-IT" sz="1400" spc="-1" strike="noStrike">
                <a:latin typeface="Times New Roman"/>
              </a:defRPr>
            </a:lvl1pPr>
          </a:lstStyle>
          <a:p>
            <a:r>
              <a:rPr b="0" lang="it-IT" sz="1400" spc="-1" strike="noStrike">
                <a:latin typeface="Times New Roman"/>
              </a:rPr>
              <a:t>&lt;data/ora&gt;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ftr" idx="5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it-IT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it-IT" sz="1400" spc="-1" strike="noStrike">
                <a:latin typeface="Times New Roman"/>
              </a:rPr>
              <a:t>&lt;piè di pagina&gt;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sldNum" idx="6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it-IT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CC17D147-56A2-43CF-B76A-DF1221161826}" type="slidenum">
              <a:rPr b="0" lang="it-IT" sz="1400" spc="-1" strike="noStrike">
                <a:latin typeface="Times New Roman"/>
              </a:rPr>
              <a:t>&lt;numero&gt;</a:t>
            </a:fld>
            <a:endParaRPr b="0" lang="it-IT" sz="1400" spc="-1" strike="noStrike">
              <a:latin typeface="Times New Roman"/>
            </a:endParaRPr>
          </a:p>
        </p:txBody>
      </p:sp>
      <p:pic>
        <p:nvPicPr>
          <p:cNvPr id="48" name="" descr=""/>
          <p:cNvPicPr/>
          <p:nvPr/>
        </p:nvPicPr>
        <p:blipFill>
          <a:blip r:embed="rId3"/>
          <a:stretch/>
        </p:blipFill>
        <p:spPr>
          <a:xfrm>
            <a:off x="8856000" y="190440"/>
            <a:ext cx="727200" cy="720000"/>
          </a:xfrm>
          <a:prstGeom prst="rect">
            <a:avLst/>
          </a:prstGeom>
          <a:ln w="0">
            <a:noFill/>
          </a:ln>
        </p:spPr>
      </p:pic>
      <p:pic>
        <p:nvPicPr>
          <p:cNvPr id="49" name="" descr=""/>
          <p:cNvPicPr/>
          <p:nvPr/>
        </p:nvPicPr>
        <p:blipFill>
          <a:blip r:embed="rId4"/>
          <a:stretch/>
        </p:blipFill>
        <p:spPr>
          <a:xfrm>
            <a:off x="7804800" y="190440"/>
            <a:ext cx="835200" cy="720000"/>
          </a:xfrm>
          <a:prstGeom prst="rect">
            <a:avLst/>
          </a:prstGeom>
          <a:ln w="0">
            <a:noFill/>
          </a:ln>
        </p:spPr>
      </p:pic>
      <p:sp>
        <p:nvSpPr>
          <p:cNvPr id="50" name=""/>
          <p:cNvSpPr txBox="1"/>
          <p:nvPr/>
        </p:nvSpPr>
        <p:spPr>
          <a:xfrm>
            <a:off x="540000" y="1620000"/>
            <a:ext cx="5940000" cy="2880000"/>
          </a:xfrm>
          <a:prstGeom prst="rect">
            <a:avLst/>
          </a:prstGeom>
          <a:solidFill>
            <a:srgbClr val="ffffff">
              <a:alpha val="30000"/>
            </a:srgbClr>
          </a:solidFill>
          <a:ln w="0">
            <a:noFill/>
          </a:ln>
        </p:spPr>
      </p:sp>
      <p:sp>
        <p:nvSpPr>
          <p:cNvPr id="51" name=""/>
          <p:cNvSpPr txBox="1"/>
          <p:nvPr/>
        </p:nvSpPr>
        <p:spPr>
          <a:xfrm>
            <a:off x="9684000" y="5184720"/>
            <a:ext cx="360000" cy="245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fld id="{3D0C7431-7349-47E6-A4A4-672334C19407}" type="slidenum">
              <a:rPr b="0" lang="it-IT" sz="1100" spc="-1" strike="noStrike">
                <a:solidFill>
                  <a:srgbClr val="ffffff"/>
                </a:solidFill>
                <a:latin typeface="Arial"/>
              </a:rPr>
              <a:t>&lt;numero&gt;</a:t>
            </a:fld>
            <a:endParaRPr b="0" lang="it-IT" sz="11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"/>
          <p:cNvSpPr/>
          <p:nvPr/>
        </p:nvSpPr>
        <p:spPr>
          <a:xfrm>
            <a:off x="0" y="0"/>
            <a:ext cx="10080000" cy="5670000"/>
          </a:xfrm>
          <a:prstGeom prst="rect">
            <a:avLst/>
          </a:prstGeom>
          <a:solidFill>
            <a:srgbClr val="011d40">
              <a:alpha val="8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000" spc="-1" strike="noStrike">
                <a:latin typeface="Montserrat"/>
              </a:rPr>
              <a:t>Fai clic per modificare il formato del testo del titolo</a:t>
            </a:r>
            <a:endParaRPr b="1" lang="it-IT" sz="4000" spc="-1" strike="noStrike">
              <a:latin typeface="Montserrat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Fai clic per modificare il formato del testo della struttura</a:t>
            </a:r>
            <a:endParaRPr b="0" lang="it-IT" sz="32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Montserrat"/>
              </a:rPr>
              <a:t>Secondo livello struttura</a:t>
            </a:r>
            <a:endParaRPr b="0" lang="it-IT" sz="2800" spc="-1" strike="noStrike">
              <a:latin typeface="Montserrat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Montserrat"/>
              </a:rPr>
              <a:t>Terzo livello struttura</a:t>
            </a:r>
            <a:endParaRPr b="0" lang="it-IT" sz="2400" spc="-1" strike="noStrike">
              <a:latin typeface="Montserrat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Montserrat"/>
              </a:rPr>
              <a:t>Quarto livello struttura</a:t>
            </a:r>
            <a:endParaRPr b="0" lang="it-IT" sz="2000" spc="-1" strike="noStrike">
              <a:latin typeface="Montserrat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Quinto livello struttura</a:t>
            </a:r>
            <a:endParaRPr b="0" lang="it-IT" sz="2000" spc="-1" strike="noStrike">
              <a:latin typeface="Montserrat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Sesto livello struttura</a:t>
            </a:r>
            <a:endParaRPr b="0" lang="it-IT" sz="2000" spc="-1" strike="noStrike">
              <a:latin typeface="Montserrat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Settimo livello struttura</a:t>
            </a:r>
            <a:endParaRPr b="0" lang="it-IT" sz="2000" spc="-1" strike="noStrike">
              <a:latin typeface="Montserrat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dt" idx="7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it-IT" sz="1400" spc="-1" strike="noStrike">
                <a:latin typeface="Times New Roman"/>
              </a:defRPr>
            </a:lvl1pPr>
          </a:lstStyle>
          <a:p>
            <a:r>
              <a:rPr b="0" lang="it-IT" sz="1400" spc="-1" strike="noStrike">
                <a:latin typeface="Times New Roman"/>
              </a:rPr>
              <a:t>&lt;data/ora&gt;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 type="ftr" idx="8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it-IT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it-IT" sz="1400" spc="-1" strike="noStrike">
                <a:latin typeface="Times New Roman"/>
              </a:rPr>
              <a:t>&lt;piè di pagina&gt;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93" name="PlaceHolder 5"/>
          <p:cNvSpPr>
            <a:spLocks noGrp="1"/>
          </p:cNvSpPr>
          <p:nvPr>
            <p:ph type="sldNum" idx="9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it-IT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0A8605E0-B1FF-43B3-A8D6-65219C4391B8}" type="slidenum">
              <a:rPr b="0" lang="it-IT" sz="1400" spc="-1" strike="noStrike">
                <a:latin typeface="Times New Roman"/>
              </a:rPr>
              <a:t>&lt;numero&gt;</a:t>
            </a:fld>
            <a:endParaRPr b="0" lang="it-IT" sz="1400" spc="-1" strike="noStrike">
              <a:latin typeface="Times New Roman"/>
            </a:endParaRPr>
          </a:p>
        </p:txBody>
      </p:sp>
      <p:pic>
        <p:nvPicPr>
          <p:cNvPr id="94" name="" descr=""/>
          <p:cNvPicPr/>
          <p:nvPr/>
        </p:nvPicPr>
        <p:blipFill>
          <a:blip r:embed="rId3"/>
          <a:stretch/>
        </p:blipFill>
        <p:spPr>
          <a:xfrm>
            <a:off x="9662400" y="46440"/>
            <a:ext cx="363600" cy="360000"/>
          </a:xfrm>
          <a:prstGeom prst="rect">
            <a:avLst/>
          </a:prstGeom>
          <a:ln w="0">
            <a:noFill/>
          </a:ln>
        </p:spPr>
      </p:pic>
      <p:pic>
        <p:nvPicPr>
          <p:cNvPr id="95" name="" descr=""/>
          <p:cNvPicPr/>
          <p:nvPr/>
        </p:nvPicPr>
        <p:blipFill>
          <a:blip r:embed="rId4"/>
          <a:stretch/>
        </p:blipFill>
        <p:spPr>
          <a:xfrm>
            <a:off x="9136800" y="46440"/>
            <a:ext cx="417600" cy="360000"/>
          </a:xfrm>
          <a:prstGeom prst="rect">
            <a:avLst/>
          </a:prstGeom>
          <a:ln w="0">
            <a:noFill/>
          </a:ln>
        </p:spPr>
      </p:pic>
      <p:sp>
        <p:nvSpPr>
          <p:cNvPr id="96" name=""/>
          <p:cNvSpPr txBox="1"/>
          <p:nvPr/>
        </p:nvSpPr>
        <p:spPr>
          <a:xfrm>
            <a:off x="9684000" y="5184360"/>
            <a:ext cx="360000" cy="245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fld id="{009532FB-7537-4C13-BC5A-B208419ECD3E}" type="slidenum">
              <a:rPr b="0" lang="it-IT" sz="1100" spc="-1" strike="noStrike">
                <a:latin typeface="Arial"/>
              </a:rPr>
              <a:t>&lt;numero&gt;</a:t>
            </a:fld>
            <a:endParaRPr b="0" lang="it-IT" sz="11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1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1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6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6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5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6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15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video" Target="../media/media11.webm"/><Relationship Id="rId2" Type="http://schemas.microsoft.com/office/2007/relationships/media" Target="../media/media11.webm"/><Relationship Id="rId3" Type="http://schemas.openxmlformats.org/officeDocument/2006/relationships/image" Target="../media/image12.png"/><Relationship Id="rId4" Type="http://schemas.openxmlformats.org/officeDocument/2006/relationships/slideLayout" Target="../slideLayouts/slideLayout2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5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5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2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32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4400" spc="-1" strike="noStrike">
                <a:latin typeface="Montserrat Black"/>
              </a:rPr>
              <a:t>G</a:t>
            </a:r>
            <a:r>
              <a:rPr b="0" lang="it-IT" sz="4400" spc="-1" strike="noStrike">
                <a:latin typeface="Montserrat"/>
              </a:rPr>
              <a:t>eneral</a:t>
            </a:r>
            <a:br>
              <a:rPr sz="4400"/>
            </a:br>
            <a:r>
              <a:rPr b="0" lang="it-IT" sz="4400" spc="-1" strike="noStrike">
                <a:latin typeface="Montserrat Black"/>
              </a:rPr>
              <a:t>D</a:t>
            </a:r>
            <a:r>
              <a:rPr b="0" lang="it-IT" sz="4400" spc="-1" strike="noStrike">
                <a:latin typeface="Montserrat"/>
              </a:rPr>
              <a:t>ata</a:t>
            </a:r>
            <a:br>
              <a:rPr sz="4400"/>
            </a:br>
            <a:r>
              <a:rPr b="0" lang="it-IT" sz="4400" spc="-1" strike="noStrike">
                <a:latin typeface="Montserrat Black"/>
              </a:rPr>
              <a:t>P</a:t>
            </a:r>
            <a:r>
              <a:rPr b="0" lang="it-IT" sz="4400" spc="-1" strike="noStrike">
                <a:latin typeface="Montserrat"/>
              </a:rPr>
              <a:t>rotection</a:t>
            </a:r>
            <a:br>
              <a:rPr sz="4400"/>
            </a:br>
            <a:r>
              <a:rPr b="0" lang="it-IT" sz="4400" spc="-1" strike="noStrike">
                <a:latin typeface="Montserrat Black"/>
              </a:rPr>
              <a:t>R</a:t>
            </a:r>
            <a:r>
              <a:rPr b="0" lang="it-IT" sz="4400" spc="-1" strike="noStrike">
                <a:latin typeface="Montserrat"/>
              </a:rPr>
              <a:t>egulation</a:t>
            </a:r>
            <a:endParaRPr b="0" lang="it-IT" sz="4400" spc="-1" strike="noStrike">
              <a:latin typeface="Montserrat Black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subTitle"/>
          </p:nvPr>
        </p:nvSpPr>
        <p:spPr>
          <a:xfrm>
            <a:off x="6840000" y="1080000"/>
            <a:ext cx="3095640" cy="3996000"/>
          </a:xfrm>
          <a:prstGeom prst="rect">
            <a:avLst/>
          </a:prstGeom>
          <a:solidFill>
            <a:srgbClr val="00082c">
              <a:alpha val="75000"/>
            </a:srgbClr>
          </a:solidFill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it-IT" sz="3200" spc="-1" strike="noStrike">
                <a:solidFill>
                  <a:srgbClr val="ffffff"/>
                </a:solidFill>
                <a:latin typeface="Arial"/>
              </a:rPr>
              <a:t>Quando la </a:t>
            </a:r>
            <a:r>
              <a:rPr b="0" lang="it-IT" sz="3200" spc="-1" strike="noStrike">
                <a:solidFill>
                  <a:srgbClr val="ffffff"/>
                </a:solidFill>
                <a:latin typeface="Arial"/>
              </a:rPr>
              <a:t>Parrocchia si </a:t>
            </a:r>
            <a:r>
              <a:rPr b="0" lang="it-IT" sz="3200" spc="-1" strike="noStrike">
                <a:solidFill>
                  <a:srgbClr val="ffffff"/>
                </a:solidFill>
                <a:latin typeface="Arial"/>
              </a:rPr>
              <a:t>occupa della </a:t>
            </a:r>
            <a:r>
              <a:rPr b="0" lang="it-IT" sz="3200" spc="-1" strike="noStrike">
                <a:solidFill>
                  <a:srgbClr val="ffffff"/>
                </a:solidFill>
                <a:latin typeface="Arial"/>
              </a:rPr>
              <a:t>povertà </a:t>
            </a:r>
            <a:br>
              <a:rPr sz="3200"/>
            </a:br>
            <a:r>
              <a:rPr b="0" lang="it-IT" sz="3200" spc="-1" strike="noStrike">
                <a:solidFill>
                  <a:srgbClr val="ffffff"/>
                </a:solidFill>
                <a:latin typeface="Arial"/>
              </a:rPr>
              <a:t>digitale</a:t>
            </a:r>
            <a:endParaRPr b="0" lang="it-IT" sz="3200" spc="-1" strike="noStrike">
              <a:latin typeface="Arial"/>
            </a:endParaRPr>
          </a:p>
          <a:p>
            <a:pPr algn="ctr">
              <a:buNone/>
            </a:pPr>
            <a:r>
              <a:rPr b="0" lang="it-IT" sz="3200" spc="-1" strike="noStrike">
                <a:solidFill>
                  <a:srgbClr val="ffffff"/>
                </a:solidFill>
                <a:latin typeface="Arial"/>
              </a:rPr>
              <a:t>e dei doveri</a:t>
            </a:r>
            <a:endParaRPr b="0" lang="it-IT" sz="3200" spc="-1" strike="noStrike">
              <a:latin typeface="Arial"/>
            </a:endParaRPr>
          </a:p>
          <a:p>
            <a:pPr algn="ctr">
              <a:buNone/>
            </a:pPr>
            <a:r>
              <a:rPr b="0" lang="it-IT" sz="3200" spc="-1" strike="noStrike">
                <a:solidFill>
                  <a:srgbClr val="ffffff"/>
                </a:solidFill>
                <a:latin typeface="Arial"/>
              </a:rPr>
              <a:t>digitali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title"/>
          </p:nvPr>
        </p:nvSpPr>
        <p:spPr>
          <a:xfrm>
            <a:off x="3735360" y="216000"/>
            <a:ext cx="32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4400" spc="-1" strike="noStrike">
                <a:latin typeface="Montserrat Black"/>
                <a:ea typeface="Noto Sans CJK SC"/>
              </a:rPr>
              <a:t>P</a:t>
            </a:r>
            <a:r>
              <a:rPr b="0" lang="it-IT" sz="3600" spc="-1" strike="noStrike">
                <a:latin typeface="Montserrat"/>
                <a:ea typeface="Noto Sans CJK SC"/>
              </a:rPr>
              <a:t>rotezione</a:t>
            </a:r>
            <a:br>
              <a:rPr sz="4400"/>
            </a:br>
            <a:r>
              <a:rPr b="0" lang="it-IT" sz="4400" spc="-1" strike="noStrike">
                <a:latin typeface="Montserrat Black"/>
                <a:ea typeface="Noto Sans CJK SC"/>
              </a:rPr>
              <a:t>R</a:t>
            </a:r>
            <a:r>
              <a:rPr b="0" lang="it-IT" sz="3600" spc="-1" strike="noStrike">
                <a:latin typeface="Montserrat"/>
                <a:ea typeface="Noto Sans CJK SC"/>
              </a:rPr>
              <a:t>iservatezza</a:t>
            </a:r>
            <a:br>
              <a:rPr sz="4400"/>
            </a:br>
            <a:r>
              <a:rPr b="0" lang="it-IT" sz="4400" spc="-1" strike="noStrike">
                <a:latin typeface="Montserrat Black"/>
                <a:ea typeface="Noto Sans CJK SC"/>
              </a:rPr>
              <a:t>I</a:t>
            </a:r>
            <a:r>
              <a:rPr b="0" lang="it-IT" sz="3600" spc="-1" strike="noStrike">
                <a:latin typeface="Montserrat"/>
                <a:ea typeface="Noto Sans CJK SC"/>
              </a:rPr>
              <a:t>ntegrità</a:t>
            </a:r>
            <a:br>
              <a:rPr sz="4400"/>
            </a:br>
            <a:r>
              <a:rPr b="0" lang="it-IT" sz="4400" spc="-1" strike="noStrike">
                <a:latin typeface="Montserrat Black"/>
                <a:ea typeface="Noto Sans CJK SC"/>
              </a:rPr>
              <a:t>V</a:t>
            </a:r>
            <a:r>
              <a:rPr b="0" lang="it-IT" sz="3600" spc="-1" strike="noStrike">
                <a:latin typeface="Montserrat"/>
                <a:ea typeface="Noto Sans CJK SC"/>
              </a:rPr>
              <a:t>era</a:t>
            </a:r>
            <a:br>
              <a:rPr sz="4400"/>
            </a:br>
            <a:r>
              <a:rPr b="0" lang="it-IT" sz="4400" spc="-1" strike="noStrike">
                <a:latin typeface="Montserrat Black"/>
                <a:ea typeface="Noto Sans CJK SC"/>
              </a:rPr>
              <a:t>A</a:t>
            </a:r>
            <a:r>
              <a:rPr b="0" lang="it-IT" sz="3600" spc="-1" strike="noStrike">
                <a:latin typeface="Montserrat"/>
                <a:ea typeface="Noto Sans CJK SC"/>
              </a:rPr>
              <a:t>ssoluta</a:t>
            </a:r>
            <a:br>
              <a:rPr sz="4400"/>
            </a:br>
            <a:r>
              <a:rPr b="0" lang="it-IT" sz="4400" spc="-1" strike="noStrike">
                <a:latin typeface="Montserrat Black"/>
                <a:ea typeface="Noto Sans CJK SC"/>
              </a:rPr>
              <a:t>C</a:t>
            </a:r>
            <a:r>
              <a:rPr b="0" lang="it-IT" sz="3600" spc="-1" strike="noStrike">
                <a:latin typeface="Montserrat"/>
              </a:rPr>
              <a:t>ompleta</a:t>
            </a:r>
            <a:br>
              <a:rPr sz="4400"/>
            </a:br>
            <a:r>
              <a:rPr b="0" lang="it-IT" sz="4400" spc="-1" strike="noStrike">
                <a:latin typeface="Montserrat Black"/>
              </a:rPr>
              <a:t>Y</a:t>
            </a:r>
            <a:r>
              <a:rPr b="0" lang="it-IT" sz="3600" spc="-1" strike="noStrike">
                <a:latin typeface="Montserrat"/>
              </a:rPr>
              <a:t>ang o No</a:t>
            </a:r>
            <a:endParaRPr b="0" lang="it-IT" sz="3600" spc="-1" strike="noStrike">
              <a:latin typeface="Montserrat Blac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Cos’è il GDPR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Il regolamento è fatto da:</a:t>
            </a:r>
            <a:endParaRPr b="0" lang="it-IT" sz="32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Montserrat"/>
              </a:rPr>
              <a:t>173 note di premessa</a:t>
            </a:r>
            <a:endParaRPr b="0" lang="it-IT" sz="28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Montserrat"/>
              </a:rPr>
              <a:t>99 articoli</a:t>
            </a:r>
            <a:endParaRPr b="0" lang="it-IT" sz="28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L’articolo 91 riguarda le chiese e le associazioni:</a:t>
            </a:r>
            <a:endParaRPr b="0" lang="it-IT" sz="32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Cos’è il GDPR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180000" y="1326600"/>
            <a:ext cx="9720000" cy="4073400"/>
          </a:xfrm>
          <a:prstGeom prst="rect">
            <a:avLst/>
          </a:prstGeom>
          <a:noFill/>
          <a:ln w="38160">
            <a:solidFill>
              <a:srgbClr val="ffbf00"/>
            </a:solidFill>
            <a:round/>
          </a:ln>
        </p:spPr>
        <p:txBody>
          <a:bodyPr lIns="91080" rIns="91080" tIns="91080" bIns="91080" anchor="ctr">
            <a:normAutofit fontScale="70000"/>
          </a:bodyPr>
          <a:p>
            <a:r>
              <a:rPr b="0" lang="it-IT" sz="3200" spc="-1" strike="noStrike">
                <a:latin typeface="Montserrat"/>
              </a:rPr>
              <a:t>1. Qualora in uno Stato membro chiese e associazioni o comunità religiose applichino, al momento dell'entrata in vigore del presente regolamento, corpus completi di norme a tutela delle persone fisiche con riguardo al trattamento, tali corpus possono continuare ad applicarsi purché siano resi conformi al presente regolamento.</a:t>
            </a:r>
            <a:endParaRPr b="0" lang="it-IT" sz="3200" spc="-1" strike="noStrike">
              <a:latin typeface="Montserrat"/>
            </a:endParaRPr>
          </a:p>
          <a:p>
            <a:r>
              <a:rPr b="0" lang="it-IT" sz="3200" spc="-1" strike="noStrike">
                <a:latin typeface="Montserrat"/>
              </a:rPr>
              <a:t>2. Le chiese e le associazioni religiose che applicano i corpus completi di norme di cui al paragrafo 1 del presente articolo sono soggette al controllo di un'autorità di controllo indipendente che può essere specifica, purché soddisfi le condizioni di cui al capo VI del presente regolamento.</a:t>
            </a:r>
            <a:endParaRPr b="0" lang="it-IT" sz="32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7056000" cy="1033920"/>
          </a:xfrm>
          <a:prstGeom prst="rect">
            <a:avLst/>
          </a:prstGeom>
          <a:solidFill>
            <a:srgbClr val="ffffff">
              <a:alpha val="30000"/>
            </a:srgbClr>
          </a:solidFill>
          <a:ln w="0">
            <a:noFill/>
          </a:ln>
        </p:spPr>
        <p:txBody>
          <a:bodyPr lIns="180000" rIns="180000" tIns="180000" bIns="180000" anchor="ctr">
            <a:noAutofit/>
          </a:bodyPr>
          <a:p>
            <a:r>
              <a:rPr b="0" lang="it-IT" sz="3600" spc="-1" strike="noStrike">
                <a:latin typeface="Montserrat Black"/>
              </a:rPr>
              <a:t>Inquadramento Generale</a:t>
            </a:r>
            <a:endParaRPr b="0" lang="it-IT" sz="3600" spc="-1" strike="noStrike">
              <a:latin typeface="Montserrat Black"/>
            </a:endParaRPr>
          </a:p>
        </p:txBody>
      </p:sp>
      <p:pic>
        <p:nvPicPr>
          <p:cNvPr id="166" name="" descr=""/>
          <p:cNvPicPr/>
          <p:nvPr/>
        </p:nvPicPr>
        <p:blipFill>
          <a:blip r:embed="rId1"/>
          <a:stretch/>
        </p:blipFill>
        <p:spPr>
          <a:xfrm>
            <a:off x="6687000" y="1620000"/>
            <a:ext cx="2880000" cy="2880000"/>
          </a:xfrm>
          <a:prstGeom prst="rect">
            <a:avLst/>
          </a:prstGeom>
          <a:ln w="0">
            <a:noFill/>
          </a:ln>
        </p:spPr>
      </p:pic>
      <p:sp>
        <p:nvSpPr>
          <p:cNvPr id="167" name=""/>
          <p:cNvSpPr txBox="1"/>
          <p:nvPr/>
        </p:nvSpPr>
        <p:spPr>
          <a:xfrm>
            <a:off x="540000" y="1620000"/>
            <a:ext cx="5940000" cy="2043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endParaRPr b="0" lang="it-IT" sz="1800" spc="-1" strike="noStrike">
              <a:latin typeface="Arial"/>
            </a:endParaRPr>
          </a:p>
          <a:p>
            <a:r>
              <a:rPr b="1" lang="it-IT" sz="2100" spc="-1" strike="noStrike">
                <a:latin typeface="Montserrat"/>
              </a:rPr>
              <a:t>I principali assi del GDPR.</a:t>
            </a:r>
            <a:endParaRPr b="0" lang="it-IT" sz="2100" spc="-1" strike="noStrike">
              <a:latin typeface="Arial"/>
            </a:endParaRPr>
          </a:p>
          <a:p>
            <a:endParaRPr b="0" lang="it-IT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Inquadramento Generale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È un framework normativo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Filosofia: prescrive il fine, non l’agire (approccio anglosassone)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Rango: regolamento UE = legge esecutiva (non serve né recipimento, né norme attuative)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Consenso: è richiesto, deve essere esplicito, inequivocabile e dimostrabile. È valido dai 16 anni</a:t>
            </a:r>
            <a:endParaRPr b="0" lang="it-IT" sz="32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Inquadramento Generale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893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9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Ricade su tutte le relazioni commerciali ed aziendali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Non serve autorizzazione per le aziende pubbliche (es. anagrafe comunale) e per i dati necessari ai contratti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Dati sensibili sono: origine razziale o etnica, opinioni politiche, convinzioni religiose o filosofiche, appartenenza sindacale, dati genetici, dati biometrici, dati relativi alla salute o alla vita sessuale o all'orientamento sessuale della persona, dati penali, dati </a:t>
            </a:r>
            <a:r>
              <a:rPr b="0" i="1" lang="it-IT" sz="3200" spc="-1" strike="noStrike">
                <a:latin typeface="Montserrat"/>
              </a:rPr>
              <a:t>militari</a:t>
            </a:r>
            <a:r>
              <a:rPr b="0" lang="it-IT" sz="3200" spc="-1" strike="noStrike">
                <a:latin typeface="Montserrat"/>
              </a:rPr>
              <a:t>.</a:t>
            </a:r>
            <a:endParaRPr b="0" lang="it-IT" sz="32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GDPR: pene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Massimale fissato a fino a €20.000.000 o al 4% del fatturato totale mondiale dell’impresa-Diocesi-Congregazione</a:t>
            </a:r>
            <a:endParaRPr b="0" lang="it-IT" sz="32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GDPR: attenzione!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2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Il consenso:</a:t>
            </a:r>
            <a:endParaRPr b="0" lang="it-IT" sz="32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Montserrat"/>
              </a:rPr>
              <a:t>Deve essere espresso (mai sottinteso o predefinito)</a:t>
            </a:r>
            <a:endParaRPr b="0" lang="it-IT" sz="28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Montserrat"/>
              </a:rPr>
              <a:t>Deve essere esplicito</a:t>
            </a:r>
            <a:endParaRPr b="0" lang="it-IT" sz="28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Montserrat"/>
              </a:rPr>
              <a:t>Deve essere inequivocabile</a:t>
            </a:r>
            <a:endParaRPr b="0" lang="it-IT" sz="28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Montserrat"/>
                <a:ea typeface="Noto Sans CJK SC"/>
              </a:rPr>
              <a:t>Deve essere </a:t>
            </a:r>
            <a:r>
              <a:rPr b="0" lang="it-IT" sz="2800" spc="-1" strike="noStrike">
                <a:latin typeface="Montserrat"/>
              </a:rPr>
              <a:t>dimostrabile</a:t>
            </a:r>
            <a:endParaRPr b="0" lang="it-IT" sz="28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Montserrat"/>
              </a:rPr>
              <a:t>Nelle dichiarazioni scritte deve essere chiaramente distinguibile</a:t>
            </a:r>
            <a:endParaRPr b="0" lang="it-IT" sz="28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Montserrat"/>
              </a:rPr>
              <a:t>Deve essere (facilmente) comprensibile</a:t>
            </a:r>
            <a:endParaRPr b="0" lang="it-IT" sz="28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Montserrat"/>
              </a:rPr>
              <a:t>Deve essere chiara la finalità della raccolta dati e le modalità di conservazione</a:t>
            </a:r>
            <a:endParaRPr b="0" lang="it-IT" sz="28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504000" y="46080"/>
            <a:ext cx="9071640" cy="1306440"/>
          </a:xfrm>
          <a:prstGeom prst="rect">
            <a:avLst/>
          </a:prstGeom>
          <a:solidFill>
            <a:srgbClr val="ffffff">
              <a:alpha val="30000"/>
            </a:srgbClr>
          </a:solidFill>
          <a:ln w="0">
            <a:noFill/>
          </a:ln>
        </p:spPr>
        <p:txBody>
          <a:bodyPr lIns="180000" rIns="180000" tIns="180000" bIns="180000" anchor="ctr">
            <a:noAutofit/>
          </a:bodyPr>
          <a:p>
            <a:r>
              <a:rPr b="0" lang="it-IT" sz="4400" spc="-1" strike="noStrike">
                <a:latin typeface="Montserrat Black"/>
              </a:rPr>
              <a:t>Concetti Chiave</a:t>
            </a:r>
            <a:endParaRPr b="0" lang="it-IT" sz="4400" spc="-1" strike="noStrike">
              <a:latin typeface="Montserrat Black"/>
            </a:endParaRPr>
          </a:p>
        </p:txBody>
      </p:sp>
      <p:pic>
        <p:nvPicPr>
          <p:cNvPr id="177" name="" descr=""/>
          <p:cNvPicPr/>
          <p:nvPr/>
        </p:nvPicPr>
        <p:blipFill>
          <a:blip r:embed="rId1"/>
          <a:stretch/>
        </p:blipFill>
        <p:spPr>
          <a:xfrm>
            <a:off x="6660000" y="2094840"/>
            <a:ext cx="2934000" cy="1929960"/>
          </a:xfrm>
          <a:prstGeom prst="rect">
            <a:avLst/>
          </a:prstGeom>
          <a:ln w="0">
            <a:noFill/>
          </a:ln>
        </p:spPr>
      </p:pic>
      <p:sp>
        <p:nvSpPr>
          <p:cNvPr id="178" name=""/>
          <p:cNvSpPr txBox="1"/>
          <p:nvPr/>
        </p:nvSpPr>
        <p:spPr>
          <a:xfrm>
            <a:off x="540000" y="1620000"/>
            <a:ext cx="5940000" cy="2271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endParaRPr b="0" lang="it-IT" sz="1800" spc="-1" strike="noStrike">
              <a:latin typeface="Arial"/>
            </a:endParaRPr>
          </a:p>
          <a:p>
            <a:r>
              <a:rPr b="1" lang="it-IT" sz="2100" spc="-1" strike="noStrike">
                <a:latin typeface="Montserrat"/>
              </a:rPr>
              <a:t>Le terminologie specifiche del GDPR.</a:t>
            </a:r>
            <a:endParaRPr b="0" lang="it-IT" sz="2100" spc="-1" strike="noStrike">
              <a:latin typeface="Arial"/>
            </a:endParaRPr>
          </a:p>
          <a:p>
            <a:endParaRPr b="0" lang="it-IT" sz="2100" spc="-1" strike="noStrike">
              <a:latin typeface="Arial"/>
            </a:endParaRPr>
          </a:p>
          <a:p>
            <a:r>
              <a:rPr b="1" lang="it-IT" sz="2100" spc="-1" strike="noStrike">
                <a:latin typeface="Montserrat"/>
              </a:rPr>
              <a:t>Le persone </a:t>
            </a:r>
            <a:r>
              <a:rPr b="1" i="1" lang="it-IT" sz="2100" spc="-1" strike="noStrike">
                <a:latin typeface="Montserrat"/>
              </a:rPr>
              <a:t>chiave</a:t>
            </a:r>
            <a:r>
              <a:rPr b="1" lang="it-IT" sz="2100" spc="-1" strike="noStrike">
                <a:latin typeface="Montserrat"/>
              </a:rPr>
              <a:t>.</a:t>
            </a:r>
            <a:endParaRPr b="0" lang="it-IT" sz="2100" spc="-1" strike="noStrike">
              <a:latin typeface="Arial"/>
            </a:endParaRPr>
          </a:p>
          <a:p>
            <a:endParaRPr b="0" lang="it-IT" sz="2100" spc="-1" strike="noStrike">
              <a:latin typeface="Arial"/>
            </a:endParaRPr>
          </a:p>
          <a:p>
            <a:r>
              <a:rPr b="1" lang="it-IT" sz="2100" spc="-1" strike="noStrike">
                <a:latin typeface="Montserrat"/>
              </a:rPr>
              <a:t>Le autorizzazioni necessarie.</a:t>
            </a:r>
            <a:endParaRPr b="0" lang="it-IT" sz="2100" spc="-1" strike="noStrike">
              <a:latin typeface="Arial"/>
            </a:endParaRPr>
          </a:p>
          <a:p>
            <a:endParaRPr b="0" lang="it-IT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GDPR: concetti chiave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1" lang="it-IT" sz="3200" spc="-1" strike="noStrike">
                <a:latin typeface="Arial"/>
              </a:rPr>
              <a:t>Dato personale</a:t>
            </a:r>
            <a:r>
              <a:rPr b="0" lang="it-IT" sz="3200" spc="-1" strike="noStrike">
                <a:latin typeface="Arial"/>
              </a:rPr>
              <a:t>: qualsiasi informazione riguardante una persona fisica identificata o identificabile («interessato»);</a:t>
            </a:r>
            <a:endParaRPr b="0" lang="it-IT" sz="3200" spc="-1" strike="noStrike">
              <a:latin typeface="Arial"/>
            </a:endParaRPr>
          </a:p>
          <a:p>
            <a:pPr marL="216000" indent="-216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1" lang="it-IT" sz="3200" spc="-1" strike="noStrike">
                <a:latin typeface="Arial"/>
              </a:rPr>
              <a:t>Trattamento</a:t>
            </a:r>
            <a:r>
              <a:rPr b="0" lang="it-IT" sz="3200" spc="-1" strike="noStrike">
                <a:latin typeface="Arial"/>
              </a:rPr>
              <a:t>: qualsiasi operazione compiuta con o senza l'ausilio di processi automatizzati;</a:t>
            </a:r>
            <a:endParaRPr b="0" lang="it-IT" sz="3200" spc="-1" strike="noStrike">
              <a:latin typeface="Arial"/>
            </a:endParaRPr>
          </a:p>
          <a:p>
            <a:pPr marL="216000" indent="-216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1" lang="it-IT" sz="3200" spc="-1" strike="noStrike">
                <a:latin typeface="Arial"/>
              </a:rPr>
              <a:t>Profilazione</a:t>
            </a:r>
            <a:r>
              <a:rPr b="0" lang="it-IT" sz="3200" spc="-1" strike="noStrike">
                <a:latin typeface="Arial"/>
              </a:rPr>
              <a:t>: qualsiasi forma di trattamento per valutare determinati aspetti personali;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GDPR: concetti chiave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400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1" lang="it-IT" sz="3200" spc="-1" strike="noStrike">
                <a:latin typeface="Arial"/>
              </a:rPr>
              <a:t>Pseudonimizzazione</a:t>
            </a:r>
            <a:r>
              <a:rPr b="0" lang="it-IT" sz="3200" spc="-1" strike="noStrike">
                <a:latin typeface="Arial"/>
              </a:rPr>
              <a:t>: tecnica con cui i dati personali non possano più essere attribuiti a un interessato specifico senza l'utilizzo di informazioni aggiuntive;</a:t>
            </a:r>
            <a:endParaRPr b="0" lang="it-IT" sz="3200" spc="-1" strike="noStrike">
              <a:latin typeface="Arial"/>
            </a:endParaRPr>
          </a:p>
          <a:p>
            <a:pPr marL="216000" indent="-216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1" lang="it-IT" sz="3200" spc="-1" strike="noStrike">
                <a:latin typeface="Arial"/>
              </a:rPr>
              <a:t>Archivio</a:t>
            </a:r>
            <a:r>
              <a:rPr b="0" lang="it-IT" sz="3200" spc="-1" strike="noStrike">
                <a:latin typeface="Arial"/>
              </a:rPr>
              <a:t>: qualsiasi insieme strutturato di dati personali;</a:t>
            </a:r>
            <a:endParaRPr b="0" lang="it-IT" sz="3200" spc="-1" strike="noStrike">
              <a:latin typeface="Arial"/>
            </a:endParaRPr>
          </a:p>
          <a:p>
            <a:pPr marL="216000" indent="-216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1" lang="it-IT" sz="3200" spc="-1" strike="noStrike">
                <a:latin typeface="Arial"/>
              </a:rPr>
              <a:t>Interessato</a:t>
            </a:r>
            <a:r>
              <a:rPr b="0" lang="it-IT" sz="3200" spc="-1" strike="noStrike">
                <a:latin typeface="Arial"/>
              </a:rPr>
              <a:t>: persona fisica che da i dati e/o il consenso;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504000" y="222480"/>
            <a:ext cx="7056000" cy="1041480"/>
          </a:xfrm>
          <a:prstGeom prst="rect">
            <a:avLst/>
          </a:prstGeom>
          <a:solidFill>
            <a:srgbClr val="ffffff">
              <a:alpha val="30000"/>
            </a:srgbClr>
          </a:solidFill>
          <a:ln w="0">
            <a:noFill/>
          </a:ln>
        </p:spPr>
        <p:txBody>
          <a:bodyPr lIns="180000" rIns="180000" tIns="180000" bIns="180000" anchor="ctr">
            <a:noAutofit/>
          </a:bodyPr>
          <a:p>
            <a:r>
              <a:rPr b="0" lang="it-IT" sz="4400" spc="-1" strike="noStrike">
                <a:latin typeface="Montserrat Black"/>
              </a:rPr>
              <a:t>Di cosa parliamo</a:t>
            </a:r>
            <a:endParaRPr b="0" lang="it-IT" sz="4400" spc="-1" strike="noStrike">
              <a:latin typeface="Montserrat Black"/>
            </a:endParaRPr>
          </a:p>
        </p:txBody>
      </p:sp>
      <p:sp>
        <p:nvSpPr>
          <p:cNvPr id="137" name=""/>
          <p:cNvSpPr txBox="1"/>
          <p:nvPr/>
        </p:nvSpPr>
        <p:spPr>
          <a:xfrm>
            <a:off x="540000" y="1620000"/>
            <a:ext cx="5940000" cy="2829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endParaRPr b="0" lang="it-IT" sz="1800" spc="-1" strike="noStrike">
              <a:latin typeface="Arial"/>
            </a:endParaRPr>
          </a:p>
          <a:p>
            <a:r>
              <a:rPr b="1" lang="it-IT" sz="2100" spc="-1" strike="noStrike">
                <a:latin typeface="Montserrat"/>
              </a:rPr>
              <a:t>La privacy  come protezione delle persone.</a:t>
            </a:r>
            <a:endParaRPr b="0" lang="it-IT" sz="2100" spc="-1" strike="noStrike">
              <a:latin typeface="Arial"/>
            </a:endParaRPr>
          </a:p>
          <a:p>
            <a:endParaRPr b="0" lang="it-IT" sz="1800" spc="-1" strike="noStrike">
              <a:latin typeface="Arial"/>
            </a:endParaRPr>
          </a:p>
          <a:p>
            <a:r>
              <a:rPr b="1" lang="it-IT" sz="2100" spc="-1" strike="noStrike">
                <a:latin typeface="Montserrat"/>
              </a:rPr>
              <a:t>Cosa significa parlare di Privacy, GDPR e protezione delle persone.</a:t>
            </a:r>
            <a:endParaRPr b="0" lang="it-IT" sz="2100" spc="-1" strike="noStrike">
              <a:latin typeface="Arial"/>
            </a:endParaRPr>
          </a:p>
          <a:p>
            <a:endParaRPr b="0" lang="it-IT" sz="1800" spc="-1" strike="noStrike">
              <a:latin typeface="Arial"/>
            </a:endParaRPr>
          </a:p>
          <a:p>
            <a:r>
              <a:rPr b="1" lang="it-IT" sz="2100" spc="-1" strike="noStrike">
                <a:latin typeface="Montserrat"/>
              </a:rPr>
              <a:t>Internet e dati: risorsa a pericolo.</a:t>
            </a:r>
            <a:endParaRPr b="0" lang="it-IT" sz="2100" spc="-1" strike="noStrike">
              <a:latin typeface="Arial"/>
            </a:endParaRPr>
          </a:p>
          <a:p>
            <a:endParaRPr b="0" lang="it-IT" sz="1800" spc="-1" strike="noStrike">
              <a:latin typeface="Arial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6660000" y="1620000"/>
            <a:ext cx="3283200" cy="2880000"/>
          </a:xfrm>
          <a:prstGeom prst="rect">
            <a:avLst/>
          </a:prstGeom>
          <a:ln w="0">
            <a:noFill/>
          </a:ln>
        </p:spPr>
      </p:pic>
      <p:grpSp>
        <p:nvGrpSpPr>
          <p:cNvPr id="139" name=""/>
          <p:cNvGrpSpPr/>
          <p:nvPr/>
        </p:nvGrpSpPr>
        <p:grpSpPr>
          <a:xfrm>
            <a:off x="6840000" y="2052000"/>
            <a:ext cx="2880000" cy="2880000"/>
            <a:chOff x="6840000" y="2052000"/>
            <a:chExt cx="2880000" cy="2880000"/>
          </a:xfrm>
        </p:grpSpPr>
        <p:sp>
          <p:nvSpPr>
            <p:cNvPr id="140" name=""/>
            <p:cNvSpPr/>
            <p:nvPr/>
          </p:nvSpPr>
          <p:spPr>
            <a:xfrm>
              <a:off x="6840000" y="2052000"/>
              <a:ext cx="2880000" cy="2880000"/>
            </a:xfrm>
            <a:prstGeom prst="line">
              <a:avLst/>
            </a:prstGeom>
            <a:ln w="177840">
              <a:solidFill>
                <a:srgbClr val="ff0000">
                  <a:alpha val="9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1" name=""/>
            <p:cNvSpPr/>
            <p:nvPr/>
          </p:nvSpPr>
          <p:spPr>
            <a:xfrm flipH="1">
              <a:off x="6840000" y="2052000"/>
              <a:ext cx="2880000" cy="2880000"/>
            </a:xfrm>
            <a:prstGeom prst="line">
              <a:avLst/>
            </a:prstGeom>
            <a:ln w="177840">
              <a:solidFill>
                <a:srgbClr val="ff0000">
                  <a:alpha val="9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GDPR: concetti chiave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4107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1" lang="it-IT" sz="2800" spc="-1" strike="noStrike">
                <a:latin typeface="Arial"/>
              </a:rPr>
              <a:t>Titolare del trattamento</a:t>
            </a:r>
            <a:r>
              <a:rPr b="0" lang="it-IT" sz="2800" spc="-1" strike="noStrike">
                <a:latin typeface="Arial"/>
              </a:rPr>
              <a:t>: chi ha i dati e li tratta;</a:t>
            </a:r>
            <a:endParaRPr b="0" lang="it-IT" sz="2800" spc="-1" strike="noStrike">
              <a:latin typeface="Arial"/>
            </a:endParaRPr>
          </a:p>
          <a:p>
            <a:pPr marL="216000" indent="-216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1" lang="it-IT" sz="2800" spc="-1" strike="noStrike">
                <a:latin typeface="Arial"/>
              </a:rPr>
              <a:t>Responsabile del trattamento</a:t>
            </a:r>
            <a:r>
              <a:rPr b="0" lang="it-IT" sz="2800" spc="-1" strike="noStrike">
                <a:latin typeface="Arial"/>
              </a:rPr>
              <a:t>: chi gestisce il trattamento dei dati per il titolare del trattamento;</a:t>
            </a:r>
            <a:endParaRPr b="0" lang="it-IT" sz="2800" spc="-1" strike="noStrike">
              <a:latin typeface="Arial"/>
            </a:endParaRPr>
          </a:p>
          <a:p>
            <a:pPr marL="216000" indent="-216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1" lang="it-IT" sz="2800" spc="-1" strike="noStrike">
                <a:latin typeface="Arial"/>
              </a:rPr>
              <a:t>Consenso dell'interessato</a:t>
            </a:r>
            <a:r>
              <a:rPr b="0" lang="it-IT" sz="2800" spc="-1" strike="noStrike">
                <a:latin typeface="Arial"/>
              </a:rPr>
              <a:t>: la manifestazione dell'assenso libero, specifico, informato e inequivocabile dell'inte­ressato;</a:t>
            </a:r>
            <a:endParaRPr b="0" lang="it-IT" sz="2800" spc="-1" strike="noStrike">
              <a:latin typeface="Arial"/>
            </a:endParaRPr>
          </a:p>
          <a:p>
            <a:pPr marL="216000" indent="-216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1" lang="it-IT" sz="2800" spc="-1" strike="noStrike">
                <a:latin typeface="Arial"/>
              </a:rPr>
              <a:t>Violazione dei dati personali</a:t>
            </a:r>
            <a:r>
              <a:rPr b="0" lang="it-IT" sz="2800" spc="-1" strike="noStrike">
                <a:latin typeface="Arial"/>
              </a:rPr>
              <a:t>: distruzione, perdita, modifica, divulgazione o l'accesso ai dati personali sia accidentalmente, sia illecita.</a:t>
            </a:r>
            <a:endParaRPr b="0" lang="it-IT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GDPR: responsabile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4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Sempre il Parroco (persona giuridica)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Sempre il Presidente (di un gruppo/associazione; cf. norme terzo settore)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Il Parroco o il Presidente “nomina” (non delega) i sotto-responsabili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Il Parroco o il Presidente può avvalersi di un “Responsabile della Protezione Dati” (=DPO o RPD)</a:t>
            </a:r>
            <a:endParaRPr b="0" lang="it-IT" sz="32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GDPR: !! ATTENZIONE !!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600000"/>
          </a:xfrm>
          <a:prstGeom prst="rect">
            <a:avLst/>
          </a:prstGeom>
          <a:noFill/>
          <a:ln w="38160">
            <a:solidFill>
              <a:srgbClr val="ffbf00"/>
            </a:solidFill>
            <a:round/>
          </a:ln>
        </p:spPr>
        <p:txBody>
          <a:bodyPr lIns="19080" rIns="19080" tIns="19080" bIns="19080" anchor="ctr">
            <a:normAutofit fontScale="93000"/>
          </a:bodyPr>
          <a:p>
            <a:pPr algn="ctr">
              <a:spcBef>
                <a:spcPts val="1417"/>
              </a:spcBef>
              <a:buNone/>
            </a:pPr>
            <a:r>
              <a:rPr b="0" lang="it-IT" sz="4000" spc="-1" strike="noStrike">
                <a:latin typeface="Montserrat"/>
              </a:rPr>
              <a:t>Nessuno può accedere ai dati personali se non è </a:t>
            </a:r>
            <a:r>
              <a:rPr b="1" lang="it-IT" sz="4000" spc="-1" strike="noStrike">
                <a:latin typeface="Montserrat"/>
              </a:rPr>
              <a:t>nominato</a:t>
            </a:r>
            <a:r>
              <a:rPr b="0" lang="it-IT" sz="4000" spc="-1" strike="noStrike">
                <a:latin typeface="Montserrat"/>
              </a:rPr>
              <a:t> o non ha preso un </a:t>
            </a:r>
            <a:r>
              <a:rPr b="1" lang="it-IT" sz="4000" spc="-1" strike="noStrike">
                <a:latin typeface="Montserrat"/>
              </a:rPr>
              <a:t>impegno</a:t>
            </a:r>
            <a:r>
              <a:rPr b="0" lang="it-IT" sz="4000" spc="-1" strike="noStrike">
                <a:latin typeface="Montserrat"/>
              </a:rPr>
              <a:t> di </a:t>
            </a:r>
            <a:r>
              <a:rPr b="1" lang="it-IT" sz="4000" spc="-1" strike="noStrike">
                <a:latin typeface="Montserrat"/>
              </a:rPr>
              <a:t>riservatezza</a:t>
            </a:r>
            <a:r>
              <a:rPr b="0" lang="it-IT" sz="4000" spc="-1" strike="noStrike">
                <a:latin typeface="Montserrat"/>
              </a:rPr>
              <a:t>.</a:t>
            </a:r>
            <a:endParaRPr b="0" lang="it-IT" sz="4000" spc="-1" strike="noStrike">
              <a:latin typeface="Montserrat"/>
            </a:endParaRPr>
          </a:p>
          <a:p>
            <a:pPr algn="ctr">
              <a:spcBef>
                <a:spcPts val="1417"/>
              </a:spcBef>
              <a:buNone/>
            </a:pPr>
            <a:r>
              <a:rPr b="0" lang="it-IT" sz="4000" spc="-1" strike="noStrike">
                <a:latin typeface="Montserrat"/>
              </a:rPr>
              <a:t>I dati personali e sensibili </a:t>
            </a:r>
            <a:r>
              <a:rPr b="1" lang="it-IT" sz="4000" spc="-1" strike="noStrike">
                <a:latin typeface="Montserrat"/>
              </a:rPr>
              <a:t>non devono essere accessibili</a:t>
            </a:r>
            <a:r>
              <a:rPr b="0" lang="it-IT" sz="4000" spc="-1" strike="noStrike">
                <a:latin typeface="Montserrat"/>
              </a:rPr>
              <a:t>.</a:t>
            </a:r>
            <a:endParaRPr b="0" lang="it-IT" sz="40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  <a:ea typeface="Noto Sans CJK SC"/>
              </a:rPr>
              <a:t>GDPR: </a:t>
            </a:r>
            <a:r>
              <a:rPr b="1" lang="it-IT" sz="4400" spc="-1" strike="noStrike">
                <a:latin typeface="Montserrat"/>
              </a:rPr>
              <a:t>!! ATTENZIONE !!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Tutto il Regolamento si basa su 2 idee base:</a:t>
            </a:r>
            <a:endParaRPr b="0" lang="it-IT" sz="32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1" lang="it-IT" sz="2800" spc="-1" strike="noStrike">
                <a:latin typeface="Montserrat"/>
              </a:rPr>
              <a:t>By design</a:t>
            </a:r>
            <a:r>
              <a:rPr b="0" lang="it-IT" sz="2800" spc="-1" strike="noStrike">
                <a:latin typeface="Montserrat"/>
              </a:rPr>
              <a:t>: gli strumenti sono sicuri (criptazioni, armadi securizzati, ecc...)</a:t>
            </a:r>
            <a:endParaRPr b="0" lang="it-IT" sz="28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1" lang="it-IT" sz="2800" spc="-1" strike="noStrike">
                <a:latin typeface="Montserrat"/>
              </a:rPr>
              <a:t>By Default</a:t>
            </a:r>
            <a:r>
              <a:rPr b="0" lang="it-IT" sz="2800" spc="-1" strike="noStrike">
                <a:latin typeface="Montserrat"/>
              </a:rPr>
              <a:t>: l’organizzazione è sicura (persone formate, operatori nominati-autorizzati, ecc...)</a:t>
            </a:r>
            <a:endParaRPr b="0" lang="it-IT" sz="28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504000" y="222480"/>
            <a:ext cx="7056000" cy="1041480"/>
          </a:xfrm>
          <a:prstGeom prst="rect">
            <a:avLst/>
          </a:prstGeom>
          <a:solidFill>
            <a:srgbClr val="ffffff">
              <a:alpha val="30000"/>
            </a:srgbClr>
          </a:solidFill>
          <a:ln w="0">
            <a:noFill/>
          </a:ln>
        </p:spPr>
        <p:txBody>
          <a:bodyPr lIns="180000" rIns="180000" tIns="180000" bIns="180000" anchor="ctr">
            <a:noAutofit/>
          </a:bodyPr>
          <a:p>
            <a:r>
              <a:rPr b="0" lang="it-IT" sz="4400" spc="-1" strike="noStrike">
                <a:latin typeface="Montserrat Black"/>
              </a:rPr>
              <a:t>Aspetti Esecutivi</a:t>
            </a:r>
            <a:endParaRPr b="0" lang="it-IT" sz="4400" spc="-1" strike="noStrike">
              <a:latin typeface="Montserrat Black"/>
            </a:endParaRPr>
          </a:p>
        </p:txBody>
      </p:sp>
      <p:pic>
        <p:nvPicPr>
          <p:cNvPr id="192" name="" descr=""/>
          <p:cNvPicPr/>
          <p:nvPr/>
        </p:nvPicPr>
        <p:blipFill>
          <a:blip r:embed="rId1"/>
          <a:stretch/>
        </p:blipFill>
        <p:spPr>
          <a:xfrm>
            <a:off x="6973200" y="1620000"/>
            <a:ext cx="2307600" cy="2880000"/>
          </a:xfrm>
          <a:prstGeom prst="rect">
            <a:avLst/>
          </a:prstGeom>
          <a:ln w="0">
            <a:noFill/>
          </a:ln>
        </p:spPr>
      </p:pic>
      <p:sp>
        <p:nvSpPr>
          <p:cNvPr id="193" name=""/>
          <p:cNvSpPr txBox="1"/>
          <p:nvPr/>
        </p:nvSpPr>
        <p:spPr>
          <a:xfrm>
            <a:off x="540000" y="1620360"/>
            <a:ext cx="5940000" cy="2043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endParaRPr b="0" lang="it-IT" sz="1800" spc="-1" strike="noStrike">
              <a:latin typeface="Arial"/>
            </a:endParaRPr>
          </a:p>
          <a:p>
            <a:r>
              <a:rPr b="1" lang="it-IT" sz="2100" spc="-1" strike="noStrike">
                <a:latin typeface="Montserrat"/>
              </a:rPr>
              <a:t>Le principali cose da fare.</a:t>
            </a:r>
            <a:endParaRPr b="0" lang="it-IT" sz="2100" spc="-1" strike="noStrike">
              <a:latin typeface="Arial"/>
            </a:endParaRPr>
          </a:p>
          <a:p>
            <a:endParaRPr b="0" lang="it-IT" sz="2100" spc="-1" strike="noStrike">
              <a:latin typeface="Arial"/>
            </a:endParaRPr>
          </a:p>
          <a:p>
            <a:r>
              <a:rPr b="1" lang="it-IT" sz="2100" spc="-1" strike="noStrike">
                <a:latin typeface="Montserrat"/>
              </a:rPr>
              <a:t>I principali diritti da rispettare.</a:t>
            </a:r>
            <a:endParaRPr b="0" lang="it-IT" sz="2100" spc="-1" strike="noStrike">
              <a:latin typeface="Arial"/>
            </a:endParaRPr>
          </a:p>
          <a:p>
            <a:endParaRPr b="0" lang="it-IT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GDPR: diritti degli interessati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Accesso ai dati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Rettifica dei dati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Diritto all’oblio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Diritto di limitazione del trattamento</a:t>
            </a:r>
            <a:endParaRPr b="0" lang="it-IT" sz="32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504000" y="18000"/>
            <a:ext cx="9071640" cy="136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Responsabile Protezione</a:t>
            </a:r>
            <a:br>
              <a:rPr sz="4400"/>
            </a:br>
            <a:r>
              <a:rPr b="1" lang="it-IT" sz="4400" spc="-1" strike="noStrike">
                <a:latin typeface="Montserrat"/>
              </a:rPr>
              <a:t>dei Dati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893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6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RPD o DPO: acronimi</a:t>
            </a:r>
            <a:endParaRPr b="0" lang="it-IT" sz="32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1" lang="it-IT" sz="2800" spc="-1" strike="noStrike">
                <a:latin typeface="Montserrat"/>
              </a:rPr>
              <a:t>R</a:t>
            </a:r>
            <a:r>
              <a:rPr b="0" lang="it-IT" sz="2800" spc="-1" strike="noStrike">
                <a:latin typeface="Montserrat"/>
              </a:rPr>
              <a:t>esponsabile </a:t>
            </a:r>
            <a:r>
              <a:rPr b="1" lang="it-IT" sz="2800" spc="-1" strike="noStrike">
                <a:latin typeface="Montserrat"/>
              </a:rPr>
              <a:t>P</a:t>
            </a:r>
            <a:r>
              <a:rPr b="0" lang="it-IT" sz="2800" spc="-1" strike="noStrike">
                <a:latin typeface="Montserrat"/>
              </a:rPr>
              <a:t>rotezione </a:t>
            </a:r>
            <a:r>
              <a:rPr b="1" lang="it-IT" sz="2800" spc="-1" strike="noStrike">
                <a:latin typeface="Montserrat"/>
              </a:rPr>
              <a:t>D</a:t>
            </a:r>
            <a:r>
              <a:rPr b="0" lang="it-IT" sz="2800" spc="-1" strike="noStrike">
                <a:latin typeface="Montserrat"/>
              </a:rPr>
              <a:t>ati</a:t>
            </a:r>
            <a:endParaRPr b="0" lang="it-IT" sz="28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1" lang="it-IT" sz="2800" spc="-1" strike="noStrike">
                <a:latin typeface="Montserrat"/>
              </a:rPr>
              <a:t>D</a:t>
            </a:r>
            <a:r>
              <a:rPr b="0" lang="it-IT" sz="2800" spc="-1" strike="noStrike">
                <a:latin typeface="Montserrat"/>
              </a:rPr>
              <a:t>ata </a:t>
            </a:r>
            <a:r>
              <a:rPr b="1" lang="it-IT" sz="2800" spc="-1" strike="noStrike">
                <a:latin typeface="Montserrat"/>
              </a:rPr>
              <a:t>P</a:t>
            </a:r>
            <a:r>
              <a:rPr b="0" lang="it-IT" sz="2800" spc="-1" strike="noStrike">
                <a:latin typeface="Montserrat"/>
              </a:rPr>
              <a:t>rotection </a:t>
            </a:r>
            <a:r>
              <a:rPr b="1" lang="it-IT" sz="2800" spc="-1" strike="noStrike">
                <a:latin typeface="Montserrat"/>
              </a:rPr>
              <a:t>O</a:t>
            </a:r>
            <a:r>
              <a:rPr b="0" lang="it-IT" sz="2800" spc="-1" strike="noStrike">
                <a:latin typeface="Montserrat"/>
              </a:rPr>
              <a:t>fficer</a:t>
            </a:r>
            <a:endParaRPr b="0" lang="it-IT" sz="28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Non è obbligatorio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È un dipendente interno o esterno (~Consulente)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È un tecnico specialista nel GDPR e nel dominio di lavoro (sanità, chiesa, scuola, ecc…)</a:t>
            </a:r>
            <a:endParaRPr b="0" lang="it-IT" sz="32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Hardware e Device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5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Sistemi Cartacei: basta che siano custoditi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Sistemi elettronici (device):</a:t>
            </a:r>
            <a:endParaRPr b="0" lang="it-IT" sz="32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Montserrat"/>
              </a:rPr>
              <a:t>È (molto) complicato</a:t>
            </a:r>
            <a:endParaRPr b="0" lang="it-IT" sz="28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Montserrat"/>
              </a:rPr>
              <a:t>Solo sistemi della Parrocchia o autorizzati</a:t>
            </a:r>
            <a:endParaRPr b="0" lang="it-IT" sz="28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Montserrat"/>
              </a:rPr>
              <a:t>Solo sistemi criptati</a:t>
            </a:r>
            <a:endParaRPr b="0" lang="it-IT" sz="28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Montserrat"/>
              </a:rPr>
              <a:t>Attenersi almeno alla sicurezza base obbligatoria</a:t>
            </a:r>
            <a:endParaRPr b="0" lang="it-IT" sz="28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504000" y="222480"/>
            <a:ext cx="7056000" cy="1041480"/>
          </a:xfrm>
          <a:prstGeom prst="rect">
            <a:avLst/>
          </a:prstGeom>
          <a:solidFill>
            <a:srgbClr val="ffffff">
              <a:alpha val="30000"/>
            </a:srgbClr>
          </a:solidFill>
          <a:ln w="0">
            <a:noFill/>
          </a:ln>
        </p:spPr>
        <p:txBody>
          <a:bodyPr lIns="180000" rIns="180000" tIns="180000" bIns="180000" anchor="ctr">
            <a:noAutofit/>
          </a:bodyPr>
          <a:p>
            <a:r>
              <a:rPr b="0" lang="it-IT" sz="4400" spc="-1" strike="noStrike">
                <a:latin typeface="Montserrat Black"/>
              </a:rPr>
              <a:t>Data Breach</a:t>
            </a:r>
            <a:endParaRPr b="0" lang="it-IT" sz="4400" spc="-1" strike="noStrike">
              <a:latin typeface="Montserrat Black"/>
            </a:endParaRPr>
          </a:p>
        </p:txBody>
      </p:sp>
      <p:pic>
        <p:nvPicPr>
          <p:cNvPr id="201" name="" descr=""/>
          <p:cNvPicPr/>
          <p:nvPr/>
        </p:nvPicPr>
        <p:blipFill>
          <a:blip r:embed="rId1"/>
          <a:stretch/>
        </p:blipFill>
        <p:spPr>
          <a:xfrm>
            <a:off x="6660000" y="2081520"/>
            <a:ext cx="2934000" cy="1956600"/>
          </a:xfrm>
          <a:prstGeom prst="rect">
            <a:avLst/>
          </a:prstGeom>
          <a:ln w="0">
            <a:noFill/>
          </a:ln>
        </p:spPr>
      </p:pic>
      <p:sp>
        <p:nvSpPr>
          <p:cNvPr id="202" name=""/>
          <p:cNvSpPr txBox="1"/>
          <p:nvPr/>
        </p:nvSpPr>
        <p:spPr>
          <a:xfrm>
            <a:off x="540000" y="1620000"/>
            <a:ext cx="5940000" cy="694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endParaRPr b="0" lang="it-IT" sz="1800" spc="-1" strike="noStrike">
              <a:latin typeface="Arial"/>
            </a:endParaRPr>
          </a:p>
          <a:p>
            <a:r>
              <a:rPr b="1" lang="it-IT" sz="2100" spc="-1" strike="noStrike">
                <a:latin typeface="Montserrat"/>
              </a:rPr>
              <a:t>La violazione dei dati e la fuga di dati</a:t>
            </a:r>
            <a:endParaRPr b="0" lang="it-IT" sz="2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Data Breach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1" lang="it-IT" sz="3200" spc="-1" strike="noStrike">
                <a:latin typeface="Montserrat"/>
              </a:rPr>
              <a:t>Data Brach</a:t>
            </a:r>
            <a:r>
              <a:rPr b="0" lang="it-IT" sz="3200" spc="-1" strike="noStrike">
                <a:latin typeface="Montserrat"/>
              </a:rPr>
              <a:t> = Violazione dei dati personali;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1" lang="it-IT" sz="3200" spc="-1" strike="noStrike">
                <a:latin typeface="Montserrat"/>
              </a:rPr>
              <a:t>Violazione</a:t>
            </a:r>
            <a:r>
              <a:rPr b="0" lang="it-IT" sz="3200" spc="-1" strike="noStrike">
                <a:latin typeface="Montserrat"/>
              </a:rPr>
              <a:t> = distruzione, perdita, modifica, divulgazione o accesso non autorizzato anche accidentale;</a:t>
            </a:r>
            <a:endParaRPr b="0" lang="it-IT" sz="32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Di cosa parliamo</a:t>
            </a:r>
            <a:endParaRPr b="1" lang="it-IT" sz="4400" spc="-1" strike="noStrike">
              <a:latin typeface="Montserrat"/>
            </a:endParaRPr>
          </a:p>
        </p:txBody>
      </p:sp>
      <p:pic>
        <p:nvPicPr>
          <p:cNvPr id="143" name="" descr="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503640" y="1581480"/>
            <a:ext cx="9071640" cy="3089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Data Breach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8000"/>
          </a:bodyPr>
          <a:p>
            <a:r>
              <a:rPr b="0" lang="it-IT" sz="3200" spc="-1" strike="noStrike">
                <a:latin typeface="Montserrat"/>
              </a:rPr>
              <a:t>In caso di data breach: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Il Titolare lo notifica all’Autorità entro 72 ore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Il Titolare documenta la violazione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Il Titolare lo notifica all’Interessato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Il Titolare adotta misure correttive</a:t>
            </a:r>
            <a:endParaRPr b="0" lang="it-IT" sz="32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" descr=""/>
          <p:cNvPicPr/>
          <p:nvPr/>
        </p:nvPicPr>
        <p:blipFill>
          <a:blip r:embed="rId1"/>
          <a:stretch/>
        </p:blipFill>
        <p:spPr>
          <a:xfrm>
            <a:off x="6687000" y="1620000"/>
            <a:ext cx="2880000" cy="2880000"/>
          </a:xfrm>
          <a:prstGeom prst="rect">
            <a:avLst/>
          </a:prstGeom>
          <a:ln w="0">
            <a:noFill/>
          </a:ln>
        </p:spPr>
      </p:pic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504000" y="1620000"/>
            <a:ext cx="5976000" cy="2880000"/>
          </a:xfrm>
          <a:prstGeom prst="rect">
            <a:avLst/>
          </a:prstGeom>
          <a:solidFill>
            <a:srgbClr val="ffffff">
              <a:alpha val="30000"/>
            </a:srgbClr>
          </a:solidFill>
          <a:ln w="0">
            <a:noFill/>
          </a:ln>
        </p:spPr>
        <p:txBody>
          <a:bodyPr lIns="180000" rIns="180000" tIns="180000" bIns="180000" anchor="ctr">
            <a:noAutofit/>
          </a:bodyPr>
          <a:p>
            <a:pPr algn="ctr">
              <a:buNone/>
            </a:pPr>
            <a:r>
              <a:rPr b="0" lang="it-IT" sz="7200" spc="-1" strike="noStrike">
                <a:latin typeface="Montserrat Black"/>
              </a:rPr>
              <a:t>Domande?</a:t>
            </a:r>
            <a:endParaRPr b="0" lang="it-IT" sz="7200" spc="-1" strike="noStrike">
              <a:latin typeface="Montserrat Blac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504000" y="222480"/>
            <a:ext cx="7056000" cy="1041480"/>
          </a:xfrm>
          <a:prstGeom prst="rect">
            <a:avLst/>
          </a:prstGeom>
          <a:solidFill>
            <a:srgbClr val="ffffff">
              <a:alpha val="30000"/>
            </a:srgbClr>
          </a:solidFill>
          <a:ln w="0">
            <a:noFill/>
          </a:ln>
        </p:spPr>
        <p:txBody>
          <a:bodyPr lIns="180000" rIns="180000" tIns="180000" bIns="180000" anchor="ctr">
            <a:noAutofit/>
          </a:bodyPr>
          <a:p>
            <a:r>
              <a:rPr b="0" lang="it-IT" sz="4400" spc="-1" strike="noStrike">
                <a:latin typeface="Montserrat Black"/>
              </a:rPr>
              <a:t>Promemoria</a:t>
            </a:r>
            <a:endParaRPr b="0" lang="it-IT" sz="4400" spc="-1" strike="noStrike">
              <a:latin typeface="Montserrat Black"/>
            </a:endParaRPr>
          </a:p>
        </p:txBody>
      </p:sp>
      <p:pic>
        <p:nvPicPr>
          <p:cNvPr id="210" name="" descr=""/>
          <p:cNvPicPr/>
          <p:nvPr/>
        </p:nvPicPr>
        <p:blipFill>
          <a:blip r:embed="rId1"/>
          <a:stretch/>
        </p:blipFill>
        <p:spPr>
          <a:xfrm>
            <a:off x="7407000" y="1620000"/>
            <a:ext cx="1439640" cy="2880000"/>
          </a:xfrm>
          <a:prstGeom prst="rect">
            <a:avLst/>
          </a:prstGeom>
          <a:ln w="0">
            <a:noFill/>
          </a:ln>
        </p:spPr>
      </p:pic>
      <p:sp>
        <p:nvSpPr>
          <p:cNvPr id="211" name=""/>
          <p:cNvSpPr txBox="1"/>
          <p:nvPr/>
        </p:nvSpPr>
        <p:spPr>
          <a:xfrm>
            <a:off x="540000" y="1620000"/>
            <a:ext cx="5940000" cy="2763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2100" spc="-1" strike="noStrike">
                <a:latin typeface="Montserrat"/>
              </a:rPr>
              <a:t>Prossimo incontro: Lunedì 16 Gennaio 2023, ore 20:45-22:45</a:t>
            </a:r>
            <a:endParaRPr b="0" lang="it-IT" sz="2100" spc="-1" strike="noStrike">
              <a:latin typeface="Arial"/>
            </a:endParaRPr>
          </a:p>
          <a:p>
            <a:r>
              <a:rPr b="1" lang="it-IT" sz="2100" spc="-1" strike="noStrike">
                <a:latin typeface="Montserrat"/>
              </a:rPr>
              <a:t>Tesseramento: ANSPI</a:t>
            </a:r>
            <a:endParaRPr b="0" lang="it-IT" sz="2100" spc="-1" strike="noStrike">
              <a:latin typeface="Arial"/>
            </a:endParaRPr>
          </a:p>
          <a:p>
            <a:r>
              <a:rPr b="1" lang="it-IT" sz="2100" spc="-1" strike="noStrike">
                <a:latin typeface="Montserrat"/>
              </a:rPr>
              <a:t>Copie testi su richiesta:</a:t>
            </a:r>
            <a:endParaRPr b="0" lang="it-IT" sz="2100" spc="-1" strike="noStrike">
              <a:latin typeface="Arial"/>
            </a:endParaRPr>
          </a:p>
          <a:p>
            <a:pPr marL="180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100" spc="-1" strike="noStrike">
                <a:latin typeface="Montserrat"/>
              </a:rPr>
              <a:t>Stampati Diapositive </a:t>
            </a:r>
            <a:r>
              <a:rPr b="0" lang="it-IT" sz="2100" spc="-1" strike="noStrike">
                <a:latin typeface="Montserrat"/>
              </a:rPr>
              <a:t>(€0,50)</a:t>
            </a:r>
            <a:endParaRPr b="0" lang="it-IT" sz="2100" spc="-1" strike="noStrike">
              <a:latin typeface="Arial"/>
            </a:endParaRPr>
          </a:p>
          <a:p>
            <a:pPr marL="180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100" spc="-1" strike="noStrike">
                <a:latin typeface="Montserrat"/>
              </a:rPr>
              <a:t>Testo del GDPR </a:t>
            </a:r>
            <a:r>
              <a:rPr b="0" lang="it-IT" sz="2100" spc="-1" strike="noStrike">
                <a:latin typeface="Montserrat"/>
              </a:rPr>
              <a:t>(€2,00)</a:t>
            </a:r>
            <a:endParaRPr b="0" lang="it-IT" sz="2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504000" y="216000"/>
            <a:ext cx="32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4400" spc="-1" strike="noStrike">
                <a:latin typeface="Montserrat Black"/>
              </a:rPr>
              <a:t>G</a:t>
            </a:r>
            <a:r>
              <a:rPr b="0" lang="it-IT" sz="4400" spc="-1" strike="noStrike">
                <a:latin typeface="Montserrat"/>
              </a:rPr>
              <a:t>eneral</a:t>
            </a:r>
            <a:br>
              <a:rPr sz="4400"/>
            </a:br>
            <a:r>
              <a:rPr b="0" lang="it-IT" sz="4400" spc="-1" strike="noStrike">
                <a:latin typeface="Montserrat Black"/>
              </a:rPr>
              <a:t>D</a:t>
            </a:r>
            <a:r>
              <a:rPr b="0" lang="it-IT" sz="4400" spc="-1" strike="noStrike">
                <a:latin typeface="Montserrat"/>
              </a:rPr>
              <a:t>ata</a:t>
            </a:r>
            <a:br>
              <a:rPr sz="4400"/>
            </a:br>
            <a:r>
              <a:rPr b="0" lang="it-IT" sz="4400" spc="-1" strike="noStrike">
                <a:latin typeface="Montserrat Black"/>
              </a:rPr>
              <a:t>P</a:t>
            </a:r>
            <a:r>
              <a:rPr b="0" lang="it-IT" sz="4400" spc="-1" strike="noStrike">
                <a:latin typeface="Montserrat"/>
              </a:rPr>
              <a:t>rotection</a:t>
            </a:r>
            <a:br>
              <a:rPr sz="4400"/>
            </a:br>
            <a:r>
              <a:rPr b="0" lang="it-IT" sz="4400" spc="-1" strike="noStrike">
                <a:latin typeface="Montserrat Black"/>
              </a:rPr>
              <a:t>R</a:t>
            </a:r>
            <a:r>
              <a:rPr b="0" lang="it-IT" sz="4400" spc="-1" strike="noStrike">
                <a:latin typeface="Montserrat"/>
              </a:rPr>
              <a:t>egulation</a:t>
            </a:r>
            <a:endParaRPr b="0" lang="it-IT" sz="4400" spc="-1" strike="noStrike">
              <a:latin typeface="Montserrat Black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subTitle"/>
          </p:nvPr>
        </p:nvSpPr>
        <p:spPr>
          <a:xfrm>
            <a:off x="6840000" y="1080000"/>
            <a:ext cx="3095640" cy="3996000"/>
          </a:xfrm>
          <a:prstGeom prst="rect">
            <a:avLst/>
          </a:prstGeom>
          <a:solidFill>
            <a:srgbClr val="00082c">
              <a:alpha val="75000"/>
            </a:srgbClr>
          </a:solidFill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it-IT" sz="3200" spc="-1" strike="noStrike">
                <a:solidFill>
                  <a:srgbClr val="ffffff"/>
                </a:solidFill>
                <a:latin typeface="Arial"/>
              </a:rPr>
              <a:t>Quando la Parrocchia si occupa della povertà </a:t>
            </a:r>
            <a:br>
              <a:rPr sz="3200"/>
            </a:br>
            <a:r>
              <a:rPr b="0" lang="it-IT" sz="3200" spc="-1" strike="noStrike">
                <a:solidFill>
                  <a:srgbClr val="ffffff"/>
                </a:solidFill>
                <a:latin typeface="Arial"/>
              </a:rPr>
              <a:t>digitale</a:t>
            </a:r>
            <a:endParaRPr b="0" lang="it-IT" sz="3200" spc="-1" strike="noStrike">
              <a:latin typeface="Arial"/>
            </a:endParaRPr>
          </a:p>
          <a:p>
            <a:pPr algn="ctr">
              <a:buNone/>
            </a:pPr>
            <a:r>
              <a:rPr b="0" lang="it-IT" sz="3200" spc="-1" strike="noStrike">
                <a:solidFill>
                  <a:srgbClr val="ffffff"/>
                </a:solidFill>
                <a:latin typeface="Arial"/>
              </a:rPr>
              <a:t>e dei doveri</a:t>
            </a:r>
            <a:endParaRPr b="0" lang="it-IT" sz="3200" spc="-1" strike="noStrike">
              <a:latin typeface="Arial"/>
            </a:endParaRPr>
          </a:p>
          <a:p>
            <a:pPr algn="ctr">
              <a:buNone/>
            </a:pPr>
            <a:r>
              <a:rPr b="0" lang="it-IT" sz="3200" spc="-1" strike="noStrike">
                <a:solidFill>
                  <a:srgbClr val="ffffff"/>
                </a:solidFill>
                <a:latin typeface="Arial"/>
              </a:rPr>
              <a:t>digitali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title"/>
          </p:nvPr>
        </p:nvSpPr>
        <p:spPr>
          <a:xfrm>
            <a:off x="3735360" y="216000"/>
            <a:ext cx="3276000" cy="48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4400" spc="-1" strike="noStrike">
                <a:latin typeface="Montserrat Black"/>
                <a:ea typeface="Noto Sans CJK SC"/>
              </a:rPr>
              <a:t>P</a:t>
            </a:r>
            <a:r>
              <a:rPr b="0" lang="it-IT" sz="3600" spc="-1" strike="noStrike">
                <a:latin typeface="Montserrat"/>
                <a:ea typeface="Noto Sans CJK SC"/>
              </a:rPr>
              <a:t>rotezione</a:t>
            </a:r>
            <a:br>
              <a:rPr sz="4400"/>
            </a:br>
            <a:r>
              <a:rPr b="0" lang="it-IT" sz="4400" spc="-1" strike="noStrike">
                <a:latin typeface="Montserrat Black"/>
                <a:ea typeface="Noto Sans CJK SC"/>
              </a:rPr>
              <a:t>R</a:t>
            </a:r>
            <a:r>
              <a:rPr b="0" lang="it-IT" sz="3600" spc="-1" strike="noStrike">
                <a:latin typeface="Montserrat"/>
                <a:ea typeface="Noto Sans CJK SC"/>
              </a:rPr>
              <a:t>iservatezza</a:t>
            </a:r>
            <a:br>
              <a:rPr sz="4400"/>
            </a:br>
            <a:r>
              <a:rPr b="0" lang="it-IT" sz="4400" spc="-1" strike="noStrike">
                <a:latin typeface="Montserrat Black"/>
                <a:ea typeface="Noto Sans CJK SC"/>
              </a:rPr>
              <a:t>I</a:t>
            </a:r>
            <a:r>
              <a:rPr b="0" lang="it-IT" sz="3600" spc="-1" strike="noStrike">
                <a:latin typeface="Montserrat"/>
                <a:ea typeface="Noto Sans CJK SC"/>
              </a:rPr>
              <a:t>ntegrità</a:t>
            </a:r>
            <a:br>
              <a:rPr sz="4400"/>
            </a:br>
            <a:r>
              <a:rPr b="0" lang="it-IT" sz="4400" spc="-1" strike="noStrike">
                <a:latin typeface="Montserrat Black"/>
                <a:ea typeface="Noto Sans CJK SC"/>
              </a:rPr>
              <a:t>V</a:t>
            </a:r>
            <a:r>
              <a:rPr b="0" lang="it-IT" sz="3600" spc="-1" strike="noStrike">
                <a:latin typeface="Montserrat"/>
                <a:ea typeface="Noto Sans CJK SC"/>
              </a:rPr>
              <a:t>era</a:t>
            </a:r>
            <a:br>
              <a:rPr sz="4400"/>
            </a:br>
            <a:r>
              <a:rPr b="0" lang="it-IT" sz="4400" spc="-1" strike="noStrike">
                <a:latin typeface="Montserrat Black"/>
                <a:ea typeface="Noto Sans CJK SC"/>
              </a:rPr>
              <a:t>A</a:t>
            </a:r>
            <a:r>
              <a:rPr b="0" lang="it-IT" sz="3600" spc="-1" strike="noStrike">
                <a:latin typeface="Montserrat"/>
                <a:ea typeface="Noto Sans CJK SC"/>
              </a:rPr>
              <a:t>ssoluta</a:t>
            </a:r>
            <a:br>
              <a:rPr sz="4400"/>
            </a:br>
            <a:r>
              <a:rPr b="0" lang="it-IT" sz="4400" spc="-1" strike="noStrike">
                <a:latin typeface="Montserrat Black"/>
                <a:ea typeface="Noto Sans CJK SC"/>
              </a:rPr>
              <a:t>C</a:t>
            </a:r>
            <a:r>
              <a:rPr b="0" lang="it-IT" sz="3600" spc="-1" strike="noStrike">
                <a:latin typeface="Montserrat"/>
              </a:rPr>
              <a:t>ompleta</a:t>
            </a:r>
            <a:br>
              <a:rPr sz="4400"/>
            </a:br>
            <a:r>
              <a:rPr b="0" lang="it-IT" sz="4400" spc="-1" strike="noStrike">
                <a:latin typeface="Montserrat Black"/>
              </a:rPr>
              <a:t>Y</a:t>
            </a:r>
            <a:r>
              <a:rPr b="0" lang="it-IT" sz="3600" spc="-1" strike="noStrike">
                <a:latin typeface="Montserrat"/>
              </a:rPr>
              <a:t>ang o No</a:t>
            </a:r>
            <a:endParaRPr b="0" lang="it-IT" sz="3600" spc="-1" strike="noStrike">
              <a:latin typeface="Montserrat Black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Di cosa parliamo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r>
              <a:rPr b="0" lang="it-IT" sz="3200" spc="-1" strike="noStrike">
                <a:latin typeface="Montserrat"/>
              </a:rPr>
              <a:t>Cos’è la privacy: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Le capacità della rete rendono difficile spiegarlo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Anche le parrocchie (ed i gruppi parrocchiali) devono essere </a:t>
            </a:r>
            <a:r>
              <a:rPr b="1" lang="it-IT" sz="3200" spc="-1" strike="noStrike">
                <a:latin typeface="Montserrat"/>
              </a:rPr>
              <a:t>competenti</a:t>
            </a:r>
            <a:r>
              <a:rPr b="0" lang="it-IT" sz="3200" spc="-1" strike="noStrike">
                <a:latin typeface="Montserrat"/>
              </a:rPr>
              <a:t> e </a:t>
            </a:r>
            <a:r>
              <a:rPr b="1" lang="it-IT" sz="3200" spc="-1" strike="noStrike">
                <a:latin typeface="Montserrat"/>
              </a:rPr>
              <a:t>prudenti</a:t>
            </a:r>
            <a:endParaRPr b="0" lang="it-IT" sz="32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Privacy o GDPR?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Sono sinonimi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GDPR significa:</a:t>
            </a:r>
            <a:endParaRPr b="0" lang="it-IT" sz="32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1" lang="it-IT" sz="3200" spc="-1" strike="noStrike">
                <a:latin typeface="Montserrat"/>
              </a:rPr>
              <a:t>G</a:t>
            </a:r>
            <a:r>
              <a:rPr b="0" lang="it-IT" sz="3200" spc="-1" strike="noStrike">
                <a:latin typeface="Montserrat"/>
              </a:rPr>
              <a:t>enerale </a:t>
            </a:r>
            <a:r>
              <a:rPr b="1" lang="it-IT" sz="3200" spc="-1" strike="noStrike">
                <a:latin typeface="Montserrat"/>
              </a:rPr>
              <a:t>D</a:t>
            </a:r>
            <a:r>
              <a:rPr b="0" lang="it-IT" sz="3200" spc="-1" strike="noStrike">
                <a:latin typeface="Montserrat"/>
              </a:rPr>
              <a:t>ata </a:t>
            </a:r>
            <a:r>
              <a:rPr b="1" lang="it-IT" sz="3200" spc="-1" strike="noStrike">
                <a:latin typeface="Montserrat"/>
              </a:rPr>
              <a:t>P</a:t>
            </a:r>
            <a:r>
              <a:rPr b="0" lang="it-IT" sz="3200" spc="-1" strike="noStrike">
                <a:latin typeface="Montserrat"/>
              </a:rPr>
              <a:t>rotection </a:t>
            </a:r>
            <a:r>
              <a:rPr b="1" lang="it-IT" sz="3200" spc="-1" strike="noStrike">
                <a:latin typeface="Montserrat"/>
              </a:rPr>
              <a:t>R</a:t>
            </a:r>
            <a:r>
              <a:rPr b="0" lang="it-IT" sz="3200" spc="-1" strike="noStrike">
                <a:latin typeface="Montserrat"/>
              </a:rPr>
              <a:t>esource</a:t>
            </a:r>
            <a:endParaRPr b="0" lang="it-IT" sz="3200" spc="-1" strike="noStrike">
              <a:latin typeface="Montserrat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it-IT" sz="3200" spc="-1" strike="noStrike">
                <a:latin typeface="Montserrat"/>
              </a:rPr>
              <a:t>Riservatezza delle Informazioni</a:t>
            </a:r>
            <a:endParaRPr b="0" lang="it-IT" sz="32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Privacy o GDPR?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1782000" y="1326600"/>
            <a:ext cx="6516000" cy="473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4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Un esempio della </a:t>
            </a:r>
            <a:r>
              <a:rPr b="0" i="1" lang="it-IT" sz="3200" spc="-1" strike="noStrike">
                <a:latin typeface="Montserrat"/>
              </a:rPr>
              <a:t>logica</a:t>
            </a:r>
            <a:r>
              <a:rPr b="0" lang="it-IT" sz="3200" spc="-1" strike="noStrike">
                <a:latin typeface="Montserrat"/>
              </a:rPr>
              <a:t> GDPR</a:t>
            </a:r>
            <a:endParaRPr b="0" lang="it-IT" sz="3200" spc="-1" strike="noStrike">
              <a:latin typeface="Montserrat"/>
            </a:endParaRPr>
          </a:p>
        </p:txBody>
      </p:sp>
      <p:sp>
        <p:nvSpPr>
          <p:cNvPr id="150" name=""/>
          <p:cNvSpPr txBox="1"/>
          <p:nvPr/>
        </p:nvSpPr>
        <p:spPr>
          <a:xfrm>
            <a:off x="180000" y="1980000"/>
            <a:ext cx="4680000" cy="3240000"/>
          </a:xfrm>
          <a:prstGeom prst="rect">
            <a:avLst/>
          </a:prstGeom>
          <a:solidFill>
            <a:srgbClr val="ff3838"/>
          </a:solidFill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******* *********, congregazione **********</a:t>
            </a:r>
            <a:endParaRPr b="0" lang="it-IT" sz="24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Laureato in ******* ***** ************* *******</a:t>
            </a:r>
            <a:endParaRPr b="0" lang="it-IT" sz="24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Informatico per lavoro (****)</a:t>
            </a:r>
            <a:endParaRPr b="0" lang="it-IT" sz="24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Certificato **** *********</a:t>
            </a:r>
            <a:endParaRPr b="0" lang="it-IT" sz="24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Ex ****, partecipante ******</a:t>
            </a:r>
            <a:endParaRPr b="0" lang="it-IT" sz="24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Attualmente *** *************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151" name=""/>
          <p:cNvSpPr txBox="1"/>
          <p:nvPr/>
        </p:nvSpPr>
        <p:spPr>
          <a:xfrm>
            <a:off x="5220000" y="1980000"/>
            <a:ext cx="4680000" cy="3240000"/>
          </a:xfrm>
          <a:prstGeom prst="rect">
            <a:avLst/>
          </a:prstGeom>
          <a:solidFill>
            <a:srgbClr val="3faf46"/>
          </a:solidFill>
          <a:ln w="0">
            <a:noFill/>
          </a:ln>
        </p:spPr>
        <p:txBody>
          <a:bodyPr lIns="90000" rIns="90000" tIns="45000" bIns="45000" anchor="ctr">
            <a:noAutofit/>
          </a:bodyPr>
          <a:p>
            <a:pPr marL="216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Stefano Bortolato, congregazione Don Orione</a:t>
            </a:r>
            <a:endParaRPr b="0" lang="it-IT" sz="2400" spc="-1" strike="noStrike">
              <a:latin typeface="Arial"/>
            </a:endParaRPr>
          </a:p>
          <a:p>
            <a:pPr marL="216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Laureato in Scienze Della Comunicazione Sociale</a:t>
            </a:r>
            <a:endParaRPr b="0" lang="it-IT" sz="2400" spc="-1" strike="noStrike">
              <a:latin typeface="Arial"/>
            </a:endParaRPr>
          </a:p>
          <a:p>
            <a:pPr marL="216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Informatico per lavoro (RHCS)</a:t>
            </a:r>
            <a:endParaRPr b="0" lang="it-IT" sz="2400" spc="-1" strike="noStrike">
              <a:latin typeface="Arial"/>
            </a:endParaRPr>
          </a:p>
          <a:p>
            <a:pPr marL="216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Certificato ITIL fundation</a:t>
            </a:r>
            <a:endParaRPr b="0" lang="it-IT" sz="2400" spc="-1" strike="noStrike">
              <a:latin typeface="Arial"/>
            </a:endParaRPr>
          </a:p>
          <a:p>
            <a:pPr marL="216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Ex ISC</a:t>
            </a:r>
            <a:r>
              <a:rPr b="0" lang="it-IT" sz="2400" spc="-1" strike="noStrike" baseline="33000">
                <a:latin typeface="Arial"/>
              </a:rPr>
              <a:t>2</a:t>
            </a:r>
            <a:r>
              <a:rPr b="0" lang="it-IT" sz="2400" spc="-1" strike="noStrike">
                <a:latin typeface="Arial"/>
              </a:rPr>
              <a:t>, partecipante CLUSIT</a:t>
            </a:r>
            <a:endParaRPr b="0" lang="it-IT" sz="2400" spc="-1" strike="noStrike">
              <a:latin typeface="Arial"/>
            </a:endParaRPr>
          </a:p>
          <a:p>
            <a:pPr marL="216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Attualmente Don dell’Oratorio</a:t>
            </a:r>
            <a:endParaRPr b="0" lang="it-IT" sz="2400" spc="-1" strike="noStrike">
              <a:latin typeface="Arial"/>
            </a:endParaRPr>
          </a:p>
        </p:txBody>
      </p:sp>
      <p:pic>
        <p:nvPicPr>
          <p:cNvPr id="152" name="" descr=""/>
          <p:cNvPicPr/>
          <p:nvPr/>
        </p:nvPicPr>
        <p:blipFill>
          <a:blip r:embed="rId1"/>
          <a:stretch/>
        </p:blipFill>
        <p:spPr>
          <a:xfrm>
            <a:off x="180000" y="1260000"/>
            <a:ext cx="802800" cy="720000"/>
          </a:xfrm>
          <a:prstGeom prst="rect">
            <a:avLst/>
          </a:prstGeom>
          <a:ln w="0">
            <a:noFill/>
          </a:ln>
        </p:spPr>
      </p:pic>
      <p:pic>
        <p:nvPicPr>
          <p:cNvPr id="153" name="" descr=""/>
          <p:cNvPicPr/>
          <p:nvPr/>
        </p:nvPicPr>
        <p:blipFill>
          <a:blip r:embed="rId2"/>
          <a:stretch/>
        </p:blipFill>
        <p:spPr>
          <a:xfrm>
            <a:off x="8920800" y="1260000"/>
            <a:ext cx="979200" cy="72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504000" y="222480"/>
            <a:ext cx="7056000" cy="1041480"/>
          </a:xfrm>
          <a:prstGeom prst="rect">
            <a:avLst/>
          </a:prstGeom>
          <a:solidFill>
            <a:srgbClr val="ffffff">
              <a:alpha val="30000"/>
            </a:srgbClr>
          </a:solidFill>
          <a:ln w="0">
            <a:noFill/>
          </a:ln>
        </p:spPr>
        <p:txBody>
          <a:bodyPr lIns="180000" rIns="180000" tIns="180000" bIns="180000" anchor="ctr">
            <a:noAutofit/>
          </a:bodyPr>
          <a:p>
            <a:r>
              <a:rPr b="0" lang="it-IT" sz="4400" spc="-1" strike="noStrike">
                <a:latin typeface="Montserrat Black"/>
              </a:rPr>
              <a:t>Cos’è il GDPR</a:t>
            </a:r>
            <a:endParaRPr b="0" lang="it-IT" sz="4400" spc="-1" strike="noStrike">
              <a:latin typeface="Montserrat Black"/>
            </a:endParaRPr>
          </a:p>
        </p:txBody>
      </p:sp>
      <p:pic>
        <p:nvPicPr>
          <p:cNvPr id="155" name="" descr=""/>
          <p:cNvPicPr/>
          <p:nvPr/>
        </p:nvPicPr>
        <p:blipFill>
          <a:blip r:embed="rId1"/>
          <a:stretch/>
        </p:blipFill>
        <p:spPr>
          <a:xfrm>
            <a:off x="6660000" y="2081880"/>
            <a:ext cx="2934000" cy="1956240"/>
          </a:xfrm>
          <a:prstGeom prst="rect">
            <a:avLst/>
          </a:prstGeom>
          <a:ln w="0">
            <a:noFill/>
          </a:ln>
        </p:spPr>
      </p:pic>
      <p:sp>
        <p:nvSpPr>
          <p:cNvPr id="156" name=""/>
          <p:cNvSpPr txBox="1"/>
          <p:nvPr/>
        </p:nvSpPr>
        <p:spPr>
          <a:xfrm>
            <a:off x="540000" y="1620000"/>
            <a:ext cx="5940000" cy="2043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endParaRPr b="0" lang="it-IT" sz="1800" spc="-1" strike="noStrike">
              <a:latin typeface="Arial"/>
            </a:endParaRPr>
          </a:p>
          <a:p>
            <a:r>
              <a:rPr b="1" lang="it-IT" sz="2100" spc="-1" strike="noStrike">
                <a:latin typeface="Montserrat"/>
              </a:rPr>
              <a:t>Iniziamo scoprendo il GDPR.</a:t>
            </a:r>
            <a:endParaRPr b="0" lang="it-IT" sz="2100" spc="-1" strike="noStrike">
              <a:latin typeface="Arial"/>
            </a:endParaRPr>
          </a:p>
          <a:p>
            <a:endParaRPr b="0" lang="it-IT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Cos’è il GDPR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4253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3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1" lang="it-IT" sz="3200" spc="-1" strike="noStrike">
                <a:latin typeface="Montserrat"/>
              </a:rPr>
              <a:t>Regolamento EU  2016/679</a:t>
            </a:r>
            <a:r>
              <a:rPr b="0" lang="it-IT" sz="3200" spc="-1" strike="noStrike">
                <a:latin typeface="Montserrat"/>
              </a:rPr>
              <a:t> del 27 aprile 2016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Regolamento: legge da applicare subito</a:t>
            </a:r>
            <a:endParaRPr b="0" lang="it-IT" sz="3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Nasce dal bisogno di proteggere le persone difronte alle nuove tecnologie</a:t>
            </a:r>
            <a:endParaRPr b="0" lang="it-IT" sz="3200" spc="-1" strike="noStrike">
              <a:latin typeface="Montserrat"/>
            </a:endParaRPr>
          </a:p>
          <a:p>
            <a:endParaRPr b="0" lang="it-IT" sz="3200" spc="-1" strike="noStrike">
              <a:latin typeface="Montserrat"/>
            </a:endParaRPr>
          </a:p>
          <a:p>
            <a:r>
              <a:rPr b="0" lang="it-IT" sz="3200" spc="-1" strike="noStrike">
                <a:latin typeface="Montserrat"/>
              </a:rPr>
              <a:t>Cf. attacco all’Ospedale “ San Giovanni” di Roma del 2021</a:t>
            </a:r>
            <a:endParaRPr b="0" lang="it-IT" sz="32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4400" spc="-1" strike="noStrike">
                <a:latin typeface="Montserrat"/>
              </a:rPr>
              <a:t>Cos’è il GDPR</a:t>
            </a:r>
            <a:endParaRPr b="1" lang="it-IT" sz="4400" spc="-1" strike="noStrike">
              <a:latin typeface="Montserrat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9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Testo del regolamento</a:t>
            </a:r>
            <a:endParaRPr b="0" lang="it-IT" sz="32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http://eur-lex.europa.eu/legal-content/IT/TXT/?uri=uriserv:OJ.L_.2016.119.01.0001.01.ITA&amp;toc=OJ:L:2016:119:TOC</a:t>
            </a:r>
            <a:endParaRPr b="0" lang="it-IT" sz="2200" spc="-1" strike="noStrike">
              <a:latin typeface="Montserrat"/>
            </a:endParaRPr>
          </a:p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Un’ottima guida introduttiva </a:t>
            </a:r>
            <a:r>
              <a:rPr b="0" lang="it-IT" sz="2600" spc="-1" strike="noStrike">
                <a:latin typeface="Montserrat"/>
              </a:rPr>
              <a:t>(scaricare il PDF)</a:t>
            </a:r>
            <a:endParaRPr b="0" lang="it-IT" sz="2600" spc="-1" strike="noStrike">
              <a:latin typeface="Montserrat"/>
            </a:endParaRPr>
          </a:p>
          <a:p>
            <a:r>
              <a:rPr b="0" lang="it-IT" sz="2200" spc="-1" strike="noStrike">
                <a:latin typeface="Montserrat"/>
              </a:rPr>
              <a:t>http://www.garanteprivacy.it/guida-all-applicazione-del-regolamento-europeo-in-materia-di-protezione-dei-dati-personali</a:t>
            </a:r>
            <a:endParaRPr b="0" lang="it-IT" sz="22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484</TotalTime>
  <Application>LibreOffice/7.3.7.2$Linux_X86_64 LibreOffice_project/30$Build-2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2022-12-30T23:33:04Z</dcterms:created>
  <dc:creator>Don Stefano Bortolato</dc:creator>
  <dc:description/>
  <dc:language>it-IT</dc:language>
  <cp:lastModifiedBy>Don Stefano Bortolato</cp:lastModifiedBy>
  <cp:lastPrinted>2023-01-03T15:13:24Z</cp:lastPrinted>
  <dcterms:modified xsi:type="dcterms:W3CDTF">2023-01-04T22:00:16Z</dcterms:modified>
  <cp:revision>60</cp:revision>
  <dc:subject/>
  <dc:title/>
</cp:coreProperties>
</file>