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9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1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3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10.xml" ContentType="application/vnd.openxmlformats-officedocument.theme+xml"/>
  <Override PartName="/ppt/theme/theme5.xml" ContentType="application/vnd.openxmlformats-officedocument.theme+xml"/>
  <Override PartName="/ppt/theme/theme11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_rels/presentation.xml.rels" ContentType="application/vnd.openxmlformats-package.relationships+xml"/>
  <Override PartName="/ppt/slideLayouts/_rels/slideLayout11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0.xml.rels" ContentType="application/vnd.openxmlformats-package.relationships+xml"/>
  <Override PartName="/ppt/slideLayouts/_rels/slideLayout113.xml.rels" ContentType="application/vnd.openxmlformats-package.relationships+xml"/>
  <Override PartName="/ppt/slideLayouts/_rels/slideLayout109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2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32.xml.rels" ContentType="application/vnd.openxmlformats-package.relationships+xml"/>
  <Override PartName="/ppt/slideLayouts/_rels/slideLayout104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105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83.xml.rels" ContentType="application/vnd.openxmlformats-package.relationships+xml"/>
  <Override PartName="/ppt/slideLayouts/_rels/slideLayout7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90.xml.rels" ContentType="application/vnd.openxmlformats-package.relationships+xml"/>
  <Override PartName="/ppt/slideLayouts/_rels/slideLayout112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108.xml.rels" ContentType="application/vnd.openxmlformats-package.relationships+xml"/>
  <Override PartName="/ppt/slideLayouts/_rels/slideLayout99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60.xml.rels" ContentType="application/vnd.openxmlformats-package.relationships+xml"/>
  <Override PartName="/ppt/slideLayouts/_rels/slideLayout118.xml.rels" ContentType="application/vnd.openxmlformats-package.relationships+xml"/>
  <Override PartName="/ppt/slideLayouts/_rels/slideLayout66.xml.rels" ContentType="application/vnd.openxmlformats-package.relationships+xml"/>
  <Override PartName="/ppt/slideLayouts/_rels/slideLayout95.xml.rels" ContentType="application/vnd.openxmlformats-package.relationships+xml"/>
  <Override PartName="/ppt/slideLayouts/_rels/slideLayout6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77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93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27.xml.rels" ContentType="application/vnd.openxmlformats-package.relationships+xml"/>
  <Override PartName="/ppt/slideLayouts/_rels/slideLayout89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65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15.xml.rels" ContentType="application/vnd.openxmlformats-package.relationships+xml"/>
  <Override PartName="/ppt/slideLayouts/_rels/slideLayout122.xml.rels" ContentType="application/vnd.openxmlformats-package.relationships+xml"/>
  <Override PartName="/ppt/slideLayouts/_rels/slideLayout84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123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82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131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85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91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120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28.xml.rels" ContentType="application/vnd.openxmlformats-package.relationships+xml"/>
  <Override PartName="/ppt/slideLayouts/_rels/slideLayout121.xml.rels" ContentType="application/vnd.openxmlformats-package.relationships+xml"/>
  <Override PartName="/ppt/slideLayouts/_rels/slideLayout130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11.xml.rels" ContentType="application/vnd.openxmlformats-package.relationships+xml"/>
  <Override PartName="/ppt/slideLayouts/_rels/slideLayout125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96.xml.rels" ContentType="application/vnd.openxmlformats-package.relationships+xml"/>
  <Override PartName="/ppt/slideLayouts/_rels/slideLayout124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61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92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119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16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80.xml.rels" ContentType="application/vnd.openxmlformats-package.relationships+xml"/>
  <Override PartName="/ppt/slideLayouts/_rels/slideLayout97.xml.rels" ContentType="application/vnd.openxmlformats-package.relationships+xml"/>
  <Override PartName="/ppt/slideLayouts/_rels/slideLayout106.xml.rels" ContentType="application/vnd.openxmlformats-package.relationships+xml"/>
  <Override PartName="/ppt/slideLayouts/_rels/slideLayout11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81.xml.rels" ContentType="application/vnd.openxmlformats-package.relationships+xml"/>
  <Override PartName="/ppt/slideLayouts/_rels/slideLayout98.xml.rels" ContentType="application/vnd.openxmlformats-package.relationships+xml"/>
  <Override PartName="/ppt/slideLayouts/_rels/slideLayout107.xml.rels" ContentType="application/vnd.openxmlformats-package.relationships+xml"/>
  <Override PartName="/ppt/slideLayouts/_rels/slideLayout12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70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94.xml.rels" ContentType="application/vnd.openxmlformats-package.relationships+xml"/>
  <Override PartName="/ppt/slideLayouts/_rels/slideLayout62.xml.rels" ContentType="application/vnd.openxmlformats-package.relationships+xml"/>
  <Override PartName="/ppt/slideLayouts/_rels/slideLayout63.xml.rels" ContentType="application/vnd.openxmlformats-package.relationships+xml"/>
  <Override PartName="/ppt/slideLayouts/_rels/slideLayout67.xml.rels" ContentType="application/vnd.openxmlformats-package.relationships+xml"/>
  <Override PartName="/ppt/slideLayouts/_rels/slideLayout71.xml.rels" ContentType="application/vnd.openxmlformats-package.relationships+xml"/>
  <Override PartName="/ppt/slideLayouts/_rels/slideLayout68.xml.rels" ContentType="application/vnd.openxmlformats-package.relationships+xml"/>
  <Override PartName="/ppt/slideLayouts/_rels/slideLayout72.xml.rels" ContentType="application/vnd.openxmlformats-package.relationships+xml"/>
  <Override PartName="/ppt/slideLayouts/_rels/slideLayout69.xml.rels" ContentType="application/vnd.openxmlformats-package.relationships+xml"/>
  <Override PartName="/ppt/slideLayouts/_rels/slideLayout73.xml.rels" ContentType="application/vnd.openxmlformats-package.relationships+xml"/>
  <Override PartName="/ppt/slideLayouts/_rels/slideLayout74.xml.rels" ContentType="application/vnd.openxmlformats-package.relationships+xml"/>
  <Override PartName="/ppt/slideLayouts/_rels/slideLayout75.xml.rels" ContentType="application/vnd.openxmlformats-package.relationships+xml"/>
  <Override PartName="/ppt/slideLayouts/_rels/slideLayout76.xml.rels" ContentType="application/vnd.openxmlformats-package.relationships+xml"/>
  <Override PartName="/ppt/slideLayouts/_rels/slideLayout78.xml.rels" ContentType="application/vnd.openxmlformats-package.relationships+xml"/>
  <Override PartName="/ppt/slideLayouts/_rels/slideLayout86.xml.rels" ContentType="application/vnd.openxmlformats-package.relationships+xml"/>
  <Override PartName="/ppt/slideLayouts/_rels/slideLayout87.xml.rels" ContentType="application/vnd.openxmlformats-package.relationships+xml"/>
  <Override PartName="/ppt/slideLayouts/_rels/slideLayout88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00.xml.rels" ContentType="application/vnd.openxmlformats-package.relationships+xml"/>
  <Override PartName="/ppt/slideLayouts/_rels/slideLayout101.xml.rels" ContentType="application/vnd.openxmlformats-package.relationships+xml"/>
  <Override PartName="/ppt/slideLayouts/_rels/slideLayout102.xml.rels" ContentType="application/vnd.openxmlformats-package.relationships+xml"/>
  <Override PartName="/ppt/slideLayouts/_rels/slideLayout103.xml.rels" ContentType="application/vnd.openxmlformats-package.relationships+xml"/>
  <Override PartName="/ppt/slideLayouts/slideLayout124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media/image22.png" ContentType="image/png"/>
  <Override PartName="/ppt/media/image21.png" ContentType="image/png"/>
  <Override PartName="/ppt/media/image19.png" ContentType="image/png"/>
  <Override PartName="/ppt/media/image20.png" ContentType="image/png"/>
  <Override PartName="/ppt/media/image18.png" ContentType="image/png"/>
  <Override PartName="/ppt/media/image17.png" ContentType="image/png"/>
  <Override PartName="/ppt/media/image16.png" ContentType="image/png"/>
  <Override PartName="/ppt/media/image15.png" ContentType="image/png"/>
  <Override PartName="/ppt/media/image14.png" ContentType="image/png"/>
  <Override PartName="/ppt/media/image24.png" ContentType="image/png"/>
  <Override PartName="/ppt/media/image11.jpeg" ContentType="image/jpeg"/>
  <Override PartName="/ppt/media/image1.png" ContentType="image/png"/>
  <Override PartName="/ppt/media/image31.png" ContentType="image/png"/>
  <Override PartName="/ppt/media/image25.png" ContentType="image/png"/>
  <Override PartName="/ppt/media/image12.png" ContentType="image/png"/>
  <Override PartName="/ppt/media/image7.png" ContentType="image/png"/>
  <Override PartName="/ppt/media/image37.png" ContentType="image/png"/>
  <Override PartName="/ppt/media/image8.png" ContentType="image/png"/>
  <Override PartName="/ppt/media/image38.png" ContentType="image/png"/>
  <Override PartName="/ppt/media/image40.png" ContentType="image/png"/>
  <Override PartName="/ppt/media/image9.png" ContentType="image/png"/>
  <Override PartName="/ppt/media/image39.png" ContentType="image/png"/>
  <Override PartName="/ppt/media/image41.png" ContentType="image/png"/>
  <Override PartName="/ppt/media/image30.png" ContentType="image/png"/>
  <Override PartName="/ppt/media/image28.png" ContentType="image/png"/>
  <Override PartName="/ppt/media/image42.png" ContentType="image/png"/>
  <Override PartName="/ppt/media/image43.png" ContentType="image/png"/>
  <Override PartName="/ppt/media/image36.png" ContentType="image/png"/>
  <Override PartName="/ppt/media/image6.png" ContentType="image/png"/>
  <Override PartName="/ppt/media/image29.png" ContentType="image/png"/>
  <Override PartName="/ppt/media/image10.png" ContentType="image/png"/>
  <Override PartName="/ppt/media/image5.png" ContentType="image/png"/>
  <Override PartName="/ppt/media/image35.png" ContentType="image/png"/>
  <Override PartName="/ppt/media/image13.jpeg" ContentType="image/jpeg"/>
  <Override PartName="/ppt/media/image23.png" ContentType="image/png"/>
  <Override PartName="/ppt/media/image34.png" ContentType="image/png"/>
  <Override PartName="/ppt/media/image4.png" ContentType="image/png"/>
  <Override PartName="/ppt/media/image27.png" ContentType="image/png"/>
  <Override PartName="/ppt/media/image33.png" ContentType="image/png"/>
  <Override PartName="/ppt/media/image3.png" ContentType="image/png"/>
  <Override PartName="/ppt/media/image26.png" ContentType="image/png"/>
  <Override PartName="/ppt/media/image32.png" ContentType="image/png"/>
  <Override PartName="/ppt/media/image2.png" ContentType="image/png"/>
  <Override PartName="/ppt/presProps.xml" ContentType="application/vnd.openxmlformats-officedocument.presentationml.presProps+xml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25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4.xml.rels" ContentType="application/vnd.openxmlformats-package.relationships+xml"/>
  <Override PartName="/ppt/slides/_rels/slide47.xml.rels" ContentType="application/vnd.openxmlformats-package.relationships+xml"/>
  <Override PartName="/ppt/slides/_rels/slide5.xml.rels" ContentType="application/vnd.openxmlformats-package.relationships+xml"/>
  <Override PartName="/ppt/slides/_rels/slide40.xml.rels" ContentType="application/vnd.openxmlformats-package.relationships+xml"/>
  <Override PartName="/ppt/slides/_rels/slide48.xml.rels" ContentType="application/vnd.openxmlformats-package.relationships+xml"/>
  <Override PartName="/ppt/slides/_rels/slide33.xml.rels" ContentType="application/vnd.openxmlformats-package.relationships+xml"/>
  <Override PartName="/ppt/slides/_rels/slide6.xml.rels" ContentType="application/vnd.openxmlformats-package.relationships+xml"/>
  <Override PartName="/ppt/slides/_rels/slide41.xml.rels" ContentType="application/vnd.openxmlformats-package.relationships+xml"/>
  <Override PartName="/ppt/slides/_rels/slide34.xml.rels" ContentType="application/vnd.openxmlformats-package.relationships+xml"/>
  <Override PartName="/ppt/slides/_rels/slide7.xml.rels" ContentType="application/vnd.openxmlformats-package.relationships+xml"/>
  <Override PartName="/ppt/slides/_rels/slide42.xml.rels" ContentType="application/vnd.openxmlformats-package.relationships+xml"/>
  <Override PartName="/ppt/slides/_rels/slide35.xml.rels" ContentType="application/vnd.openxmlformats-package.relationships+xml"/>
  <Override PartName="/ppt/slides/_rels/slide1.xml.rels" ContentType="application/vnd.openxmlformats-package.relationships+xml"/>
  <Override PartName="/ppt/slides/_rels/slide20.xml.rels" ContentType="application/vnd.openxmlformats-package.relationships+xml"/>
  <Override PartName="/ppt/slides/_rels/slide10.xml.rels" ContentType="application/vnd.openxmlformats-package.relationships+xml"/>
  <Override PartName="/ppt/slides/_rels/slide32.xml.rels" ContentType="application/vnd.openxmlformats-package.relationships+xml"/>
  <Override PartName="/ppt/slides/_rels/slide16.xml.rels" ContentType="application/vnd.openxmlformats-package.relationships+xml"/>
  <Override PartName="/ppt/slides/_rels/slide25.xml.rels" ContentType="application/vnd.openxmlformats-package.relationships+xml"/>
  <Override PartName="/ppt/slides/_rels/slide46.xml.rels" ContentType="application/vnd.openxmlformats-package.relationships+xml"/>
  <Override PartName="/ppt/slides/_rels/slide30.xml.rels" ContentType="application/vnd.openxmlformats-package.relationships+xml"/>
  <Override PartName="/ppt/slides/_rels/slide45.xml.rels" ContentType="application/vnd.openxmlformats-package.relationships+xml"/>
  <Override PartName="/ppt/slides/_rels/slide14.xml.rels" ContentType="application/vnd.openxmlformats-package.relationships+xml"/>
  <Override PartName="/ppt/slides/_rels/slide29.xml.rels" ContentType="application/vnd.openxmlformats-package.relationships+xml"/>
  <Override PartName="/ppt/slides/_rels/slide23.xml.rels" ContentType="application/vnd.openxmlformats-package.relationships+xml"/>
  <Override PartName="/ppt/slides/_rels/slide38.xml.rels" ContentType="application/vnd.openxmlformats-package.relationships+xml"/>
  <Override PartName="/ppt/slides/_rels/slide15.xml.rels" ContentType="application/vnd.openxmlformats-package.relationships+xml"/>
  <Override PartName="/ppt/slides/_rels/slide31.xml.rels" ContentType="application/vnd.openxmlformats-package.relationships+xml"/>
  <Override PartName="/ppt/slides/_rels/slide24.xml.rels" ContentType="application/vnd.openxmlformats-package.relationships+xml"/>
  <Override PartName="/ppt/slides/_rels/slide39.xml.rels" ContentType="application/vnd.openxmlformats-package.relationships+xml"/>
  <Override PartName="/ppt/slides/_rels/slide13.xml.rels" ContentType="application/vnd.openxmlformats-package.relationships+xml"/>
  <Override PartName="/ppt/slides/_rels/slide19.xml.rels" ContentType="application/vnd.openxmlformats-package.relationships+xml"/>
  <Override PartName="/ppt/slides/_rels/slide18.xml.rels" ContentType="application/vnd.openxmlformats-package.relationships+xml"/>
  <Override PartName="/ppt/slides/_rels/slide12.xml.rels" ContentType="application/vnd.openxmlformats-package.relationships+xml"/>
  <Override PartName="/ppt/slides/_rels/slide28.xml.rels" ContentType="application/vnd.openxmlformats-package.relationships+xml"/>
  <Override PartName="/ppt/slides/_rels/slide44.xml.rels" ContentType="application/vnd.openxmlformats-package.relationships+xml"/>
  <Override PartName="/ppt/slides/_rels/slide22.xml.rels" ContentType="application/vnd.openxmlformats-package.relationships+xml"/>
  <Override PartName="/ppt/slides/_rels/slide37.xml.rels" ContentType="application/vnd.openxmlformats-package.relationships+xml"/>
  <Override PartName="/ppt/slides/_rels/slide3.xml.rels" ContentType="application/vnd.openxmlformats-package.relationships+xml"/>
  <Override PartName="/ppt/slides/_rels/slide9.xml.rels" ContentType="application/vnd.openxmlformats-package.relationships+xml"/>
  <Override PartName="/ppt/slides/_rels/slide26.xml.rels" ContentType="application/vnd.openxmlformats-package.relationships+xml"/>
  <Override PartName="/ppt/slides/_rels/slide11.xml.rels" ContentType="application/vnd.openxmlformats-package.relationships+xml"/>
  <Override PartName="/ppt/slides/_rels/slide17.xml.rels" ContentType="application/vnd.openxmlformats-package.relationships+xml"/>
  <Override PartName="/ppt/slides/_rels/slide8.xml.rels" ContentType="application/vnd.openxmlformats-package.relationships+xml"/>
  <Override PartName="/ppt/slides/_rels/slide21.xml.rels" ContentType="application/vnd.openxmlformats-package.relationships+xml"/>
  <Override PartName="/ppt/slides/_rels/slide36.xml.rels" ContentType="application/vnd.openxmlformats-package.relationships+xml"/>
  <Override PartName="/ppt/slides/_rels/slide27.xml.rels" ContentType="application/vnd.openxmlformats-package.relationships+xml"/>
  <Override PartName="/ppt/slides/_rels/slide43.xml.rels" ContentType="application/vnd.openxmlformats-package.relationships+xml"/>
  <Override PartName="/ppt/slides/_rels/slide2.xml.rels" ContentType="application/vnd.openxmlformats-package.relationships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13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33.xml" ContentType="application/vnd.openxmlformats-officedocument.presentationml.slide+xml"/>
  <Override PartName="/ppt/slides/slide45.xml" ContentType="application/vnd.openxmlformats-officedocument.presentationml.slide+xml"/>
  <Override PartName="/ppt/slides/slide34.xml" ContentType="application/vnd.openxmlformats-officedocument.presentationml.slide+xml"/>
  <Override PartName="/ppt/slides/slide46.xml" ContentType="application/vnd.openxmlformats-officedocument.presentationml.slide+xml"/>
  <Override PartName="/ppt/slides/slide48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0.xml" ContentType="application/vnd.openxmlformats-officedocument.presentationml.slide+xml"/>
  <Override PartName="/ppt/slides/slide47.xml" ContentType="application/vnd.openxmlformats-officedocument.presentationml.slide+xml"/>
  <Override PartName="/ppt/slides/slide9.xml" ContentType="application/vnd.openxmlformats-officedocument.presentationml.slide+xml"/>
  <Override PartName="/ppt/slides/slide44.xml" ContentType="application/vnd.openxmlformats-officedocument.presentationml.slide+xml"/>
  <Override PartName="/ppt/slides/slide41.xml" ContentType="application/vnd.openxmlformats-officedocument.presentationml.slide+xml"/>
  <Override PartName="/ppt/slides/slide6.xml" ContentType="application/vnd.openxmlformats-officedocument.presentationml.slide+xml"/>
  <Override PartName="/ppt/slides/slide8.xml" ContentType="application/vnd.openxmlformats-officedocument.presentationml.slide+xml"/>
  <Override PartName="/ppt/slides/slide43.xml" ContentType="application/vnd.openxmlformats-officedocument.presentationml.slide+xml"/>
  <Override PartName="/ppt/slides/slide40.xml" ContentType="application/vnd.openxmlformats-officedocument.presentationml.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slides/slide42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  <p:sldMasterId id="2147483700" r:id="rId6"/>
    <p:sldMasterId id="2147483713" r:id="rId7"/>
    <p:sldMasterId id="2147483726" r:id="rId8"/>
    <p:sldMasterId id="2147483739" r:id="rId9"/>
    <p:sldMasterId id="2147483752" r:id="rId10"/>
    <p:sldMasterId id="2147483765" r:id="rId11"/>
    <p:sldMasterId id="2147483778" r:id="rId12"/>
  </p:sldMasterIdLst>
  <p:sldIdLst>
    <p:sldId id="256" r:id="rId13"/>
    <p:sldId id="257" r:id="rId14"/>
    <p:sldId id="258" r:id="rId15"/>
    <p:sldId id="259" r:id="rId16"/>
    <p:sldId id="260" r:id="rId17"/>
    <p:sldId id="261" r:id="rId18"/>
    <p:sldId id="262" r:id="rId19"/>
    <p:sldId id="263" r:id="rId20"/>
    <p:sldId id="264" r:id="rId21"/>
    <p:sldId id="265" r:id="rId22"/>
    <p:sldId id="266" r:id="rId23"/>
    <p:sldId id="267" r:id="rId24"/>
    <p:sldId id="268" r:id="rId25"/>
    <p:sldId id="269" r:id="rId26"/>
    <p:sldId id="270" r:id="rId27"/>
    <p:sldId id="271" r:id="rId28"/>
    <p:sldId id="272" r:id="rId29"/>
    <p:sldId id="273" r:id="rId30"/>
    <p:sldId id="274" r:id="rId31"/>
    <p:sldId id="275" r:id="rId32"/>
    <p:sldId id="276" r:id="rId33"/>
    <p:sldId id="277" r:id="rId34"/>
    <p:sldId id="278" r:id="rId35"/>
    <p:sldId id="279" r:id="rId36"/>
    <p:sldId id="280" r:id="rId37"/>
    <p:sldId id="281" r:id="rId38"/>
    <p:sldId id="282" r:id="rId39"/>
    <p:sldId id="283" r:id="rId40"/>
    <p:sldId id="284" r:id="rId41"/>
    <p:sldId id="285" r:id="rId42"/>
    <p:sldId id="286" r:id="rId43"/>
    <p:sldId id="287" r:id="rId44"/>
    <p:sldId id="288" r:id="rId45"/>
    <p:sldId id="289" r:id="rId46"/>
    <p:sldId id="290" r:id="rId47"/>
    <p:sldId id="291" r:id="rId48"/>
    <p:sldId id="292" r:id="rId49"/>
    <p:sldId id="293" r:id="rId50"/>
    <p:sldId id="294" r:id="rId51"/>
    <p:sldId id="295" r:id="rId52"/>
    <p:sldId id="296" r:id="rId53"/>
    <p:sldId id="297" r:id="rId54"/>
    <p:sldId id="298" r:id="rId55"/>
    <p:sldId id="299" r:id="rId56"/>
    <p:sldId id="300" r:id="rId57"/>
    <p:sldId id="301" r:id="rId58"/>
    <p:sldId id="302" r:id="rId59"/>
    <p:sldId id="303" r:id="rId60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" Target="slides/slide1.xml"/><Relationship Id="rId14" Type="http://schemas.openxmlformats.org/officeDocument/2006/relationships/slide" Target="slides/slide2.xml"/><Relationship Id="rId15" Type="http://schemas.openxmlformats.org/officeDocument/2006/relationships/slide" Target="slides/slide3.xml"/><Relationship Id="rId16" Type="http://schemas.openxmlformats.org/officeDocument/2006/relationships/slide" Target="slides/slide4.xml"/><Relationship Id="rId17" Type="http://schemas.openxmlformats.org/officeDocument/2006/relationships/slide" Target="slides/slide5.xml"/><Relationship Id="rId18" Type="http://schemas.openxmlformats.org/officeDocument/2006/relationships/slide" Target="slides/slide6.xml"/><Relationship Id="rId19" Type="http://schemas.openxmlformats.org/officeDocument/2006/relationships/slide" Target="slides/slide7.xml"/><Relationship Id="rId20" Type="http://schemas.openxmlformats.org/officeDocument/2006/relationships/slide" Target="slides/slide8.xml"/><Relationship Id="rId21" Type="http://schemas.openxmlformats.org/officeDocument/2006/relationships/slide" Target="slides/slide9.xml"/><Relationship Id="rId22" Type="http://schemas.openxmlformats.org/officeDocument/2006/relationships/slide" Target="slides/slide10.xml"/><Relationship Id="rId23" Type="http://schemas.openxmlformats.org/officeDocument/2006/relationships/slide" Target="slides/slide11.xml"/><Relationship Id="rId24" Type="http://schemas.openxmlformats.org/officeDocument/2006/relationships/slide" Target="slides/slide12.xml"/><Relationship Id="rId25" Type="http://schemas.openxmlformats.org/officeDocument/2006/relationships/slide" Target="slides/slide13.xml"/><Relationship Id="rId26" Type="http://schemas.openxmlformats.org/officeDocument/2006/relationships/slide" Target="slides/slide14.xml"/><Relationship Id="rId27" Type="http://schemas.openxmlformats.org/officeDocument/2006/relationships/slide" Target="slides/slide15.xml"/><Relationship Id="rId28" Type="http://schemas.openxmlformats.org/officeDocument/2006/relationships/slide" Target="slides/slide16.xml"/><Relationship Id="rId29" Type="http://schemas.openxmlformats.org/officeDocument/2006/relationships/slide" Target="slides/slide17.xml"/><Relationship Id="rId30" Type="http://schemas.openxmlformats.org/officeDocument/2006/relationships/slide" Target="slides/slide18.xml"/><Relationship Id="rId31" Type="http://schemas.openxmlformats.org/officeDocument/2006/relationships/slide" Target="slides/slide19.xml"/><Relationship Id="rId32" Type="http://schemas.openxmlformats.org/officeDocument/2006/relationships/slide" Target="slides/slide20.xml"/><Relationship Id="rId33" Type="http://schemas.openxmlformats.org/officeDocument/2006/relationships/slide" Target="slides/slide21.xml"/><Relationship Id="rId34" Type="http://schemas.openxmlformats.org/officeDocument/2006/relationships/slide" Target="slides/slide22.xml"/><Relationship Id="rId35" Type="http://schemas.openxmlformats.org/officeDocument/2006/relationships/slide" Target="slides/slide23.xml"/><Relationship Id="rId36" Type="http://schemas.openxmlformats.org/officeDocument/2006/relationships/slide" Target="slides/slide24.xml"/><Relationship Id="rId37" Type="http://schemas.openxmlformats.org/officeDocument/2006/relationships/slide" Target="slides/slide25.xml"/><Relationship Id="rId38" Type="http://schemas.openxmlformats.org/officeDocument/2006/relationships/slide" Target="slides/slide26.xml"/><Relationship Id="rId39" Type="http://schemas.openxmlformats.org/officeDocument/2006/relationships/slide" Target="slides/slide27.xml"/><Relationship Id="rId40" Type="http://schemas.openxmlformats.org/officeDocument/2006/relationships/slide" Target="slides/slide28.xml"/><Relationship Id="rId41" Type="http://schemas.openxmlformats.org/officeDocument/2006/relationships/slide" Target="slides/slide29.xml"/><Relationship Id="rId42" Type="http://schemas.openxmlformats.org/officeDocument/2006/relationships/slide" Target="slides/slide30.xml"/><Relationship Id="rId43" Type="http://schemas.openxmlformats.org/officeDocument/2006/relationships/slide" Target="slides/slide31.xml"/><Relationship Id="rId44" Type="http://schemas.openxmlformats.org/officeDocument/2006/relationships/slide" Target="slides/slide32.xml"/><Relationship Id="rId45" Type="http://schemas.openxmlformats.org/officeDocument/2006/relationships/slide" Target="slides/slide33.xml"/><Relationship Id="rId46" Type="http://schemas.openxmlformats.org/officeDocument/2006/relationships/slide" Target="slides/slide34.xml"/><Relationship Id="rId47" Type="http://schemas.openxmlformats.org/officeDocument/2006/relationships/slide" Target="slides/slide35.xml"/><Relationship Id="rId48" Type="http://schemas.openxmlformats.org/officeDocument/2006/relationships/slide" Target="slides/slide36.xml"/><Relationship Id="rId49" Type="http://schemas.openxmlformats.org/officeDocument/2006/relationships/slide" Target="slides/slide37.xml"/><Relationship Id="rId50" Type="http://schemas.openxmlformats.org/officeDocument/2006/relationships/slide" Target="slides/slide38.xml"/><Relationship Id="rId51" Type="http://schemas.openxmlformats.org/officeDocument/2006/relationships/slide" Target="slides/slide39.xml"/><Relationship Id="rId52" Type="http://schemas.openxmlformats.org/officeDocument/2006/relationships/slide" Target="slides/slide40.xml"/><Relationship Id="rId53" Type="http://schemas.openxmlformats.org/officeDocument/2006/relationships/slide" Target="slides/slide41.xml"/><Relationship Id="rId54" Type="http://schemas.openxmlformats.org/officeDocument/2006/relationships/slide" Target="slides/slide42.xml"/><Relationship Id="rId55" Type="http://schemas.openxmlformats.org/officeDocument/2006/relationships/slide" Target="slides/slide43.xml"/><Relationship Id="rId56" Type="http://schemas.openxmlformats.org/officeDocument/2006/relationships/slide" Target="slides/slide44.xml"/><Relationship Id="rId57" Type="http://schemas.openxmlformats.org/officeDocument/2006/relationships/slide" Target="slides/slide45.xml"/><Relationship Id="rId58" Type="http://schemas.openxmlformats.org/officeDocument/2006/relationships/slide" Target="slides/slide46.xml"/><Relationship Id="rId59" Type="http://schemas.openxmlformats.org/officeDocument/2006/relationships/slide" Target="slides/slide47.xml"/><Relationship Id="rId60" Type="http://schemas.openxmlformats.org/officeDocument/2006/relationships/slide" Target="slides/slide48.xml"/><Relationship Id="rId61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9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9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0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4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41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0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0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0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4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46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47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0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4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50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51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0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53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54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55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0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5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58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0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6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61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62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63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0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6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66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67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68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69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70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0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76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78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8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81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8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86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87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8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90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91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93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94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95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9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98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0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01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02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03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8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9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0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06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07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08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09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10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16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18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2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21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2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26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27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2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30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31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33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34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35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3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38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4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41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42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43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4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46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47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48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49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50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78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83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84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85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12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24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25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26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27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36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37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42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43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4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46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47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4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50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51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56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57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58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59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63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64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65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66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75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7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7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80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84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85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86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88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89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90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92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93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94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96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97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9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00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01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02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04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05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06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07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08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09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6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20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6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22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6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24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25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6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6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6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2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30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31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6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33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34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35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6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3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38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39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7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41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42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7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44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45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46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47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7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4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50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51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52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53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54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7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58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7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6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7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62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63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7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7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7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6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68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69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8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71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72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73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8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7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76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77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8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7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80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8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82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83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84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85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8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8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88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89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90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91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92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8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8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97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8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9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8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01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02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8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9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9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06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07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08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9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1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11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12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9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14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15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16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9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18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19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9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21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22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23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24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9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26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27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28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29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30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31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9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9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36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9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38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12.xml"/><Relationship Id="rId6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4.xml"/><Relationship Id="rId8" Type="http://schemas.openxmlformats.org/officeDocument/2006/relationships/slideLayout" Target="../slideLayouts/slideLayout115.xml"/><Relationship Id="rId9" Type="http://schemas.openxmlformats.org/officeDocument/2006/relationships/slideLayout" Target="../slideLayouts/slideLayout116.xml"/><Relationship Id="rId10" Type="http://schemas.openxmlformats.org/officeDocument/2006/relationships/slideLayout" Target="../slideLayouts/slideLayout117.xml"/><Relationship Id="rId11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19.xml"/><Relationship Id="rId13" Type="http://schemas.openxmlformats.org/officeDocument/2006/relationships/slideLayout" Target="../slideLayouts/slideLayout12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21.xml"/><Relationship Id="rId3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24.xml"/><Relationship Id="rId6" Type="http://schemas.openxmlformats.org/officeDocument/2006/relationships/slideLayout" Target="../slideLayouts/slideLayout125.xml"/><Relationship Id="rId7" Type="http://schemas.openxmlformats.org/officeDocument/2006/relationships/slideLayout" Target="../slideLayouts/slideLayout126.xml"/><Relationship Id="rId8" Type="http://schemas.openxmlformats.org/officeDocument/2006/relationships/slideLayout" Target="../slideLayouts/slideLayout127.xml"/><Relationship Id="rId9" Type="http://schemas.openxmlformats.org/officeDocument/2006/relationships/slideLayout" Target="../slideLayouts/slideLayout128.xml"/><Relationship Id="rId10" Type="http://schemas.openxmlformats.org/officeDocument/2006/relationships/slideLayout" Target="../slideLayouts/slideLayout129.xml"/><Relationship Id="rId11" Type="http://schemas.openxmlformats.org/officeDocument/2006/relationships/slideLayout" Target="../slideLayouts/slideLayout130.xml"/><Relationship Id="rId12" Type="http://schemas.openxmlformats.org/officeDocument/2006/relationships/slideLayout" Target="../slideLayouts/slideLayout131.xml"/><Relationship Id="rId13" Type="http://schemas.openxmlformats.org/officeDocument/2006/relationships/slideLayout" Target="../slideLayouts/slideLayout13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4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3" Type="http://schemas.openxmlformats.org/officeDocument/2006/relationships/slideLayout" Target="../slideLayouts/slideLayout50.xml"/><Relationship Id="rId4" Type="http://schemas.openxmlformats.org/officeDocument/2006/relationships/slideLayout" Target="../slideLayouts/slideLayout51.xml"/><Relationship Id="rId5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4.xml"/><Relationship Id="rId8" Type="http://schemas.openxmlformats.org/officeDocument/2006/relationships/slideLayout" Target="../slideLayouts/slideLayout55.xml"/><Relationship Id="rId9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0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1.xml"/><Relationship Id="rId3" Type="http://schemas.openxmlformats.org/officeDocument/2006/relationships/slideLayout" Target="../slideLayouts/slideLayout62.xml"/><Relationship Id="rId4" Type="http://schemas.openxmlformats.org/officeDocument/2006/relationships/slideLayout" Target="../slideLayouts/slideLayout63.xml"/><Relationship Id="rId5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6.xml"/><Relationship Id="rId8" Type="http://schemas.openxmlformats.org/officeDocument/2006/relationships/slideLayout" Target="../slideLayouts/slideLayout67.xml"/><Relationship Id="rId9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72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3.xml"/><Relationship Id="rId3" Type="http://schemas.openxmlformats.org/officeDocument/2006/relationships/slideLayout" Target="../slideLayouts/slideLayout74.xml"/><Relationship Id="rId4" Type="http://schemas.openxmlformats.org/officeDocument/2006/relationships/slideLayout" Target="../slideLayouts/slideLayout75.xml"/><Relationship Id="rId5" Type="http://schemas.openxmlformats.org/officeDocument/2006/relationships/slideLayout" Target="../slideLayouts/slideLayout76.xml"/><Relationship Id="rId6" Type="http://schemas.openxmlformats.org/officeDocument/2006/relationships/slideLayout" Target="../slideLayouts/slideLayout77.xml"/><Relationship Id="rId7" Type="http://schemas.openxmlformats.org/officeDocument/2006/relationships/slideLayout" Target="../slideLayouts/slideLayout78.xml"/><Relationship Id="rId8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83.xml"/><Relationship Id="rId13" Type="http://schemas.openxmlformats.org/officeDocument/2006/relationships/slideLayout" Target="../slideLayouts/slideLayout84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8.xml"/><Relationship Id="rId6" Type="http://schemas.openxmlformats.org/officeDocument/2006/relationships/slideLayout" Target="../slideLayouts/slideLayout89.xml"/><Relationship Id="rId7" Type="http://schemas.openxmlformats.org/officeDocument/2006/relationships/slideLayout" Target="../slideLayouts/slideLayout90.xml"/><Relationship Id="rId8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4.xml"/><Relationship Id="rId12" Type="http://schemas.openxmlformats.org/officeDocument/2006/relationships/slideLayout" Target="../slideLayouts/slideLayout95.xml"/><Relationship Id="rId13" Type="http://schemas.openxmlformats.org/officeDocument/2006/relationships/slideLayout" Target="../slideLayouts/slideLayout96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7.xml"/><Relationship Id="rId3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9.xml"/><Relationship Id="rId5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2.xml"/><Relationship Id="rId8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06.xml"/><Relationship Id="rId12" Type="http://schemas.openxmlformats.org/officeDocument/2006/relationships/slideLayout" Target="../slideLayouts/slideLayout107.xml"/><Relationship Id="rId13" Type="http://schemas.openxmlformats.org/officeDocument/2006/relationships/slideLayout" Target="../slideLayouts/slideLayout10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Freeform 270"/>
          <p:cNvSpPr/>
          <p:nvPr/>
        </p:nvSpPr>
        <p:spPr>
          <a:xfrm>
            <a:off x="341280" y="390240"/>
            <a:ext cx="9364320" cy="4938120"/>
          </a:xfrm>
          <a:custGeom>
            <a:avLst/>
            <a:gdLst/>
            <a:ahLst/>
            <a:rect l="l" t="t" r="r" b="b"/>
            <a:pathLst>
              <a:path w="11326759" h="5973096">
                <a:moveTo>
                  <a:pt x="11326759" y="5016716"/>
                </a:moveTo>
                <a:lnTo>
                  <a:pt x="11326759" y="5747671"/>
                </a:lnTo>
                <a:cubicBezTo>
                  <a:pt x="11326759" y="5872170"/>
                  <a:pt x="11225833" y="5973096"/>
                  <a:pt x="11101334" y="5973096"/>
                </a:cubicBezTo>
                <a:lnTo>
                  <a:pt x="10454485" y="5973096"/>
                </a:lnTo>
                <a:lnTo>
                  <a:pt x="10476857" y="5915847"/>
                </a:lnTo>
                <a:cubicBezTo>
                  <a:pt x="10630030" y="5576670"/>
                  <a:pt x="10885911" y="5288087"/>
                  <a:pt x="11207983" y="5084298"/>
                </a:cubicBezTo>
                <a:close/>
                <a:moveTo>
                  <a:pt x="3890280" y="0"/>
                </a:moveTo>
                <a:lnTo>
                  <a:pt x="11101334" y="0"/>
                </a:lnTo>
                <a:cubicBezTo>
                  <a:pt x="11225833" y="0"/>
                  <a:pt x="11326759" y="100926"/>
                  <a:pt x="11326759" y="225425"/>
                </a:cubicBezTo>
                <a:lnTo>
                  <a:pt x="11326759" y="1840902"/>
                </a:lnTo>
                <a:lnTo>
                  <a:pt x="11321056" y="1841894"/>
                </a:lnTo>
                <a:cubicBezTo>
                  <a:pt x="9271563" y="2250627"/>
                  <a:pt x="7675452" y="3872385"/>
                  <a:pt x="7356956" y="5903875"/>
                </a:cubicBezTo>
                <a:lnTo>
                  <a:pt x="7347931" y="5973096"/>
                </a:lnTo>
                <a:lnTo>
                  <a:pt x="225425" y="5973096"/>
                </a:lnTo>
                <a:cubicBezTo>
                  <a:pt x="100926" y="5973096"/>
                  <a:pt x="0" y="5872170"/>
                  <a:pt x="0" y="5747671"/>
                </a:cubicBezTo>
                <a:lnTo>
                  <a:pt x="0" y="3856324"/>
                </a:lnTo>
                <a:lnTo>
                  <a:pt x="107796" y="3848335"/>
                </a:lnTo>
                <a:cubicBezTo>
                  <a:pt x="2097534" y="3651400"/>
                  <a:pt x="3679374" y="2109746"/>
                  <a:pt x="3881443" y="170557"/>
                </a:cubicBezTo>
                <a:close/>
                <a:moveTo>
                  <a:pt x="225425" y="0"/>
                </a:moveTo>
                <a:lnTo>
                  <a:pt x="789667" y="0"/>
                </a:lnTo>
                <a:lnTo>
                  <a:pt x="736389" y="155621"/>
                </a:lnTo>
                <a:cubicBezTo>
                  <a:pt x="605303" y="436632"/>
                  <a:pt x="342370" y="654767"/>
                  <a:pt x="17905" y="746271"/>
                </a:cubicBezTo>
                <a:lnTo>
                  <a:pt x="0" y="750446"/>
                </a:lnTo>
                <a:lnTo>
                  <a:pt x="0" y="225425"/>
                </a:lnTo>
                <a:cubicBezTo>
                  <a:pt x="0" y="100926"/>
                  <a:pt x="100926" y="0"/>
                  <a:pt x="225425" y="0"/>
                </a:cubicBezTo>
                <a:close/>
              </a:path>
            </a:pathLst>
          </a:custGeom>
          <a:solidFill>
            <a:srgbClr val="d1545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" name="PlaceHolder 1"/>
          <p:cNvSpPr>
            <a:spLocks noGrp="1"/>
          </p:cNvSpPr>
          <p:nvPr>
            <p:ph type="title"/>
          </p:nvPr>
        </p:nvSpPr>
        <p:spPr>
          <a:xfrm>
            <a:off x="2890080" y="2434680"/>
            <a:ext cx="4286520" cy="75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Fai clic per modificare il formato del testo del titolo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-7560" y="0"/>
            <a:ext cx="3438360" cy="3409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" name="PlaceHolder 3"/>
          <p:cNvSpPr>
            <a:spLocks noGrp="1"/>
          </p:cNvSpPr>
          <p:nvPr>
            <p:ph type="body"/>
          </p:nvPr>
        </p:nvSpPr>
        <p:spPr>
          <a:xfrm>
            <a:off x="6664680" y="2151000"/>
            <a:ext cx="3421440" cy="3518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7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Rectangle 182"/>
          <p:cNvSpPr/>
          <p:nvPr/>
        </p:nvSpPr>
        <p:spPr>
          <a:xfrm>
            <a:off x="0" y="1212840"/>
            <a:ext cx="10079640" cy="3212640"/>
          </a:xfrm>
          <a:prstGeom prst="rect">
            <a:avLst/>
          </a:prstGeom>
          <a:solidFill>
            <a:srgbClr val="f1c5ce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72" name="PlaceHolder 1"/>
          <p:cNvSpPr>
            <a:spLocks noGrp="1"/>
          </p:cNvSpPr>
          <p:nvPr>
            <p:ph type="title"/>
          </p:nvPr>
        </p:nvSpPr>
        <p:spPr>
          <a:xfrm>
            <a:off x="717120" y="1528560"/>
            <a:ext cx="3410280" cy="56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Fai clic per modificare il formato del testo del titolo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73" name="PlaceHolder 2"/>
          <p:cNvSpPr>
            <a:spLocks noGrp="1"/>
          </p:cNvSpPr>
          <p:nvPr>
            <p:ph type="body"/>
          </p:nvPr>
        </p:nvSpPr>
        <p:spPr>
          <a:xfrm>
            <a:off x="733320" y="2298960"/>
            <a:ext cx="3394080" cy="1889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7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74" name="PlaceHolder 3"/>
          <p:cNvSpPr>
            <a:spLocks noGrp="1"/>
          </p:cNvSpPr>
          <p:nvPr>
            <p:ph type="body"/>
          </p:nvPr>
        </p:nvSpPr>
        <p:spPr>
          <a:xfrm>
            <a:off x="3084120" y="0"/>
            <a:ext cx="6995160" cy="5669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  <p:sldLayoutId id="2147483777" r:id="rId13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Right Triangle 104"/>
          <p:cNvSpPr/>
          <p:nvPr/>
        </p:nvSpPr>
        <p:spPr>
          <a:xfrm>
            <a:off x="0" y="360"/>
            <a:ext cx="10079640" cy="5669640"/>
          </a:xfrm>
          <a:prstGeom prst="rtTriangle">
            <a:avLst/>
          </a:prstGeom>
          <a:solidFill>
            <a:srgbClr val="9ac1de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12" name="PlaceHolder 1"/>
          <p:cNvSpPr>
            <a:spLocks noGrp="1"/>
          </p:cNvSpPr>
          <p:nvPr>
            <p:ph type="title"/>
          </p:nvPr>
        </p:nvSpPr>
        <p:spPr>
          <a:xfrm>
            <a:off x="6226920" y="1383480"/>
            <a:ext cx="3410280" cy="56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Fai clic per modificare il formato del testo del titolo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13" name="PlaceHolder 2"/>
          <p:cNvSpPr>
            <a:spLocks noGrp="1"/>
          </p:cNvSpPr>
          <p:nvPr>
            <p:ph type="body"/>
          </p:nvPr>
        </p:nvSpPr>
        <p:spPr>
          <a:xfrm>
            <a:off x="6243480" y="2154240"/>
            <a:ext cx="3394080" cy="1889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7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14" name="Right Triangle 108"/>
          <p:cNvSpPr/>
          <p:nvPr/>
        </p:nvSpPr>
        <p:spPr>
          <a:xfrm>
            <a:off x="360" y="360"/>
            <a:ext cx="7619760" cy="5669640"/>
          </a:xfrm>
          <a:prstGeom prst="rtTriangle">
            <a:avLst/>
          </a:prstGeom>
          <a:solidFill>
            <a:srgbClr val="836bcc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  <p:sldLayoutId id="2147483789" r:id="rId12"/>
    <p:sldLayoutId id="214748379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body"/>
          </p:nvPr>
        </p:nvSpPr>
        <p:spPr>
          <a:xfrm>
            <a:off x="3809520" y="1547640"/>
            <a:ext cx="2987280" cy="314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000"/>
          </a:bodyPr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Fai clic per modificare il formato del testo della struttura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660" spc="-1" strike="noStrike">
                <a:solidFill>
                  <a:srgbClr val="000000"/>
                </a:solidFill>
                <a:latin typeface="Montserrat"/>
              </a:rPr>
              <a:t>Secondo livello struttura</a:t>
            </a:r>
            <a:endParaRPr b="0" lang="it-IT" sz="1660" spc="-1" strike="noStrike">
              <a:solidFill>
                <a:srgbClr val="000000"/>
              </a:solidFill>
              <a:latin typeface="Montserrat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490" spc="-1" strike="noStrike">
                <a:solidFill>
                  <a:srgbClr val="000000"/>
                </a:solidFill>
                <a:latin typeface="Montserrat"/>
              </a:rPr>
              <a:t>Terzo livello struttura</a:t>
            </a:r>
            <a:endParaRPr b="0" lang="it-IT" sz="1490" spc="-1" strike="noStrike">
              <a:solidFill>
                <a:srgbClr val="000000"/>
              </a:solidFill>
              <a:latin typeface="Montserrat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490" spc="-1" strike="noStrike">
                <a:solidFill>
                  <a:srgbClr val="000000"/>
                </a:solidFill>
                <a:latin typeface="Montserrat"/>
              </a:rPr>
              <a:t>Quarto livello struttura</a:t>
            </a:r>
            <a:endParaRPr b="0" lang="it-IT" sz="1490" spc="-1" strike="noStrike">
              <a:solidFill>
                <a:srgbClr val="000000"/>
              </a:solidFill>
              <a:latin typeface="Montserrat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660" spc="-1" strike="noStrike">
                <a:solidFill>
                  <a:srgbClr val="000000"/>
                </a:solidFill>
                <a:latin typeface="Montserrat"/>
              </a:rPr>
              <a:t>Quinto livello struttura</a:t>
            </a:r>
            <a:endParaRPr b="0" lang="it-IT" sz="1660" spc="-1" strike="noStrike">
              <a:solidFill>
                <a:srgbClr val="000000"/>
              </a:solidFill>
              <a:latin typeface="Montserrat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660" spc="-1" strike="noStrike">
                <a:solidFill>
                  <a:srgbClr val="000000"/>
                </a:solidFill>
                <a:latin typeface="Montserrat"/>
              </a:rPr>
              <a:t>Sesto livello struttura</a:t>
            </a:r>
            <a:endParaRPr b="0" lang="it-IT" sz="1660" spc="-1" strike="noStrike">
              <a:solidFill>
                <a:srgbClr val="000000"/>
              </a:solidFill>
              <a:latin typeface="Montserrat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660" spc="-1" strike="noStrike">
                <a:solidFill>
                  <a:srgbClr val="000000"/>
                </a:solidFill>
                <a:latin typeface="Montserrat"/>
              </a:rPr>
              <a:t>Settimo livello struttura</a:t>
            </a:r>
            <a:endParaRPr b="0" lang="it-IT" sz="166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7017480" y="1547640"/>
            <a:ext cx="2863800" cy="314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0000"/>
          </a:bodyPr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Fai clic per modificare il formato del testo della struttura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660" spc="-1" strike="noStrike">
                <a:solidFill>
                  <a:srgbClr val="000000"/>
                </a:solidFill>
                <a:latin typeface="Montserrat"/>
              </a:rPr>
              <a:t>Secondo livello struttura</a:t>
            </a:r>
            <a:endParaRPr b="0" lang="it-IT" sz="1660" spc="-1" strike="noStrike">
              <a:solidFill>
                <a:srgbClr val="000000"/>
              </a:solidFill>
              <a:latin typeface="Montserrat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490" spc="-1" strike="noStrike">
                <a:solidFill>
                  <a:srgbClr val="000000"/>
                </a:solidFill>
                <a:latin typeface="Montserrat"/>
              </a:rPr>
              <a:t>Terzo livello struttura</a:t>
            </a:r>
            <a:endParaRPr b="0" lang="it-IT" sz="1490" spc="-1" strike="noStrike">
              <a:solidFill>
                <a:srgbClr val="000000"/>
              </a:solidFill>
              <a:latin typeface="Montserrat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490" spc="-1" strike="noStrike">
                <a:solidFill>
                  <a:srgbClr val="000000"/>
                </a:solidFill>
                <a:latin typeface="Montserrat"/>
              </a:rPr>
              <a:t>Quarto livello struttura</a:t>
            </a:r>
            <a:endParaRPr b="0" lang="it-IT" sz="1490" spc="-1" strike="noStrike">
              <a:solidFill>
                <a:srgbClr val="000000"/>
              </a:solidFill>
              <a:latin typeface="Montserrat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660" spc="-1" strike="noStrike">
                <a:solidFill>
                  <a:srgbClr val="000000"/>
                </a:solidFill>
                <a:latin typeface="Montserrat"/>
              </a:rPr>
              <a:t>Quinto livello struttura</a:t>
            </a:r>
            <a:endParaRPr b="0" lang="it-IT" sz="1660" spc="-1" strike="noStrike">
              <a:solidFill>
                <a:srgbClr val="000000"/>
              </a:solidFill>
              <a:latin typeface="Montserrat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660" spc="-1" strike="noStrike">
                <a:solidFill>
                  <a:srgbClr val="000000"/>
                </a:solidFill>
                <a:latin typeface="Montserrat"/>
              </a:rPr>
              <a:t>Sesto livello struttura</a:t>
            </a:r>
            <a:endParaRPr b="0" lang="it-IT" sz="1660" spc="-1" strike="noStrike">
              <a:solidFill>
                <a:srgbClr val="000000"/>
              </a:solidFill>
              <a:latin typeface="Montserrat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660" spc="-1" strike="noStrike">
                <a:solidFill>
                  <a:srgbClr val="000000"/>
                </a:solidFill>
                <a:latin typeface="Montserrat"/>
              </a:rPr>
              <a:t>Settimo livello struttura</a:t>
            </a:r>
            <a:endParaRPr b="0" lang="it-IT" sz="166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title"/>
          </p:nvPr>
        </p:nvSpPr>
        <p:spPr>
          <a:xfrm>
            <a:off x="3809520" y="575640"/>
            <a:ext cx="6071760" cy="686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Fai clic per modificare il formato del testo del titolo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43" name="PlaceHolder 4"/>
          <p:cNvSpPr>
            <a:spLocks noGrp="1"/>
          </p:cNvSpPr>
          <p:nvPr>
            <p:ph type="body"/>
          </p:nvPr>
        </p:nvSpPr>
        <p:spPr>
          <a:xfrm>
            <a:off x="0" y="0"/>
            <a:ext cx="3512880" cy="5669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Fai clic per modificare il formato del testo della struttura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660" spc="-1" strike="noStrike">
                <a:solidFill>
                  <a:srgbClr val="000000"/>
                </a:solidFill>
                <a:latin typeface="Montserrat"/>
              </a:rPr>
              <a:t>Secondo livello struttura</a:t>
            </a:r>
            <a:endParaRPr b="0" lang="it-IT" sz="1660" spc="-1" strike="noStrike">
              <a:solidFill>
                <a:srgbClr val="000000"/>
              </a:solidFill>
              <a:latin typeface="Montserrat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490" spc="-1" strike="noStrike">
                <a:solidFill>
                  <a:srgbClr val="000000"/>
                </a:solidFill>
                <a:latin typeface="Montserrat"/>
              </a:rPr>
              <a:t>Terzo livello struttura</a:t>
            </a:r>
            <a:endParaRPr b="0" lang="it-IT" sz="1490" spc="-1" strike="noStrike">
              <a:solidFill>
                <a:srgbClr val="000000"/>
              </a:solidFill>
              <a:latin typeface="Montserrat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490" spc="-1" strike="noStrike">
                <a:solidFill>
                  <a:srgbClr val="000000"/>
                </a:solidFill>
                <a:latin typeface="Montserrat"/>
              </a:rPr>
              <a:t>Quarto livello struttura</a:t>
            </a:r>
            <a:endParaRPr b="0" lang="it-IT" sz="1490" spc="-1" strike="noStrike">
              <a:solidFill>
                <a:srgbClr val="000000"/>
              </a:solidFill>
              <a:latin typeface="Montserrat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660" spc="-1" strike="noStrike">
                <a:solidFill>
                  <a:srgbClr val="000000"/>
                </a:solidFill>
                <a:latin typeface="Montserrat"/>
              </a:rPr>
              <a:t>Quinto livello struttura</a:t>
            </a:r>
            <a:endParaRPr b="0" lang="it-IT" sz="1660" spc="-1" strike="noStrike">
              <a:solidFill>
                <a:srgbClr val="000000"/>
              </a:solidFill>
              <a:latin typeface="Montserrat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660" spc="-1" strike="noStrike">
                <a:solidFill>
                  <a:srgbClr val="000000"/>
                </a:solidFill>
                <a:latin typeface="Montserrat"/>
              </a:rPr>
              <a:t>Sesto livello struttura</a:t>
            </a:r>
            <a:endParaRPr b="0" lang="it-IT" sz="1660" spc="-1" strike="noStrike">
              <a:solidFill>
                <a:srgbClr val="000000"/>
              </a:solidFill>
              <a:latin typeface="Montserrat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660" spc="-1" strike="noStrike">
                <a:solidFill>
                  <a:srgbClr val="000000"/>
                </a:solidFill>
                <a:latin typeface="Montserrat"/>
              </a:rPr>
              <a:t>Settimo livello struttura</a:t>
            </a:r>
            <a:endParaRPr b="0" lang="it-IT" sz="166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44" name=""/>
          <p:cNvSpPr/>
          <p:nvPr/>
        </p:nvSpPr>
        <p:spPr>
          <a:xfrm>
            <a:off x="3571200" y="0"/>
            <a:ext cx="0" cy="5670000"/>
          </a:xfrm>
          <a:prstGeom prst="line">
            <a:avLst/>
          </a:prstGeom>
          <a:ln w="127080">
            <a:solidFill>
              <a:srgbClr val="90bcd9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45" name=""/>
          <p:cNvSpPr/>
          <p:nvPr/>
        </p:nvSpPr>
        <p:spPr>
          <a:xfrm flipH="1">
            <a:off x="8332560" y="4464360"/>
            <a:ext cx="1746000" cy="12204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6" name=""/>
          <p:cNvSpPr txBox="1"/>
          <p:nvPr/>
        </p:nvSpPr>
        <p:spPr>
          <a:xfrm>
            <a:off x="9464760" y="5297760"/>
            <a:ext cx="774000" cy="276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fld id="{B024C149-32F0-4F90-B54B-B44B9F34505D}" type="slidenum">
              <a:rPr b="0" lang="it-IT" sz="1200" spc="-1" strike="noStrike">
                <a:latin typeface="Montserrat"/>
              </a:rPr>
              <a:t>&lt;numero&gt;</a:t>
            </a:fld>
            <a:endParaRPr b="0" lang="it-IT" sz="1200" spc="-1" strike="noStrike">
              <a:latin typeface="Montserrat"/>
            </a:endParaRPr>
          </a:p>
        </p:txBody>
      </p:sp>
      <p:sp>
        <p:nvSpPr>
          <p:cNvPr id="47" name=""/>
          <p:cNvSpPr txBox="1"/>
          <p:nvPr/>
        </p:nvSpPr>
        <p:spPr>
          <a:xfrm>
            <a:off x="3809520" y="5297760"/>
            <a:ext cx="952560" cy="276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it-IT" sz="1200" spc="-1" strike="noStrike">
                <a:latin typeface="Montserrat"/>
              </a:rPr>
              <a:t>13/4/2023</a:t>
            </a:r>
            <a:endParaRPr b="0" lang="it-IT" sz="1200" spc="-1" strike="noStrike">
              <a:latin typeface="Montserrat"/>
            </a:endParaRPr>
          </a:p>
        </p:txBody>
      </p:sp>
      <p:pic>
        <p:nvPicPr>
          <p:cNvPr id="48" name="" descr=""/>
          <p:cNvPicPr/>
          <p:nvPr/>
        </p:nvPicPr>
        <p:blipFill>
          <a:blip r:embed="rId2"/>
          <a:stretch/>
        </p:blipFill>
        <p:spPr>
          <a:xfrm>
            <a:off x="9532080" y="29520"/>
            <a:ext cx="500040" cy="595440"/>
          </a:xfrm>
          <a:prstGeom prst="rect">
            <a:avLst/>
          </a:prstGeom>
          <a:ln w="0">
            <a:noFill/>
          </a:ln>
        </p:spPr>
      </p:pic>
      <p:pic>
        <p:nvPicPr>
          <p:cNvPr id="49" name="" descr=""/>
          <p:cNvPicPr/>
          <p:nvPr/>
        </p:nvPicPr>
        <p:blipFill>
          <a:blip r:embed="rId3"/>
          <a:stretch/>
        </p:blipFill>
        <p:spPr>
          <a:xfrm>
            <a:off x="8974800" y="162000"/>
            <a:ext cx="439200" cy="432000"/>
          </a:xfrm>
          <a:prstGeom prst="rect">
            <a:avLst/>
          </a:prstGeom>
          <a:ln w="0"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body"/>
          </p:nvPr>
        </p:nvSpPr>
        <p:spPr>
          <a:xfrm>
            <a:off x="245880" y="2178360"/>
            <a:ext cx="5220000" cy="215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4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title"/>
          </p:nvPr>
        </p:nvSpPr>
        <p:spPr>
          <a:xfrm>
            <a:off x="246240" y="1139040"/>
            <a:ext cx="5220000" cy="700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Fai clic per modificare il formato del testo del titolo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88" name="Donut 280"/>
          <p:cNvSpPr/>
          <p:nvPr/>
        </p:nvSpPr>
        <p:spPr>
          <a:xfrm>
            <a:off x="4158000" y="31320"/>
            <a:ext cx="5657760" cy="5601600"/>
          </a:xfrm>
          <a:prstGeom prst="donut">
            <a:avLst>
              <a:gd name="adj" fmla="val 22614"/>
            </a:avLst>
          </a:prstGeom>
          <a:solidFill>
            <a:srgbClr val="f2f2f2">
              <a:alpha val="87000"/>
            </a:srgbClr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89" name="" descr=""/>
          <p:cNvPicPr/>
          <p:nvPr/>
        </p:nvPicPr>
        <p:blipFill>
          <a:blip r:embed="rId2"/>
          <a:stretch/>
        </p:blipFill>
        <p:spPr>
          <a:xfrm>
            <a:off x="6956280" y="72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90" name="PlaceHolder 3"/>
          <p:cNvSpPr>
            <a:spLocks noGrp="1"/>
          </p:cNvSpPr>
          <p:nvPr>
            <p:ph type="body"/>
          </p:nvPr>
        </p:nvSpPr>
        <p:spPr>
          <a:xfrm>
            <a:off x="6863760" y="34920"/>
            <a:ext cx="2934000" cy="5599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9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5573160" y="1455840"/>
            <a:ext cx="2757600" cy="2757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8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Frame 2"/>
          <p:cNvSpPr/>
          <p:nvPr/>
        </p:nvSpPr>
        <p:spPr>
          <a:xfrm>
            <a:off x="70560" y="79560"/>
            <a:ext cx="9937800" cy="5510160"/>
          </a:xfrm>
          <a:prstGeom prst="frame">
            <a:avLst>
              <a:gd name="adj1" fmla="val 556"/>
            </a:avLst>
          </a:prstGeom>
          <a:solidFill>
            <a:srgbClr val="d1545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Fai clic per modificare il formato del testo del titolo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body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body"/>
          </p:nvPr>
        </p:nvSpPr>
        <p:spPr>
          <a:xfrm>
            <a:off x="4986000" y="467280"/>
            <a:ext cx="4500360" cy="4500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68" name="PlaceHolder 2"/>
          <p:cNvSpPr>
            <a:spLocks noGrp="1"/>
          </p:cNvSpPr>
          <p:nvPr>
            <p:ph type="body"/>
          </p:nvPr>
        </p:nvSpPr>
        <p:spPr>
          <a:xfrm>
            <a:off x="456840" y="2123640"/>
            <a:ext cx="3889800" cy="1767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69" name="PlaceHolder 3"/>
          <p:cNvSpPr>
            <a:spLocks noGrp="1"/>
          </p:cNvSpPr>
          <p:nvPr>
            <p:ph type="title"/>
          </p:nvPr>
        </p:nvSpPr>
        <p:spPr>
          <a:xfrm>
            <a:off x="456840" y="1078920"/>
            <a:ext cx="3882960" cy="686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Fai clic per modificare il formato del testo del titolo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70" name="PlaceHolder 4"/>
          <p:cNvSpPr>
            <a:spLocks noGrp="1"/>
          </p:cNvSpPr>
          <p:nvPr>
            <p:ph type="body"/>
          </p:nvPr>
        </p:nvSpPr>
        <p:spPr>
          <a:xfrm>
            <a:off x="4866120" y="4183560"/>
            <a:ext cx="1164960" cy="118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9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71" name="PlaceHolder 5"/>
          <p:cNvSpPr>
            <a:spLocks noGrp="1"/>
          </p:cNvSpPr>
          <p:nvPr>
            <p:ph type="body"/>
          </p:nvPr>
        </p:nvSpPr>
        <p:spPr>
          <a:xfrm>
            <a:off x="6760440" y="4183560"/>
            <a:ext cx="1164960" cy="118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9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72" name="PlaceHolder 6"/>
          <p:cNvSpPr>
            <a:spLocks noGrp="1"/>
          </p:cNvSpPr>
          <p:nvPr>
            <p:ph type="body"/>
          </p:nvPr>
        </p:nvSpPr>
        <p:spPr>
          <a:xfrm>
            <a:off x="8514360" y="4214520"/>
            <a:ext cx="1164960" cy="118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9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73" name="Rectangle 82"/>
          <p:cNvSpPr/>
          <p:nvPr/>
        </p:nvSpPr>
        <p:spPr>
          <a:xfrm>
            <a:off x="883800" y="4700160"/>
            <a:ext cx="3035520" cy="105840"/>
          </a:xfrm>
          <a:prstGeom prst="rect">
            <a:avLst/>
          </a:prstGeom>
          <a:solidFill>
            <a:srgbClr val="836bcc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Donut 349"/>
          <p:cNvSpPr/>
          <p:nvPr/>
        </p:nvSpPr>
        <p:spPr>
          <a:xfrm>
            <a:off x="4513320" y="-918000"/>
            <a:ext cx="7435440" cy="7142400"/>
          </a:xfrm>
          <a:prstGeom prst="donut">
            <a:avLst>
              <a:gd name="adj" fmla="val 13580"/>
            </a:avLst>
          </a:prstGeom>
          <a:solidFill>
            <a:srgbClr val="f2f2f2">
              <a:alpha val="71000"/>
            </a:srgbClr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11" name="PlaceHolder 1"/>
          <p:cNvSpPr>
            <a:spLocks noGrp="1"/>
          </p:cNvSpPr>
          <p:nvPr>
            <p:ph type="body"/>
          </p:nvPr>
        </p:nvSpPr>
        <p:spPr>
          <a:xfrm>
            <a:off x="356760" y="1927800"/>
            <a:ext cx="2403000" cy="1033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43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12" name="PlaceHolder 2"/>
          <p:cNvSpPr>
            <a:spLocks noGrp="1"/>
          </p:cNvSpPr>
          <p:nvPr>
            <p:ph type="title"/>
          </p:nvPr>
        </p:nvSpPr>
        <p:spPr>
          <a:xfrm>
            <a:off x="325440" y="838440"/>
            <a:ext cx="5245920" cy="553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Fai clic per modificare il formato del testo del titolo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13" name="PlaceHolder 3"/>
          <p:cNvSpPr>
            <a:spLocks noGrp="1"/>
          </p:cNvSpPr>
          <p:nvPr>
            <p:ph type="body"/>
          </p:nvPr>
        </p:nvSpPr>
        <p:spPr>
          <a:xfrm>
            <a:off x="356760" y="3750480"/>
            <a:ext cx="2403000" cy="1033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43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14" name="PlaceHolder 4"/>
          <p:cNvSpPr>
            <a:spLocks noGrp="1"/>
          </p:cNvSpPr>
          <p:nvPr>
            <p:ph type="body"/>
          </p:nvPr>
        </p:nvSpPr>
        <p:spPr>
          <a:xfrm>
            <a:off x="3168000" y="1927800"/>
            <a:ext cx="2403000" cy="1033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43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15" name="PlaceHolder 5"/>
          <p:cNvSpPr>
            <a:spLocks noGrp="1"/>
          </p:cNvSpPr>
          <p:nvPr>
            <p:ph type="body"/>
          </p:nvPr>
        </p:nvSpPr>
        <p:spPr>
          <a:xfrm>
            <a:off x="3168000" y="3750480"/>
            <a:ext cx="2403000" cy="1033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43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16" name="Oval 350"/>
          <p:cNvSpPr/>
          <p:nvPr/>
        </p:nvSpPr>
        <p:spPr>
          <a:xfrm>
            <a:off x="7737840" y="-271440"/>
            <a:ext cx="2892960" cy="2892960"/>
          </a:xfrm>
          <a:prstGeom prst="ellipse">
            <a:avLst/>
          </a:prstGeom>
          <a:solidFill>
            <a:srgbClr val="9c1133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17" name="PlaceHolder 6"/>
          <p:cNvSpPr>
            <a:spLocks noGrp="1"/>
          </p:cNvSpPr>
          <p:nvPr>
            <p:ph type="body"/>
          </p:nvPr>
        </p:nvSpPr>
        <p:spPr>
          <a:xfrm>
            <a:off x="5768280" y="246960"/>
            <a:ext cx="4862520" cy="4811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18" name="PlaceHolder 7"/>
          <p:cNvSpPr>
            <a:spLocks noGrp="1"/>
          </p:cNvSpPr>
          <p:nvPr>
            <p:ph type="body"/>
          </p:nvPr>
        </p:nvSpPr>
        <p:spPr>
          <a:xfrm>
            <a:off x="5947920" y="3488400"/>
            <a:ext cx="1936800" cy="1916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0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Fai clic per modificare il formato del testo del titolo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56" name="PlaceHolder 2"/>
          <p:cNvSpPr>
            <a:spLocks noGrp="1"/>
          </p:cNvSpPr>
          <p:nvPr>
            <p:ph type="body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PlaceHolder 1"/>
          <p:cNvSpPr>
            <a:spLocks noGrp="1"/>
          </p:cNvSpPr>
          <p:nvPr>
            <p:ph type="title"/>
          </p:nvPr>
        </p:nvSpPr>
        <p:spPr>
          <a:xfrm>
            <a:off x="1960200" y="451800"/>
            <a:ext cx="6159240" cy="60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it-IT" sz="1500" spc="-1" strike="noStrike">
                <a:solidFill>
                  <a:srgbClr val="000000"/>
                </a:solidFill>
                <a:latin typeface="Montserrat"/>
              </a:rPr>
              <a:t>Fai clic per modificare il formato del testo del titolo</a:t>
            </a:r>
            <a:endParaRPr b="0" lang="it-IT" sz="15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294" name="Frame 33"/>
          <p:cNvSpPr/>
          <p:nvPr/>
        </p:nvSpPr>
        <p:spPr>
          <a:xfrm>
            <a:off x="0" y="360"/>
            <a:ext cx="10079640" cy="5669640"/>
          </a:xfrm>
          <a:prstGeom prst="frame">
            <a:avLst>
              <a:gd name="adj1" fmla="val 3333"/>
            </a:avLst>
          </a:prstGeom>
          <a:solidFill>
            <a:srgbClr val="836bcc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95" name="PlaceHolder 2"/>
          <p:cNvSpPr>
            <a:spLocks noGrp="1"/>
          </p:cNvSpPr>
          <p:nvPr>
            <p:ph type="body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Fai clic per modificare il formato del testo del titolo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33" name="Frame 2"/>
          <p:cNvSpPr/>
          <p:nvPr/>
        </p:nvSpPr>
        <p:spPr>
          <a:xfrm>
            <a:off x="0" y="360"/>
            <a:ext cx="10079640" cy="5669640"/>
          </a:xfrm>
          <a:prstGeom prst="frame">
            <a:avLst>
              <a:gd name="adj1" fmla="val 3333"/>
            </a:avLst>
          </a:prstGeom>
          <a:solidFill>
            <a:srgbClr val="d1545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34" name="PlaceHolder 2"/>
          <p:cNvSpPr>
            <a:spLocks noGrp="1"/>
          </p:cNvSpPr>
          <p:nvPr>
            <p:ph type="body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</a:t>
            </a: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  <p:sldLayoutId id="2147483763" r:id="rId12"/>
    <p:sldLayoutId id="2147483764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9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14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14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39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slideLayout" Target="../slideLayouts/slideLayout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slideLayout" Target="../slideLayouts/slideLayout14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slideLayout" Target="../slideLayouts/slideLayout14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slideLayout" Target="../slideLayouts/slideLayout14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slideLayout" Target="../slideLayouts/slideLayout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slideLayout" Target="../slideLayouts/slideLayout14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slideLayout" Target="../slideLayouts/slideLayout14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slideLayout" Target="../slideLayouts/slideLayout14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slideLayout" Target="../slideLayouts/slideLayout14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slideLayout" Target="../slideLayouts/slideLayout14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4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slideLayout" Target="../slideLayouts/slideLayout14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slideLayout" Target="../slideLayouts/slideLayout14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slideLayout" Target="../slideLayouts/slideLayout14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slideLayout" Target="../slideLayouts/slideLayout14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31.png"/><Relationship Id="rId2" Type="http://schemas.openxmlformats.org/officeDocument/2006/relationships/slideLayout" Target="../slideLayouts/slideLayout14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image" Target="../media/image32.png"/><Relationship Id="rId2" Type="http://schemas.openxmlformats.org/officeDocument/2006/relationships/slideLayout" Target="../slideLayouts/slideLayout14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image" Target="../media/image33.png"/><Relationship Id="rId2" Type="http://schemas.openxmlformats.org/officeDocument/2006/relationships/slideLayout" Target="../slideLayouts/slideLayout16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4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34.png"/><Relationship Id="rId2" Type="http://schemas.openxmlformats.org/officeDocument/2006/relationships/slideLayout" Target="../slideLayouts/slideLayout14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image" Target="../media/image35.png"/><Relationship Id="rId2" Type="http://schemas.openxmlformats.org/officeDocument/2006/relationships/slideLayout" Target="../slideLayouts/slideLayout14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image" Target="../media/image36.png"/><Relationship Id="rId2" Type="http://schemas.openxmlformats.org/officeDocument/2006/relationships/slideLayout" Target="../slideLayouts/slideLayout14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image" Target="../media/image37.png"/><Relationship Id="rId2" Type="http://schemas.openxmlformats.org/officeDocument/2006/relationships/slideLayout" Target="../slideLayouts/slideLayout14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image" Target="../media/image38.png"/><Relationship Id="rId2" Type="http://schemas.openxmlformats.org/officeDocument/2006/relationships/slideLayout" Target="../slideLayouts/slideLayout14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image" Target="../media/image39.png"/><Relationship Id="rId2" Type="http://schemas.openxmlformats.org/officeDocument/2006/relationships/slideLayout" Target="../slideLayouts/slideLayout14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6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image" Target="../media/image40.png"/><Relationship Id="rId2" Type="http://schemas.openxmlformats.org/officeDocument/2006/relationships/image" Target="../media/image41.png"/><Relationship Id="rId3" Type="http://schemas.openxmlformats.org/officeDocument/2006/relationships/image" Target="../media/image42.png"/><Relationship Id="rId4" Type="http://schemas.openxmlformats.org/officeDocument/2006/relationships/image" Target="../media/image43.png"/><Relationship Id="rId5" Type="http://schemas.openxmlformats.org/officeDocument/2006/relationships/slideLayout" Target="../slideLayouts/slideLayout2.xml"/>
</Relationships>
</file>

<file path=ppt/slides/_rels/slide4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9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14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slideLayout" Target="../slideLayouts/slideLayout27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14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slideLayout" Target="../slideLayouts/slideLayout27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14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"/>
          <p:cNvSpPr/>
          <p:nvPr/>
        </p:nvSpPr>
        <p:spPr>
          <a:xfrm>
            <a:off x="144000" y="144000"/>
            <a:ext cx="9792000" cy="5400000"/>
          </a:xfrm>
          <a:prstGeom prst="rect">
            <a:avLst/>
          </a:prstGeom>
          <a:solidFill>
            <a:srgbClr val="00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</p:spTree>
  </p:cSld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"/>
          <p:cNvSpPr txBox="1"/>
          <p:nvPr/>
        </p:nvSpPr>
        <p:spPr>
          <a:xfrm>
            <a:off x="367200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La Fasi Evolutive della Persona</a:t>
            </a:r>
            <a:endParaRPr b="0" lang="it-IT" sz="1490" spc="-1" strike="noStrike">
              <a:latin typeface="Montserrat"/>
            </a:endParaRPr>
          </a:p>
        </p:txBody>
      </p:sp>
      <p:pic>
        <p:nvPicPr>
          <p:cNvPr id="489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490" name="PlaceHolder 1"/>
          <p:cNvSpPr>
            <a:spLocks noGrp="1"/>
          </p:cNvSpPr>
          <p:nvPr>
            <p:ph type="subTitle"/>
          </p:nvPr>
        </p:nvSpPr>
        <p:spPr>
          <a:xfrm>
            <a:off x="3809520" y="1152000"/>
            <a:ext cx="612648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La proposta che segue è un </a:t>
            </a:r>
            <a:r>
              <a:rPr b="0" i="1" lang="it-IT" sz="2300" spc="-1" strike="noStrike">
                <a:latin typeface="Montserrat"/>
              </a:rPr>
              <a:t>mix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Parleremo dello </a:t>
            </a:r>
            <a:r>
              <a:rPr b="1" lang="it-IT" sz="2300" spc="-1" strike="noStrike" cap="small">
                <a:latin typeface="Montserrat"/>
              </a:rPr>
              <a:t>sviluppo del sé</a:t>
            </a:r>
            <a:r>
              <a:rPr b="0" lang="it-IT" sz="2300" spc="-1" strike="noStrike">
                <a:latin typeface="Montserrat"/>
              </a:rPr>
              <a:t> (stessi)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Il “</a:t>
            </a:r>
            <a:r>
              <a:rPr b="1" lang="it-IT" sz="2300" spc="-1" strike="noStrike">
                <a:latin typeface="Montserrat"/>
              </a:rPr>
              <a:t>sé</a:t>
            </a:r>
            <a:r>
              <a:rPr b="0" lang="it-IT" sz="2300" spc="-1" strike="noStrike">
                <a:latin typeface="Montserrat"/>
              </a:rPr>
              <a:t>” è un’entità composita (analogia dello specchio):</a:t>
            </a:r>
            <a:endParaRPr b="0" lang="it-IT" sz="2300" spc="-1" strike="noStrike">
              <a:latin typeface="Montserrat"/>
            </a:endParaRPr>
          </a:p>
          <a:p>
            <a:pPr lvl="1" marL="43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it-IT" sz="2300" spc="-1" strike="noStrike">
                <a:latin typeface="Montserrat"/>
              </a:rPr>
              <a:t>ME</a:t>
            </a:r>
            <a:r>
              <a:rPr b="0" lang="it-IT" sz="2300" spc="-1" strike="noStrike">
                <a:latin typeface="Montserrat"/>
              </a:rPr>
              <a:t>: il sé come oggetto di conoscenza</a:t>
            </a:r>
            <a:endParaRPr b="0" lang="it-IT" sz="2300" spc="-1" strike="noStrike">
              <a:latin typeface="Montserrat"/>
            </a:endParaRPr>
          </a:p>
          <a:p>
            <a:pPr lvl="1" marL="43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it-IT" sz="2300" spc="-1" strike="noStrike">
                <a:latin typeface="Montserrat"/>
              </a:rPr>
              <a:t>IO</a:t>
            </a:r>
            <a:r>
              <a:rPr b="0" lang="it-IT" sz="2300" spc="-1" strike="noStrike">
                <a:latin typeface="Montserrat"/>
              </a:rPr>
              <a:t>: il sé come agente e conoscitore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Teoria dello specchio: si intende l’immagine di se restituita dalla società. Questa potenzia la consapevolezza della differenza tra il sé ideale ed il sé reale</a:t>
            </a:r>
            <a:endParaRPr b="0" lang="it-IT" sz="2300" spc="-1" strike="noStrike">
              <a:latin typeface="Montserrat"/>
            </a:endParaRPr>
          </a:p>
        </p:txBody>
      </p:sp>
      <p:sp>
        <p:nvSpPr>
          <p:cNvPr id="491" name="PlaceHolder 2"/>
          <p:cNvSpPr>
            <a:spLocks noGrp="1"/>
          </p:cNvSpPr>
          <p:nvPr>
            <p:ph type="title"/>
          </p:nvPr>
        </p:nvSpPr>
        <p:spPr>
          <a:xfrm>
            <a:off x="3780000" y="648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Premessa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"/>
          <p:cNvSpPr txBox="1"/>
          <p:nvPr/>
        </p:nvSpPr>
        <p:spPr>
          <a:xfrm>
            <a:off x="367200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La Fasi Evolutive della Persona</a:t>
            </a:r>
            <a:endParaRPr b="0" lang="it-IT" sz="1490" spc="-1" strike="noStrike">
              <a:latin typeface="Montserrat"/>
            </a:endParaRPr>
          </a:p>
        </p:txBody>
      </p:sp>
      <p:pic>
        <p:nvPicPr>
          <p:cNvPr id="493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494" name="PlaceHolder 1"/>
          <p:cNvSpPr>
            <a:spLocks noGrp="1"/>
          </p:cNvSpPr>
          <p:nvPr>
            <p:ph type="subTitle"/>
          </p:nvPr>
        </p:nvSpPr>
        <p:spPr>
          <a:xfrm>
            <a:off x="3809520" y="1152000"/>
            <a:ext cx="6126480" cy="4291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Interferenze: le vedremo. In occidente siamo in un ambiente di vita sintetica, che interferisce in modo importante con l’ambiente naturale (biologico, psicologico, antropologico e sociale)</a:t>
            </a:r>
            <a:br>
              <a:rPr sz="2300"/>
            </a:br>
            <a:r>
              <a:rPr b="0" lang="it-IT" sz="2300" spc="-1" strike="noStrike">
                <a:latin typeface="Montserrat"/>
              </a:rPr>
              <a:t>Nuovo sviluppo del sé?</a:t>
            </a:r>
            <a:br>
              <a:rPr sz="2300"/>
            </a:br>
            <a:r>
              <a:rPr b="0" lang="it-IT" sz="2300" spc="-1" strike="noStrike">
                <a:latin typeface="Montserrat"/>
              </a:rPr>
              <a:t>Nuova pedagogia (necessaria)?</a:t>
            </a:r>
            <a:endParaRPr b="0" lang="it-IT" sz="2300" spc="-1" strike="noStrike">
              <a:latin typeface="Montserrat"/>
            </a:endParaRPr>
          </a:p>
          <a:p>
            <a:r>
              <a:rPr b="1" lang="it-IT" sz="2100" spc="-1" strike="noStrike">
                <a:latin typeface="Montserrat"/>
              </a:rPr>
              <a:t>NB 1</a:t>
            </a:r>
            <a:r>
              <a:rPr b="0" lang="it-IT" sz="2100" spc="-1" strike="noStrike">
                <a:latin typeface="Montserrat"/>
              </a:rPr>
              <a:t>: siamo persone, non orologi</a:t>
            </a:r>
            <a:endParaRPr b="0" lang="it-IT" sz="2100" spc="-1" strike="noStrike">
              <a:latin typeface="Montserrat"/>
            </a:endParaRPr>
          </a:p>
          <a:p>
            <a:r>
              <a:rPr b="1" lang="it-IT" sz="2100" spc="-1" strike="noStrike">
                <a:latin typeface="Montserrat"/>
              </a:rPr>
              <a:t>NB 2</a:t>
            </a:r>
            <a:r>
              <a:rPr b="0" lang="it-IT" sz="2100" spc="-1" strike="noStrike">
                <a:latin typeface="Montserrat"/>
              </a:rPr>
              <a:t>: no al predeterminismo (genetico)</a:t>
            </a:r>
            <a:endParaRPr b="0" lang="it-IT" sz="2100" spc="-1" strike="noStrike">
              <a:latin typeface="Montserrat"/>
            </a:endParaRPr>
          </a:p>
          <a:p>
            <a:r>
              <a:rPr b="1" lang="it-IT" sz="2100" spc="-1" strike="noStrike">
                <a:latin typeface="Montserrat"/>
              </a:rPr>
              <a:t>NB 3</a:t>
            </a:r>
            <a:r>
              <a:rPr b="0" lang="it-IT" sz="2100" spc="-1" strike="noStrike">
                <a:latin typeface="Montserrat"/>
              </a:rPr>
              <a:t>: il main stream di riferimento è Erikson (che parte dalla teoria dello sviluppo psicosessuale di  Froid)</a:t>
            </a:r>
            <a:endParaRPr b="0" lang="it-IT" sz="2100" spc="-1" strike="noStrike">
              <a:latin typeface="Montserrat"/>
            </a:endParaRPr>
          </a:p>
          <a:p>
            <a:endParaRPr b="0" lang="it-IT" sz="1100" spc="-1" strike="noStrike">
              <a:latin typeface="Montserrat"/>
            </a:endParaRPr>
          </a:p>
        </p:txBody>
      </p:sp>
      <p:sp>
        <p:nvSpPr>
          <p:cNvPr id="495" name="PlaceHolder 2"/>
          <p:cNvSpPr>
            <a:spLocks noGrp="1"/>
          </p:cNvSpPr>
          <p:nvPr>
            <p:ph type="title"/>
          </p:nvPr>
        </p:nvSpPr>
        <p:spPr>
          <a:xfrm>
            <a:off x="3780000" y="648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Premessa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PlaceHolder 1"/>
          <p:cNvSpPr>
            <a:spLocks noGrp="1"/>
          </p:cNvSpPr>
          <p:nvPr>
            <p:ph type="title"/>
          </p:nvPr>
        </p:nvSpPr>
        <p:spPr>
          <a:xfrm>
            <a:off x="246240" y="1086840"/>
            <a:ext cx="5220000" cy="805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Panoramica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497" name="PlaceHolder 2"/>
          <p:cNvSpPr>
            <a:spLocks noGrp="1"/>
          </p:cNvSpPr>
          <p:nvPr>
            <p:ph/>
          </p:nvPr>
        </p:nvSpPr>
        <p:spPr>
          <a:xfrm>
            <a:off x="245880" y="2178360"/>
            <a:ext cx="5220000" cy="215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Le 8(+1) fasi di sviluppo del sé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>
              <a:lnSpc>
                <a:spcPct val="90000"/>
              </a:lnSpc>
              <a:spcBef>
                <a:spcPts val="1168"/>
              </a:spcBef>
              <a:buNone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Le cose da sapere a fattor comune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1" lang="en-US" sz="2600" spc="-1" strike="noStrike">
                <a:solidFill>
                  <a:srgbClr val="000000"/>
                </a:solidFill>
                <a:latin typeface="Montserrat"/>
              </a:rPr>
              <a:t>La Fasi Evolutive della Persona</a:t>
            </a:r>
            <a:endParaRPr b="0" lang="en-US" sz="2600" spc="-1" strike="noStrike">
              <a:solidFill>
                <a:srgbClr val="000000"/>
              </a:solidFill>
              <a:latin typeface="Lora"/>
            </a:endParaRPr>
          </a:p>
        </p:txBody>
      </p:sp>
      <p:pic>
        <p:nvPicPr>
          <p:cNvPr id="499" name="" descr=""/>
          <p:cNvPicPr/>
          <p:nvPr/>
        </p:nvPicPr>
        <p:blipFill>
          <a:blip r:embed="rId1"/>
          <a:stretch/>
        </p:blipFill>
        <p:spPr>
          <a:xfrm>
            <a:off x="360" y="1470240"/>
            <a:ext cx="10079640" cy="2729520"/>
          </a:xfrm>
          <a:prstGeom prst="rect">
            <a:avLst/>
          </a:prstGeom>
          <a:ln w="0">
            <a:noFill/>
          </a:ln>
        </p:spPr>
      </p:pic>
    </p:spTree>
  </p:cSld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0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01" name="PlaceHolder 1"/>
          <p:cNvSpPr>
            <a:spLocks noGrp="1"/>
          </p:cNvSpPr>
          <p:nvPr>
            <p:ph type="subTitle"/>
          </p:nvPr>
        </p:nvSpPr>
        <p:spPr>
          <a:xfrm>
            <a:off x="3809520" y="1080000"/>
            <a:ext cx="595260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Lo sviluppo dell’IO è un percorso che dura tutta la vita (Erikson)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In ogni fase l’individuo deve soddisfare i suoi bisogni, sviluppare le proprie abilità e rispondere alla domanda del contesto proprio della sua età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È necessario concludere ogni tappa con successo per poter passare adeguatamente alla successiva</a:t>
            </a:r>
            <a:endParaRPr b="0" lang="it-IT" sz="2500" spc="-1" strike="noStrike">
              <a:latin typeface="Montserrat"/>
            </a:endParaRPr>
          </a:p>
        </p:txBody>
      </p:sp>
      <p:sp>
        <p:nvSpPr>
          <p:cNvPr id="502" name="PlaceHolder 2"/>
          <p:cNvSpPr>
            <a:spLocks noGrp="1"/>
          </p:cNvSpPr>
          <p:nvPr>
            <p:ph type="title"/>
          </p:nvPr>
        </p:nvSpPr>
        <p:spPr>
          <a:xfrm>
            <a:off x="3780000" y="432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Panoramica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03" name=""/>
          <p:cNvSpPr txBox="1"/>
          <p:nvPr/>
        </p:nvSpPr>
        <p:spPr>
          <a:xfrm>
            <a:off x="367236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La Fasi Evolutive della Persona</a:t>
            </a:r>
            <a:endParaRPr b="0" lang="it-IT" sz="1490" spc="-1" strike="noStrike">
              <a:latin typeface="Montserrat"/>
            </a:endParaRPr>
          </a:p>
        </p:txBody>
      </p:sp>
    </p:spTree>
  </p:cSld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4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05" name="PlaceHolder 1"/>
          <p:cNvSpPr>
            <a:spLocks noGrp="1"/>
          </p:cNvSpPr>
          <p:nvPr>
            <p:ph type="subTitle"/>
          </p:nvPr>
        </p:nvSpPr>
        <p:spPr>
          <a:xfrm>
            <a:off x="3809520" y="1080000"/>
            <a:ext cx="595260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Il conflitto è la </a:t>
            </a:r>
            <a:r>
              <a:rPr b="1" lang="it-IT" sz="2500" spc="-1" strike="noStrike">
                <a:latin typeface="Montserrat"/>
              </a:rPr>
              <a:t>causa</a:t>
            </a:r>
            <a:r>
              <a:rPr b="0" lang="it-IT" sz="2500" spc="-1" strike="noStrike">
                <a:latin typeface="Montserrat"/>
              </a:rPr>
              <a:t> di </a:t>
            </a:r>
            <a:r>
              <a:rPr b="1" lang="it-IT" sz="2500" spc="-1" strike="noStrike">
                <a:latin typeface="Montserrat"/>
              </a:rPr>
              <a:t>crescita</a:t>
            </a:r>
            <a:r>
              <a:rPr b="0" lang="it-IT" sz="2500" spc="-1" strike="noStrike">
                <a:latin typeface="Montserrat"/>
              </a:rPr>
              <a:t>. La </a:t>
            </a:r>
            <a:r>
              <a:rPr b="1" lang="it-IT" sz="2500" spc="-1" strike="noStrike">
                <a:latin typeface="Montserrat"/>
              </a:rPr>
              <a:t>soluzione</a:t>
            </a:r>
            <a:r>
              <a:rPr b="0" lang="it-IT" sz="2500" spc="-1" strike="noStrike">
                <a:latin typeface="Montserrat"/>
              </a:rPr>
              <a:t> del conflitto </a:t>
            </a:r>
            <a:r>
              <a:rPr b="1" lang="it-IT" sz="2500" spc="-1" strike="noStrike">
                <a:latin typeface="Montserrat"/>
              </a:rPr>
              <a:t>produce</a:t>
            </a:r>
            <a:r>
              <a:rPr b="0" lang="it-IT" sz="2500" spc="-1" strike="noStrike">
                <a:latin typeface="Montserrat"/>
              </a:rPr>
              <a:t> la crescita emotiva e psicologica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8 fasi (</a:t>
            </a:r>
            <a:r>
              <a:rPr b="0" lang="it-IT" sz="2000" spc="-1" strike="noStrike">
                <a:latin typeface="Montserrat"/>
              </a:rPr>
              <a:t>cf. Froid → Erikson</a:t>
            </a:r>
            <a:r>
              <a:rPr b="0" lang="it-IT" sz="2500" spc="-1" strike="noStrike">
                <a:latin typeface="Montserrat"/>
              </a:rPr>
              <a:t>): orale, anale, genitale, scolare, adolescenza, 1° adulta, 2° adulta, vecchiaia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Ogni fase è descritta dal binomio crisi/rischio.</a:t>
            </a:r>
            <a:endParaRPr b="0" lang="it-IT" sz="2500" spc="-1" strike="noStrike">
              <a:latin typeface="Montserrat"/>
            </a:endParaRPr>
          </a:p>
        </p:txBody>
      </p:sp>
      <p:sp>
        <p:nvSpPr>
          <p:cNvPr id="506" name="PlaceHolder 2"/>
          <p:cNvSpPr>
            <a:spLocks noGrp="1"/>
          </p:cNvSpPr>
          <p:nvPr>
            <p:ph type="title"/>
          </p:nvPr>
        </p:nvSpPr>
        <p:spPr>
          <a:xfrm>
            <a:off x="3780000" y="432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Panoramica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07" name=""/>
          <p:cNvSpPr txBox="1"/>
          <p:nvPr/>
        </p:nvSpPr>
        <p:spPr>
          <a:xfrm>
            <a:off x="367236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La Fasi Evolutive della Persona</a:t>
            </a:r>
            <a:endParaRPr b="0" lang="it-IT" sz="1490" spc="-1" strike="noStrike">
              <a:latin typeface="Montserrat"/>
            </a:endParaRPr>
          </a:p>
        </p:txBody>
      </p:sp>
    </p:spTree>
  </p:cSld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PlaceHolder 1"/>
          <p:cNvSpPr>
            <a:spLocks noGrp="1"/>
          </p:cNvSpPr>
          <p:nvPr>
            <p:ph/>
          </p:nvPr>
        </p:nvSpPr>
        <p:spPr>
          <a:xfrm>
            <a:off x="245880" y="2178360"/>
            <a:ext cx="6594120" cy="215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Età: </a:t>
            </a:r>
            <a:r>
              <a:rPr b="1" lang="en-US" sz="2320" spc="-1" strike="noStrike">
                <a:solidFill>
                  <a:srgbClr val="000000"/>
                </a:solidFill>
                <a:latin typeface="Lora"/>
              </a:rPr>
              <a:t>-9mesi – -1secondo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Conflitto di crescita:</a:t>
            </a:r>
            <a:br>
              <a:rPr sz="2320"/>
            </a:br>
            <a:r>
              <a:rPr b="1" lang="en-US" sz="2320" spc="-1" strike="noStrike">
                <a:solidFill>
                  <a:srgbClr val="000000"/>
                </a:solidFill>
                <a:latin typeface="Lora"/>
              </a:rPr>
              <a:t>simbiosi/distacco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Agenti sociali: </a:t>
            </a:r>
            <a:r>
              <a:rPr b="1" lang="en-US" sz="2320" spc="-1" strike="noStrike">
                <a:solidFill>
                  <a:srgbClr val="000000"/>
                </a:solidFill>
                <a:latin typeface="Lora"/>
              </a:rPr>
              <a:t>madre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509" name="PlaceHolder 2"/>
          <p:cNvSpPr>
            <a:spLocks noGrp="1"/>
          </p:cNvSpPr>
          <p:nvPr>
            <p:ph type="title"/>
          </p:nvPr>
        </p:nvSpPr>
        <p:spPr>
          <a:xfrm>
            <a:off x="246240" y="1087200"/>
            <a:ext cx="5220000" cy="805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0. Fase Pre Natale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0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11" name="PlaceHolder 1"/>
          <p:cNvSpPr>
            <a:spLocks noGrp="1"/>
          </p:cNvSpPr>
          <p:nvPr>
            <p:ph type="subTitle"/>
          </p:nvPr>
        </p:nvSpPr>
        <p:spPr>
          <a:xfrm>
            <a:off x="3701520" y="1080000"/>
            <a:ext cx="306000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Montserrat"/>
              </a:rPr>
              <a:t>Sviluppo psico-neurologico</a:t>
            </a:r>
            <a:endParaRPr b="0" lang="it-IT" sz="20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Montserrat"/>
              </a:rPr>
              <a:t>Attaccamento  pre-natale (futuro sviluppo psichico del bambino)</a:t>
            </a:r>
            <a:endParaRPr b="0" lang="it-IT" sz="20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i="1" lang="it-IT" sz="2000" spc="-1" strike="noStrike">
                <a:latin typeface="Montserrat"/>
              </a:rPr>
              <a:t>mammizzazione</a:t>
            </a:r>
            <a:r>
              <a:rPr b="0" lang="it-IT" sz="2000" spc="-1" strike="noStrike">
                <a:latin typeface="Montserrat"/>
              </a:rPr>
              <a:t> dei genitori</a:t>
            </a:r>
            <a:endParaRPr b="0" lang="it-IT" sz="2000" spc="-1" strike="noStrike">
              <a:latin typeface="Montserrat"/>
            </a:endParaRPr>
          </a:p>
        </p:txBody>
      </p:sp>
      <p:sp>
        <p:nvSpPr>
          <p:cNvPr id="512" name="PlaceHolder 2"/>
          <p:cNvSpPr>
            <a:spLocks noGrp="1"/>
          </p:cNvSpPr>
          <p:nvPr>
            <p:ph type="title"/>
          </p:nvPr>
        </p:nvSpPr>
        <p:spPr>
          <a:xfrm>
            <a:off x="3708000" y="432000"/>
            <a:ext cx="3060000" cy="648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76000"/>
              </a:lnSpc>
              <a:buNone/>
            </a:pPr>
            <a:r>
              <a:rPr b="1" lang="it-IT" sz="2400" spc="-1" strike="noStrike">
                <a:solidFill>
                  <a:srgbClr val="000000"/>
                </a:solidFill>
                <a:latin typeface="Montserrat"/>
              </a:rPr>
              <a:t>Caratteristiche</a:t>
            </a:r>
            <a:br>
              <a:rPr sz="2400"/>
            </a:br>
            <a:r>
              <a:rPr b="0" lang="it-IT" sz="2400" spc="-1" strike="noStrike">
                <a:solidFill>
                  <a:srgbClr val="000000"/>
                </a:solidFill>
                <a:latin typeface="Montserrat"/>
              </a:rPr>
              <a:t>(educative)</a:t>
            </a:r>
            <a:endParaRPr b="1" lang="it-IT" sz="24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13" name=""/>
          <p:cNvSpPr txBox="1"/>
          <p:nvPr/>
        </p:nvSpPr>
        <p:spPr>
          <a:xfrm>
            <a:off x="367236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La Fasi Evolutive della Persona</a:t>
            </a:r>
            <a:endParaRPr b="0" lang="it-IT" sz="1490" spc="-1" strike="noStrike">
              <a:latin typeface="Montserrat"/>
            </a:endParaRPr>
          </a:p>
        </p:txBody>
      </p:sp>
      <p:sp>
        <p:nvSpPr>
          <p:cNvPr id="514" name=""/>
          <p:cNvSpPr txBox="1"/>
          <p:nvPr/>
        </p:nvSpPr>
        <p:spPr>
          <a:xfrm>
            <a:off x="6941520" y="1080000"/>
            <a:ext cx="306000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Montserrat"/>
              </a:rPr>
              <a:t>Alimenti ricchi e di sintesi (es.: farine raffinate)</a:t>
            </a:r>
            <a:endParaRPr b="0" lang="it-IT" sz="20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Montserrat"/>
              </a:rPr>
              <a:t>Maggiore presenza di elementi tossici (es.: microplastiche)</a:t>
            </a:r>
            <a:endParaRPr b="0" lang="it-IT" sz="20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Montserrat"/>
              </a:rPr>
              <a:t>Maggiore sopravvivenza dei feti ( ---- )</a:t>
            </a:r>
            <a:endParaRPr b="0" lang="it-IT" sz="2000" spc="-1" strike="noStrike">
              <a:latin typeface="Montserrat"/>
            </a:endParaRPr>
          </a:p>
        </p:txBody>
      </p:sp>
      <p:sp>
        <p:nvSpPr>
          <p:cNvPr id="515" name=""/>
          <p:cNvSpPr/>
          <p:nvPr/>
        </p:nvSpPr>
        <p:spPr>
          <a:xfrm>
            <a:off x="6840000" y="936000"/>
            <a:ext cx="0" cy="4608000"/>
          </a:xfrm>
          <a:prstGeom prst="line">
            <a:avLst/>
          </a:prstGeom>
          <a:ln w="38160">
            <a:solidFill>
              <a:srgbClr val="ff3838"/>
            </a:solidFill>
            <a:prstDash val="lgDash"/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516" name="PlaceHolder 3"/>
          <p:cNvSpPr>
            <a:spLocks noGrp="1"/>
          </p:cNvSpPr>
          <p:nvPr>
            <p:ph type="title"/>
          </p:nvPr>
        </p:nvSpPr>
        <p:spPr>
          <a:xfrm>
            <a:off x="6948000" y="425160"/>
            <a:ext cx="3060000" cy="648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76000"/>
              </a:lnSpc>
              <a:buNone/>
            </a:pPr>
            <a:r>
              <a:rPr b="1" lang="it-IT" sz="2400" spc="-1" strike="noStrike">
                <a:solidFill>
                  <a:srgbClr val="000000"/>
                </a:solidFill>
                <a:latin typeface="Montserrat"/>
              </a:rPr>
              <a:t>Interferenze</a:t>
            </a:r>
            <a:endParaRPr b="1" lang="it-IT" sz="24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17" name=""/>
          <p:cNvSpPr txBox="1"/>
          <p:nvPr/>
        </p:nvSpPr>
        <p:spPr>
          <a:xfrm>
            <a:off x="6840000" y="72000"/>
            <a:ext cx="1394280" cy="521640"/>
          </a:xfrm>
          <a:prstGeom prst="rect">
            <a:avLst/>
          </a:prstGeom>
          <a:noFill/>
          <a:ln w="19080">
            <a:solidFill>
              <a:srgbClr val="ff3838"/>
            </a:solidFill>
            <a:round/>
          </a:ln>
        </p:spPr>
        <p:txBody>
          <a:bodyPr lIns="99360" rIns="99360" tIns="54360" bIns="54360" anchor="t">
            <a:noAutofit/>
          </a:bodyPr>
          <a:p>
            <a:pPr>
              <a:lnSpc>
                <a:spcPct val="70000"/>
              </a:lnSpc>
              <a:buNone/>
            </a:pPr>
            <a:r>
              <a:rPr b="0" lang="it-IT" sz="1800" spc="-1" strike="noStrike">
                <a:latin typeface="Montserrat"/>
              </a:rPr>
              <a:t>0. </a:t>
            </a:r>
            <a:r>
              <a:rPr b="0" lang="it-IT" sz="2000" spc="-1" strike="noStrike">
                <a:latin typeface="Montserrat"/>
              </a:rPr>
              <a:t>Fase</a:t>
            </a:r>
            <a:br>
              <a:rPr sz="1800"/>
            </a:br>
            <a:r>
              <a:rPr b="0" lang="it-IT" sz="1800" spc="-1" strike="noStrike">
                <a:latin typeface="Montserrat"/>
              </a:rPr>
              <a:t>Pre Natale</a:t>
            </a:r>
            <a:endParaRPr b="0" lang="it-IT" sz="1800" spc="-1" strike="noStrike">
              <a:latin typeface="Montserrat"/>
            </a:endParaRPr>
          </a:p>
        </p:txBody>
      </p:sp>
    </p:spTree>
  </p:cSld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PlaceHolder 1"/>
          <p:cNvSpPr>
            <a:spLocks noGrp="1"/>
          </p:cNvSpPr>
          <p:nvPr>
            <p:ph/>
          </p:nvPr>
        </p:nvSpPr>
        <p:spPr>
          <a:xfrm>
            <a:off x="245880" y="2178360"/>
            <a:ext cx="6594120" cy="215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Età: </a:t>
            </a:r>
            <a:r>
              <a:rPr b="1" lang="en-US" sz="2320" spc="-1" strike="noStrike">
                <a:solidFill>
                  <a:srgbClr val="000000"/>
                </a:solidFill>
                <a:latin typeface="Lora"/>
              </a:rPr>
              <a:t>0 – 1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Conflitto di crescita:</a:t>
            </a:r>
            <a:br>
              <a:rPr sz="2320"/>
            </a:br>
            <a:r>
              <a:rPr b="1" lang="en-US" sz="2320" spc="-1" strike="noStrike">
                <a:solidFill>
                  <a:srgbClr val="000000"/>
                </a:solidFill>
                <a:latin typeface="Lora"/>
              </a:rPr>
              <a:t>fiducia/sfiducia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Agenti sociali: </a:t>
            </a:r>
            <a:r>
              <a:rPr b="1" lang="en-US" sz="2320" spc="-1" strike="noStrike">
                <a:solidFill>
                  <a:srgbClr val="000000"/>
                </a:solidFill>
                <a:latin typeface="Lora"/>
              </a:rPr>
              <a:t>genitori/tutori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519" name="PlaceHolder 2"/>
          <p:cNvSpPr>
            <a:spLocks noGrp="1"/>
          </p:cNvSpPr>
          <p:nvPr>
            <p:ph type="title"/>
          </p:nvPr>
        </p:nvSpPr>
        <p:spPr>
          <a:xfrm>
            <a:off x="246240" y="1087200"/>
            <a:ext cx="5220000" cy="805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1. Fase Orale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0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21" name="PlaceHolder 1"/>
          <p:cNvSpPr>
            <a:spLocks noGrp="1"/>
          </p:cNvSpPr>
          <p:nvPr>
            <p:ph type="subTitle"/>
          </p:nvPr>
        </p:nvSpPr>
        <p:spPr>
          <a:xfrm>
            <a:off x="3701520" y="1080000"/>
            <a:ext cx="306000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900" spc="-1" strike="noStrike">
                <a:latin typeface="Montserrat"/>
              </a:rPr>
              <a:t>Imprinting</a:t>
            </a:r>
            <a:endParaRPr b="0" lang="it-IT" sz="19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900" spc="-1" strike="noStrike">
                <a:latin typeface="Montserrat"/>
              </a:rPr>
              <a:t>Il neonato deve affidarsi agli altri per soddisfare i suoi bisogni primari</a:t>
            </a:r>
            <a:endParaRPr b="0" lang="it-IT" sz="19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900" spc="-1" strike="noStrike">
                <a:latin typeface="Montserrat"/>
              </a:rPr>
              <a:t>Fiducia:</a:t>
            </a:r>
            <a:endParaRPr b="0" lang="it-IT" sz="1900" spc="-1" strike="noStrike">
              <a:latin typeface="Montserrat"/>
            </a:endParaRPr>
          </a:p>
          <a:p>
            <a:pPr lvl="1" marL="43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900" spc="-1" strike="noStrike">
                <a:latin typeface="Montserrat"/>
              </a:rPr>
              <a:t>Mondo come un posto pericoloso o meno</a:t>
            </a:r>
            <a:endParaRPr b="0" lang="it-IT" sz="1900" spc="-1" strike="noStrike">
              <a:latin typeface="Montserrat"/>
            </a:endParaRPr>
          </a:p>
          <a:p>
            <a:pPr lvl="1" marL="43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900" spc="-1" strike="noStrike">
                <a:latin typeface="Montserrat"/>
              </a:rPr>
              <a:t>Attaccamento </a:t>
            </a:r>
            <a:r>
              <a:rPr b="0" lang="it-IT" sz="1800" spc="-1" strike="noStrike">
                <a:latin typeface="Montserrat"/>
              </a:rPr>
              <a:t>(effetti)</a:t>
            </a:r>
            <a:endParaRPr b="0" lang="it-IT" sz="18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900" spc="-1" strike="noStrike">
                <a:latin typeface="Montserrat"/>
              </a:rPr>
              <a:t>Conoscenza del mondo tramite la bocca (anche per il principio batteriologico)</a:t>
            </a:r>
            <a:endParaRPr b="0" lang="it-IT" sz="1900" spc="-1" strike="noStrike">
              <a:latin typeface="Montserrat"/>
            </a:endParaRPr>
          </a:p>
        </p:txBody>
      </p:sp>
      <p:sp>
        <p:nvSpPr>
          <p:cNvPr id="522" name="PlaceHolder 2"/>
          <p:cNvSpPr>
            <a:spLocks noGrp="1"/>
          </p:cNvSpPr>
          <p:nvPr>
            <p:ph type="title"/>
          </p:nvPr>
        </p:nvSpPr>
        <p:spPr>
          <a:xfrm>
            <a:off x="3708000" y="432000"/>
            <a:ext cx="3060000" cy="648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76000"/>
              </a:lnSpc>
              <a:buNone/>
            </a:pPr>
            <a:r>
              <a:rPr b="1" lang="it-IT" sz="2400" spc="-1" strike="noStrike">
                <a:solidFill>
                  <a:srgbClr val="000000"/>
                </a:solidFill>
                <a:latin typeface="Montserrat"/>
              </a:rPr>
              <a:t>Caratteristiche</a:t>
            </a:r>
            <a:br>
              <a:rPr sz="2400"/>
            </a:br>
            <a:r>
              <a:rPr b="0" lang="it-IT" sz="2400" spc="-1" strike="noStrike">
                <a:solidFill>
                  <a:srgbClr val="000000"/>
                </a:solidFill>
                <a:latin typeface="Montserrat"/>
              </a:rPr>
              <a:t>(educative)</a:t>
            </a:r>
            <a:endParaRPr b="1" lang="it-IT" sz="24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23" name=""/>
          <p:cNvSpPr txBox="1"/>
          <p:nvPr/>
        </p:nvSpPr>
        <p:spPr>
          <a:xfrm>
            <a:off x="367236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La Fasi Evolutive della Persona</a:t>
            </a:r>
            <a:endParaRPr b="0" lang="it-IT" sz="1490" spc="-1" strike="noStrike">
              <a:latin typeface="Montserrat"/>
            </a:endParaRPr>
          </a:p>
        </p:txBody>
      </p:sp>
      <p:sp>
        <p:nvSpPr>
          <p:cNvPr id="524" name=""/>
          <p:cNvSpPr txBox="1"/>
          <p:nvPr/>
        </p:nvSpPr>
        <p:spPr>
          <a:xfrm>
            <a:off x="6941520" y="1080000"/>
            <a:ext cx="306000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Montserrat"/>
              </a:rPr>
              <a:t>Maggiore sopravvivenza, maggiore igiene</a:t>
            </a:r>
            <a:endParaRPr b="0" lang="it-IT" sz="20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Montserrat"/>
              </a:rPr>
              <a:t>Migliore qualità alimentare e maggiore abbondanza-eccesso</a:t>
            </a:r>
            <a:endParaRPr b="0" lang="it-IT" sz="2000" spc="-1" strike="noStrike">
              <a:latin typeface="Montserrat"/>
            </a:endParaRPr>
          </a:p>
        </p:txBody>
      </p:sp>
      <p:sp>
        <p:nvSpPr>
          <p:cNvPr id="525" name=""/>
          <p:cNvSpPr/>
          <p:nvPr/>
        </p:nvSpPr>
        <p:spPr>
          <a:xfrm>
            <a:off x="6840000" y="936000"/>
            <a:ext cx="0" cy="4608000"/>
          </a:xfrm>
          <a:prstGeom prst="line">
            <a:avLst/>
          </a:prstGeom>
          <a:ln w="38160">
            <a:solidFill>
              <a:srgbClr val="ff3838"/>
            </a:solidFill>
            <a:prstDash val="lgDash"/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526" name="PlaceHolder 3"/>
          <p:cNvSpPr>
            <a:spLocks noGrp="1"/>
          </p:cNvSpPr>
          <p:nvPr>
            <p:ph type="title"/>
          </p:nvPr>
        </p:nvSpPr>
        <p:spPr>
          <a:xfrm>
            <a:off x="6948000" y="425160"/>
            <a:ext cx="3060000" cy="648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76000"/>
              </a:lnSpc>
              <a:buNone/>
            </a:pPr>
            <a:r>
              <a:rPr b="1" lang="it-IT" sz="2400" spc="-1" strike="noStrike">
                <a:solidFill>
                  <a:srgbClr val="000000"/>
                </a:solidFill>
                <a:latin typeface="Montserrat"/>
              </a:rPr>
              <a:t>Interferenze</a:t>
            </a:r>
            <a:endParaRPr b="1" lang="it-IT" sz="24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27" name=""/>
          <p:cNvSpPr txBox="1"/>
          <p:nvPr/>
        </p:nvSpPr>
        <p:spPr>
          <a:xfrm>
            <a:off x="6840000" y="72000"/>
            <a:ext cx="973440" cy="521640"/>
          </a:xfrm>
          <a:prstGeom prst="rect">
            <a:avLst/>
          </a:prstGeom>
          <a:noFill/>
          <a:ln w="19080">
            <a:solidFill>
              <a:srgbClr val="ff3838"/>
            </a:solidFill>
            <a:round/>
          </a:ln>
        </p:spPr>
        <p:txBody>
          <a:bodyPr lIns="99360" rIns="99360" tIns="54360" bIns="54360" anchor="t">
            <a:noAutofit/>
          </a:bodyPr>
          <a:p>
            <a:pPr>
              <a:lnSpc>
                <a:spcPct val="70000"/>
              </a:lnSpc>
              <a:buNone/>
            </a:pPr>
            <a:r>
              <a:rPr b="0" lang="it-IT" sz="1800" spc="-1" strike="noStrike">
                <a:latin typeface="Montserrat"/>
              </a:rPr>
              <a:t>1. </a:t>
            </a:r>
            <a:r>
              <a:rPr b="0" lang="it-IT" sz="2000" spc="-1" strike="noStrike">
                <a:latin typeface="Montserrat"/>
              </a:rPr>
              <a:t>Fase</a:t>
            </a:r>
            <a:br>
              <a:rPr sz="1800"/>
            </a:br>
            <a:r>
              <a:rPr b="0" lang="it-IT" sz="1800" spc="-1" strike="noStrike">
                <a:latin typeface="Montserrat"/>
              </a:rPr>
              <a:t>Orale</a:t>
            </a:r>
            <a:endParaRPr b="0" lang="it-IT" sz="1800" spc="-1" strike="noStrike">
              <a:latin typeface="Montserrat"/>
            </a:endParaRPr>
          </a:p>
        </p:txBody>
      </p:sp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Title 1"/>
          <p:cNvSpPr/>
          <p:nvPr/>
        </p:nvSpPr>
        <p:spPr>
          <a:xfrm>
            <a:off x="3312000" y="1184040"/>
            <a:ext cx="6408000" cy="107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90000"/>
              </a:lnSpc>
              <a:buNone/>
            </a:pPr>
            <a:r>
              <a:rPr b="1" lang="it-IT" sz="4400" spc="299" strike="noStrike">
                <a:solidFill>
                  <a:srgbClr val="000000"/>
                </a:solidFill>
                <a:latin typeface="Poppins"/>
                <a:ea typeface="Roboto Medium"/>
              </a:rPr>
              <a:t>Generale</a:t>
            </a:r>
            <a:endParaRPr b="1" lang="it-IT" sz="44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453" name="Rectangle 1"/>
          <p:cNvSpPr/>
          <p:nvPr/>
        </p:nvSpPr>
        <p:spPr>
          <a:xfrm>
            <a:off x="3183840" y="4968000"/>
            <a:ext cx="31485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it-IT" sz="1800" spc="-1" strike="noStrike">
                <a:solidFill>
                  <a:srgbClr val="ffff00"/>
                </a:solidFill>
                <a:latin typeface="Roboto"/>
                <a:ea typeface="Roboto"/>
              </a:rPr>
              <a:t>Copparo</a:t>
            </a:r>
            <a:r>
              <a:rPr b="0" lang="it-IT" sz="1800" spc="-1" strike="noStrike">
                <a:solidFill>
                  <a:srgbClr val="ffff00"/>
                </a:solidFill>
                <a:latin typeface="Roboto"/>
                <a:ea typeface="Roboto"/>
              </a:rPr>
              <a:t>	</a:t>
            </a:r>
            <a:r>
              <a:rPr b="0" lang="it-IT" sz="1800" spc="-1" strike="noStrike">
                <a:solidFill>
                  <a:srgbClr val="ffff00"/>
                </a:solidFill>
                <a:latin typeface="Roboto"/>
                <a:ea typeface="Roboto"/>
              </a:rPr>
              <a:t>	</a:t>
            </a:r>
            <a:r>
              <a:rPr b="0" lang="it-IT" sz="1800" spc="-1" strike="noStrike">
                <a:solidFill>
                  <a:srgbClr val="ffff00"/>
                </a:solidFill>
                <a:latin typeface="Roboto"/>
                <a:ea typeface="Roboto"/>
              </a:rPr>
              <a:t>13/4/2023</a:t>
            </a:r>
            <a:endParaRPr b="0" lang="it-IT" sz="1800" spc="-1" strike="noStrike">
              <a:latin typeface="Montserrat"/>
            </a:endParaRPr>
          </a:p>
        </p:txBody>
      </p:sp>
      <p:sp>
        <p:nvSpPr>
          <p:cNvPr id="454" name="Title 4"/>
          <p:cNvSpPr/>
          <p:nvPr/>
        </p:nvSpPr>
        <p:spPr>
          <a:xfrm>
            <a:off x="3631680" y="644040"/>
            <a:ext cx="4991040" cy="59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90000"/>
              </a:lnSpc>
              <a:buNone/>
            </a:pPr>
            <a:r>
              <a:rPr b="1" lang="it-IT" sz="3200" spc="-1" strike="noStrike">
                <a:solidFill>
                  <a:srgbClr val="ffffff"/>
                </a:solidFill>
                <a:latin typeface="Poppins"/>
                <a:ea typeface="Roboto Medium"/>
              </a:rPr>
              <a:t>Pedagogia</a:t>
            </a:r>
            <a:endParaRPr b="0" lang="it-IT" sz="3200" spc="-1" strike="noStrike">
              <a:latin typeface="Montserrat"/>
            </a:endParaRPr>
          </a:p>
        </p:txBody>
      </p:sp>
      <p:pic>
        <p:nvPicPr>
          <p:cNvPr id="455" name="" descr=""/>
          <p:cNvPicPr/>
          <p:nvPr/>
        </p:nvPicPr>
        <p:blipFill>
          <a:blip r:embed="rId1"/>
          <a:stretch/>
        </p:blipFill>
        <p:spPr>
          <a:xfrm>
            <a:off x="-9000" y="0"/>
            <a:ext cx="3144960" cy="5669640"/>
          </a:xfrm>
          <a:prstGeom prst="rect">
            <a:avLst/>
          </a:prstGeom>
          <a:ln w="0">
            <a:noFill/>
          </a:ln>
        </p:spPr>
      </p:pic>
      <p:pic>
        <p:nvPicPr>
          <p:cNvPr id="456" name="" descr=""/>
          <p:cNvPicPr/>
          <p:nvPr/>
        </p:nvPicPr>
        <p:blipFill>
          <a:blip r:embed="rId2"/>
          <a:stretch/>
        </p:blipFill>
        <p:spPr>
          <a:xfrm>
            <a:off x="6666840" y="2156400"/>
            <a:ext cx="3422880" cy="3517920"/>
          </a:xfrm>
          <a:prstGeom prst="rect">
            <a:avLst/>
          </a:prstGeom>
          <a:ln w="0">
            <a:noFill/>
          </a:ln>
        </p:spPr>
      </p:pic>
      <p:sp>
        <p:nvSpPr>
          <p:cNvPr id="457" name="Title 2_ 1"/>
          <p:cNvSpPr/>
          <p:nvPr/>
        </p:nvSpPr>
        <p:spPr>
          <a:xfrm>
            <a:off x="3132720" y="2695680"/>
            <a:ext cx="5705280" cy="59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90000"/>
              </a:lnSpc>
              <a:buNone/>
            </a:pPr>
            <a:r>
              <a:rPr b="1" lang="it-IT" sz="3200" spc="-1" strike="noStrike">
                <a:solidFill>
                  <a:srgbClr val="ffffff"/>
                </a:solidFill>
                <a:latin typeface="Poppins"/>
                <a:ea typeface="Roboto Medium"/>
              </a:rPr>
              <a:t>La Fasi Evolutive</a:t>
            </a:r>
            <a:endParaRPr b="0" lang="it-IT" sz="3200" spc="-1" strike="noStrike">
              <a:latin typeface="Montserrat"/>
            </a:endParaRPr>
          </a:p>
          <a:p>
            <a:pPr>
              <a:lnSpc>
                <a:spcPct val="90000"/>
              </a:lnSpc>
              <a:buNone/>
            </a:pPr>
            <a:r>
              <a:rPr b="1" lang="it-IT" sz="3200" spc="-1" strike="noStrike">
                <a:solidFill>
                  <a:srgbClr val="ffffff"/>
                </a:solidFill>
                <a:latin typeface="Poppins"/>
                <a:ea typeface="Roboto Medium"/>
              </a:rPr>
              <a:t>della Persona</a:t>
            </a:r>
            <a:endParaRPr b="0" lang="it-IT" sz="3200" spc="-1" strike="noStrike">
              <a:latin typeface="Montserrat"/>
            </a:endParaRPr>
          </a:p>
        </p:txBody>
      </p:sp>
      <p:sp>
        <p:nvSpPr>
          <p:cNvPr id="458" name="Rectangle 8_ 1"/>
          <p:cNvSpPr/>
          <p:nvPr/>
        </p:nvSpPr>
        <p:spPr>
          <a:xfrm>
            <a:off x="3365640" y="60480"/>
            <a:ext cx="21898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Roboto"/>
                <a:ea typeface="Roboto"/>
              </a:rPr>
              <a:t>Stefano Bortolato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</p:txBody>
      </p:sp>
      <p:pic>
        <p:nvPicPr>
          <p:cNvPr id="459" name="" descr=""/>
          <p:cNvPicPr/>
          <p:nvPr/>
        </p:nvPicPr>
        <p:blipFill>
          <a:blip r:embed="rId3"/>
          <a:stretch/>
        </p:blipFill>
        <p:spPr>
          <a:xfrm>
            <a:off x="5094360" y="3431520"/>
            <a:ext cx="999000" cy="1190520"/>
          </a:xfrm>
          <a:prstGeom prst="rect">
            <a:avLst/>
          </a:prstGeom>
          <a:ln w="0">
            <a:noFill/>
          </a:ln>
        </p:spPr>
      </p:pic>
      <p:pic>
        <p:nvPicPr>
          <p:cNvPr id="460" name="" descr=""/>
          <p:cNvPicPr/>
          <p:nvPr/>
        </p:nvPicPr>
        <p:blipFill>
          <a:blip r:embed="rId4"/>
          <a:stretch/>
        </p:blipFill>
        <p:spPr>
          <a:xfrm>
            <a:off x="4104000" y="3711240"/>
            <a:ext cx="864000" cy="838800"/>
          </a:xfrm>
          <a:prstGeom prst="rect">
            <a:avLst/>
          </a:prstGeom>
          <a:ln w="0">
            <a:noFill/>
          </a:ln>
        </p:spPr>
      </p:pic>
      <p:sp>
        <p:nvSpPr>
          <p:cNvPr id="461" name="Title 6"/>
          <p:cNvSpPr/>
          <p:nvPr/>
        </p:nvSpPr>
        <p:spPr>
          <a:xfrm>
            <a:off x="7227000" y="1289160"/>
            <a:ext cx="1080000" cy="126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90000"/>
              </a:lnSpc>
              <a:buNone/>
            </a:pPr>
            <a:r>
              <a:rPr b="1" lang="it-IT" sz="11620" spc="299" strike="noStrike">
                <a:solidFill>
                  <a:srgbClr val="000000"/>
                </a:solidFill>
                <a:latin typeface="Poppins"/>
                <a:ea typeface="Roboto Medium"/>
              </a:rPr>
              <a:t>6</a:t>
            </a:r>
            <a:endParaRPr b="1" lang="it-IT" sz="1162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PlaceHolder 1"/>
          <p:cNvSpPr>
            <a:spLocks noGrp="1"/>
          </p:cNvSpPr>
          <p:nvPr>
            <p:ph/>
          </p:nvPr>
        </p:nvSpPr>
        <p:spPr>
          <a:xfrm>
            <a:off x="245880" y="2178360"/>
            <a:ext cx="6594120" cy="215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Età: </a:t>
            </a:r>
            <a:r>
              <a:rPr b="1" lang="en-US" sz="2320" spc="-1" strike="noStrike">
                <a:solidFill>
                  <a:srgbClr val="000000"/>
                </a:solidFill>
                <a:latin typeface="Lora"/>
              </a:rPr>
              <a:t>1 – 3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Conflitto di crescita:</a:t>
            </a: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 </a:t>
            </a:r>
            <a:r>
              <a:rPr b="1" lang="en-US" sz="2320" spc="-1" strike="noStrike">
                <a:solidFill>
                  <a:srgbClr val="000000"/>
                </a:solidFill>
                <a:latin typeface="Lora"/>
              </a:rPr>
              <a:t>autonomia/incertezza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Agenti sociali: </a:t>
            </a:r>
            <a:r>
              <a:rPr b="1" lang="en-US" sz="2320" spc="-1" strike="noStrike">
                <a:solidFill>
                  <a:srgbClr val="000000"/>
                </a:solidFill>
                <a:latin typeface="Lora"/>
              </a:rPr>
              <a:t>genitori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529" name="PlaceHolder 2"/>
          <p:cNvSpPr>
            <a:spLocks noGrp="1"/>
          </p:cNvSpPr>
          <p:nvPr>
            <p:ph type="title"/>
          </p:nvPr>
        </p:nvSpPr>
        <p:spPr>
          <a:xfrm>
            <a:off x="246240" y="1087200"/>
            <a:ext cx="5220000" cy="805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2. Fase Anale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0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31" name="PlaceHolder 1"/>
          <p:cNvSpPr>
            <a:spLocks noGrp="1"/>
          </p:cNvSpPr>
          <p:nvPr>
            <p:ph type="subTitle"/>
          </p:nvPr>
        </p:nvSpPr>
        <p:spPr>
          <a:xfrm>
            <a:off x="3701520" y="1080000"/>
            <a:ext cx="306000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Montserrat"/>
              </a:rPr>
              <a:t>Acquisizione di competenze di autonomia riguardo al vasino, al vestirsi, all’addormentarsi, al mangiare</a:t>
            </a:r>
            <a:endParaRPr b="0" lang="it-IT" sz="2000" spc="-1" strike="noStrike">
              <a:latin typeface="Montserrat"/>
            </a:endParaRPr>
          </a:p>
        </p:txBody>
      </p:sp>
      <p:sp>
        <p:nvSpPr>
          <p:cNvPr id="532" name="PlaceHolder 2"/>
          <p:cNvSpPr>
            <a:spLocks noGrp="1"/>
          </p:cNvSpPr>
          <p:nvPr>
            <p:ph type="title"/>
          </p:nvPr>
        </p:nvSpPr>
        <p:spPr>
          <a:xfrm>
            <a:off x="3708000" y="432000"/>
            <a:ext cx="3060000" cy="648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76000"/>
              </a:lnSpc>
              <a:buNone/>
            </a:pPr>
            <a:r>
              <a:rPr b="1" lang="it-IT" sz="2400" spc="-1" strike="noStrike">
                <a:solidFill>
                  <a:srgbClr val="000000"/>
                </a:solidFill>
                <a:latin typeface="Montserrat"/>
              </a:rPr>
              <a:t>Caratteristiche</a:t>
            </a:r>
            <a:br>
              <a:rPr sz="2400"/>
            </a:br>
            <a:r>
              <a:rPr b="0" lang="it-IT" sz="2400" spc="-1" strike="noStrike">
                <a:solidFill>
                  <a:srgbClr val="000000"/>
                </a:solidFill>
                <a:latin typeface="Montserrat"/>
              </a:rPr>
              <a:t>(educative)</a:t>
            </a:r>
            <a:endParaRPr b="1" lang="it-IT" sz="24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33" name=""/>
          <p:cNvSpPr txBox="1"/>
          <p:nvPr/>
        </p:nvSpPr>
        <p:spPr>
          <a:xfrm>
            <a:off x="367236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La Fasi Evolutive della Persona</a:t>
            </a:r>
            <a:endParaRPr b="0" lang="it-IT" sz="1490" spc="-1" strike="noStrike">
              <a:latin typeface="Montserrat"/>
            </a:endParaRPr>
          </a:p>
        </p:txBody>
      </p:sp>
      <p:sp>
        <p:nvSpPr>
          <p:cNvPr id="534" name=""/>
          <p:cNvSpPr txBox="1"/>
          <p:nvPr/>
        </p:nvSpPr>
        <p:spPr>
          <a:xfrm>
            <a:off x="6941520" y="1080000"/>
            <a:ext cx="306000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Montserrat"/>
              </a:rPr>
              <a:t>Video (agenti sequestranti)</a:t>
            </a:r>
            <a:endParaRPr b="0" lang="it-IT" sz="20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Montserrat"/>
              </a:rPr>
              <a:t>Ambienti di vita (→ iperprottetività)</a:t>
            </a:r>
            <a:endParaRPr b="0" lang="it-IT" sz="20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Montserrat"/>
              </a:rPr>
              <a:t>Scarsità di coetanei</a:t>
            </a:r>
            <a:endParaRPr b="0" lang="it-IT" sz="2000" spc="-1" strike="noStrike">
              <a:latin typeface="Montserrat"/>
            </a:endParaRPr>
          </a:p>
        </p:txBody>
      </p:sp>
      <p:sp>
        <p:nvSpPr>
          <p:cNvPr id="535" name=""/>
          <p:cNvSpPr/>
          <p:nvPr/>
        </p:nvSpPr>
        <p:spPr>
          <a:xfrm>
            <a:off x="6840000" y="936000"/>
            <a:ext cx="0" cy="4608000"/>
          </a:xfrm>
          <a:prstGeom prst="line">
            <a:avLst/>
          </a:prstGeom>
          <a:ln w="38160">
            <a:solidFill>
              <a:srgbClr val="ff3838"/>
            </a:solidFill>
            <a:prstDash val="lgDash"/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536" name="PlaceHolder 3"/>
          <p:cNvSpPr>
            <a:spLocks noGrp="1"/>
          </p:cNvSpPr>
          <p:nvPr>
            <p:ph type="title"/>
          </p:nvPr>
        </p:nvSpPr>
        <p:spPr>
          <a:xfrm>
            <a:off x="6948000" y="425160"/>
            <a:ext cx="3060000" cy="648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76000"/>
              </a:lnSpc>
              <a:buNone/>
            </a:pPr>
            <a:r>
              <a:rPr b="1" lang="it-IT" sz="2400" spc="-1" strike="noStrike">
                <a:solidFill>
                  <a:srgbClr val="000000"/>
                </a:solidFill>
                <a:latin typeface="Montserrat"/>
              </a:rPr>
              <a:t>Interferenze</a:t>
            </a:r>
            <a:endParaRPr b="1" lang="it-IT" sz="24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37" name=""/>
          <p:cNvSpPr txBox="1"/>
          <p:nvPr/>
        </p:nvSpPr>
        <p:spPr>
          <a:xfrm>
            <a:off x="6840000" y="72000"/>
            <a:ext cx="1023840" cy="521640"/>
          </a:xfrm>
          <a:prstGeom prst="rect">
            <a:avLst/>
          </a:prstGeom>
          <a:noFill/>
          <a:ln w="19080">
            <a:solidFill>
              <a:srgbClr val="ff3838"/>
            </a:solidFill>
            <a:round/>
          </a:ln>
        </p:spPr>
        <p:txBody>
          <a:bodyPr lIns="99360" rIns="99360" tIns="54360" bIns="54360" anchor="t">
            <a:noAutofit/>
          </a:bodyPr>
          <a:p>
            <a:pPr>
              <a:lnSpc>
                <a:spcPct val="70000"/>
              </a:lnSpc>
              <a:buNone/>
            </a:pPr>
            <a:r>
              <a:rPr b="0" lang="it-IT" sz="1800" spc="-1" strike="noStrike">
                <a:latin typeface="Montserrat"/>
              </a:rPr>
              <a:t>2. </a:t>
            </a:r>
            <a:r>
              <a:rPr b="0" lang="it-IT" sz="2000" spc="-1" strike="noStrike">
                <a:latin typeface="Montserrat"/>
              </a:rPr>
              <a:t>Fase</a:t>
            </a:r>
            <a:br>
              <a:rPr sz="1800"/>
            </a:br>
            <a:r>
              <a:rPr b="0" lang="it-IT" sz="1800" spc="-1" strike="noStrike">
                <a:latin typeface="Montserrat"/>
              </a:rPr>
              <a:t>Anale</a:t>
            </a:r>
            <a:endParaRPr b="0" lang="it-IT" sz="1800" spc="-1" strike="noStrike">
              <a:latin typeface="Montserrat"/>
            </a:endParaRPr>
          </a:p>
        </p:txBody>
      </p:sp>
    </p:spTree>
  </p:cSld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PlaceHolder 1"/>
          <p:cNvSpPr>
            <a:spLocks noGrp="1"/>
          </p:cNvSpPr>
          <p:nvPr>
            <p:ph/>
          </p:nvPr>
        </p:nvSpPr>
        <p:spPr>
          <a:xfrm>
            <a:off x="245880" y="2178360"/>
            <a:ext cx="6594120" cy="215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Età: </a:t>
            </a:r>
            <a:r>
              <a:rPr b="1" lang="en-US" sz="2320" spc="-1" strike="noStrike">
                <a:solidFill>
                  <a:srgbClr val="000000"/>
                </a:solidFill>
                <a:latin typeface="Lora"/>
              </a:rPr>
              <a:t>3 – 6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Conflitto di crescita:</a:t>
            </a: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 </a:t>
            </a:r>
            <a:br>
              <a:rPr sz="2320"/>
            </a:br>
            <a:r>
              <a:rPr b="1" lang="en-US" sz="2320" spc="-1" strike="noStrike">
                <a:solidFill>
                  <a:srgbClr val="000000"/>
                </a:solidFill>
                <a:latin typeface="Lora"/>
              </a:rPr>
              <a:t>iniziativa/senso di colpa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Agenti sociali: </a:t>
            </a:r>
            <a:r>
              <a:rPr b="1" lang="en-US" sz="2320" spc="-1" strike="noStrike">
                <a:solidFill>
                  <a:srgbClr val="000000"/>
                </a:solidFill>
                <a:latin typeface="Lora"/>
              </a:rPr>
              <a:t>famiglia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539" name="PlaceHolder 2"/>
          <p:cNvSpPr>
            <a:spLocks noGrp="1"/>
          </p:cNvSpPr>
          <p:nvPr>
            <p:ph type="title"/>
          </p:nvPr>
        </p:nvSpPr>
        <p:spPr>
          <a:xfrm>
            <a:off x="246240" y="1087200"/>
            <a:ext cx="5220000" cy="805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3. Fase Genitale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0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41" name="PlaceHolder 1"/>
          <p:cNvSpPr>
            <a:spLocks noGrp="1"/>
          </p:cNvSpPr>
          <p:nvPr>
            <p:ph type="subTitle"/>
          </p:nvPr>
        </p:nvSpPr>
        <p:spPr>
          <a:xfrm>
            <a:off x="3701520" y="1080000"/>
            <a:ext cx="306000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Montserrat"/>
              </a:rPr>
              <a:t>Autonomia di gioco</a:t>
            </a:r>
            <a:endParaRPr b="0" lang="it-IT" sz="20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Montserrat"/>
              </a:rPr>
              <a:t>Creatività nell’uso delle cose e dei giochi</a:t>
            </a:r>
            <a:endParaRPr b="0" lang="it-IT" sz="20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Montserrat"/>
              </a:rPr>
              <a:t>Prima sperimentazione sociale (rispetto e/o sopraffazione; diritti e privilegi)</a:t>
            </a:r>
            <a:endParaRPr b="0" lang="it-IT" sz="2000" spc="-1" strike="noStrike">
              <a:latin typeface="Montserrat"/>
            </a:endParaRPr>
          </a:p>
        </p:txBody>
      </p:sp>
      <p:sp>
        <p:nvSpPr>
          <p:cNvPr id="542" name="PlaceHolder 2"/>
          <p:cNvSpPr>
            <a:spLocks noGrp="1"/>
          </p:cNvSpPr>
          <p:nvPr>
            <p:ph type="title"/>
          </p:nvPr>
        </p:nvSpPr>
        <p:spPr>
          <a:xfrm>
            <a:off x="3708000" y="432000"/>
            <a:ext cx="3060000" cy="648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76000"/>
              </a:lnSpc>
              <a:buNone/>
            </a:pPr>
            <a:r>
              <a:rPr b="1" lang="it-IT" sz="2400" spc="-1" strike="noStrike">
                <a:solidFill>
                  <a:srgbClr val="000000"/>
                </a:solidFill>
                <a:latin typeface="Montserrat"/>
              </a:rPr>
              <a:t>Caratteristiche</a:t>
            </a:r>
            <a:br>
              <a:rPr sz="2400"/>
            </a:br>
            <a:r>
              <a:rPr b="0" lang="it-IT" sz="2400" spc="-1" strike="noStrike">
                <a:solidFill>
                  <a:srgbClr val="000000"/>
                </a:solidFill>
                <a:latin typeface="Montserrat"/>
              </a:rPr>
              <a:t>(educative)</a:t>
            </a:r>
            <a:endParaRPr b="1" lang="it-IT" sz="24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43" name=""/>
          <p:cNvSpPr txBox="1"/>
          <p:nvPr/>
        </p:nvSpPr>
        <p:spPr>
          <a:xfrm>
            <a:off x="367236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La Fasi Evolutive della Persona</a:t>
            </a:r>
            <a:endParaRPr b="0" lang="it-IT" sz="1490" spc="-1" strike="noStrike">
              <a:latin typeface="Montserrat"/>
            </a:endParaRPr>
          </a:p>
        </p:txBody>
      </p:sp>
      <p:sp>
        <p:nvSpPr>
          <p:cNvPr id="544" name=""/>
          <p:cNvSpPr txBox="1"/>
          <p:nvPr/>
        </p:nvSpPr>
        <p:spPr>
          <a:xfrm>
            <a:off x="6941520" y="1080000"/>
            <a:ext cx="306000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Montserrat"/>
              </a:rPr>
              <a:t>Video (agenti sequestranti; rappresentazione della realtà invece della sperimentazione della realtà)</a:t>
            </a:r>
            <a:endParaRPr b="0" lang="it-IT" sz="20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Montserrat"/>
              </a:rPr>
              <a:t>Famiglie solo di adulti</a:t>
            </a:r>
            <a:endParaRPr b="0" lang="it-IT" sz="2000" spc="-1" strike="noStrike">
              <a:latin typeface="Montserrat"/>
            </a:endParaRPr>
          </a:p>
        </p:txBody>
      </p:sp>
      <p:sp>
        <p:nvSpPr>
          <p:cNvPr id="545" name=""/>
          <p:cNvSpPr/>
          <p:nvPr/>
        </p:nvSpPr>
        <p:spPr>
          <a:xfrm>
            <a:off x="6840000" y="936000"/>
            <a:ext cx="0" cy="4608000"/>
          </a:xfrm>
          <a:prstGeom prst="line">
            <a:avLst/>
          </a:prstGeom>
          <a:ln w="38160">
            <a:solidFill>
              <a:srgbClr val="ff3838"/>
            </a:solidFill>
            <a:prstDash val="lgDash"/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546" name="PlaceHolder 3"/>
          <p:cNvSpPr>
            <a:spLocks noGrp="1"/>
          </p:cNvSpPr>
          <p:nvPr>
            <p:ph type="title"/>
          </p:nvPr>
        </p:nvSpPr>
        <p:spPr>
          <a:xfrm>
            <a:off x="6948000" y="425160"/>
            <a:ext cx="3060000" cy="648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76000"/>
              </a:lnSpc>
              <a:buNone/>
            </a:pPr>
            <a:r>
              <a:rPr b="1" lang="it-IT" sz="2400" spc="-1" strike="noStrike">
                <a:solidFill>
                  <a:srgbClr val="000000"/>
                </a:solidFill>
                <a:latin typeface="Montserrat"/>
              </a:rPr>
              <a:t>Interferenze</a:t>
            </a:r>
            <a:endParaRPr b="1" lang="it-IT" sz="24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47" name=""/>
          <p:cNvSpPr txBox="1"/>
          <p:nvPr/>
        </p:nvSpPr>
        <p:spPr>
          <a:xfrm>
            <a:off x="6840000" y="72000"/>
            <a:ext cx="1158120" cy="521640"/>
          </a:xfrm>
          <a:prstGeom prst="rect">
            <a:avLst/>
          </a:prstGeom>
          <a:noFill/>
          <a:ln w="19080">
            <a:solidFill>
              <a:srgbClr val="ff3838"/>
            </a:solidFill>
            <a:round/>
          </a:ln>
        </p:spPr>
        <p:txBody>
          <a:bodyPr lIns="99360" rIns="99360" tIns="54360" bIns="54360" anchor="t">
            <a:noAutofit/>
          </a:bodyPr>
          <a:p>
            <a:pPr>
              <a:lnSpc>
                <a:spcPct val="70000"/>
              </a:lnSpc>
              <a:buNone/>
            </a:pPr>
            <a:r>
              <a:rPr b="0" lang="it-IT" sz="1800" spc="-1" strike="noStrike">
                <a:latin typeface="Montserrat"/>
              </a:rPr>
              <a:t>3. </a:t>
            </a:r>
            <a:r>
              <a:rPr b="0" lang="it-IT" sz="2000" spc="-1" strike="noStrike">
                <a:latin typeface="Montserrat"/>
              </a:rPr>
              <a:t>Fase</a:t>
            </a:r>
            <a:br>
              <a:rPr sz="1800"/>
            </a:br>
            <a:r>
              <a:rPr b="0" lang="it-IT" sz="1800" spc="-1" strike="noStrike">
                <a:latin typeface="Montserrat"/>
              </a:rPr>
              <a:t>Genitale</a:t>
            </a:r>
            <a:endParaRPr b="0" lang="it-IT" sz="1800" spc="-1" strike="noStrike">
              <a:latin typeface="Montserrat"/>
            </a:endParaRPr>
          </a:p>
        </p:txBody>
      </p:sp>
    </p:spTree>
  </p:cSld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PlaceHolder 1"/>
          <p:cNvSpPr>
            <a:spLocks noGrp="1"/>
          </p:cNvSpPr>
          <p:nvPr>
            <p:ph/>
          </p:nvPr>
        </p:nvSpPr>
        <p:spPr>
          <a:xfrm>
            <a:off x="245880" y="2178360"/>
            <a:ext cx="6594120" cy="215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Età: </a:t>
            </a:r>
            <a:r>
              <a:rPr b="1" lang="en-US" sz="2320" spc="-1" strike="noStrike">
                <a:solidFill>
                  <a:srgbClr val="000000"/>
                </a:solidFill>
                <a:latin typeface="Lora"/>
              </a:rPr>
              <a:t>6 – 12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Conflitto di crescita:</a:t>
            </a: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 </a:t>
            </a:r>
            <a:r>
              <a:rPr b="1" lang="en-US" sz="2320" spc="-1" strike="noStrike">
                <a:solidFill>
                  <a:srgbClr val="000000"/>
                </a:solidFill>
                <a:latin typeface="Lora"/>
              </a:rPr>
              <a:t>operosità/inferiorità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Agenti sociali: </a:t>
            </a:r>
            <a:r>
              <a:rPr b="1" lang="en-US" sz="2320" spc="-1" strike="noStrike">
                <a:solidFill>
                  <a:srgbClr val="000000"/>
                </a:solidFill>
                <a:latin typeface="Lora"/>
              </a:rPr>
              <a:t>insegnanti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549" name="PlaceHolder 2"/>
          <p:cNvSpPr>
            <a:spLocks noGrp="1"/>
          </p:cNvSpPr>
          <p:nvPr>
            <p:ph type="title"/>
          </p:nvPr>
        </p:nvSpPr>
        <p:spPr>
          <a:xfrm>
            <a:off x="246240" y="1087200"/>
            <a:ext cx="5220000" cy="805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4. Fase Scolare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0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51" name="PlaceHolder 1"/>
          <p:cNvSpPr>
            <a:spLocks noGrp="1"/>
          </p:cNvSpPr>
          <p:nvPr>
            <p:ph type="subTitle"/>
          </p:nvPr>
        </p:nvSpPr>
        <p:spPr>
          <a:xfrm>
            <a:off x="3701520" y="1080000"/>
            <a:ext cx="306000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Montserrat"/>
              </a:rPr>
              <a:t>Identificazione con quello che si impara</a:t>
            </a:r>
            <a:endParaRPr b="0" lang="it-IT" sz="20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Montserrat"/>
              </a:rPr>
              <a:t>Diventa determinante il paragone con i coetanei</a:t>
            </a:r>
            <a:endParaRPr b="0" lang="it-IT" sz="20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Montserrat"/>
              </a:rPr>
              <a:t>Sicurezza di sé tramite la padronanza delle abilità sociali</a:t>
            </a:r>
            <a:endParaRPr b="0" lang="it-IT" sz="2000" spc="-1" strike="noStrike">
              <a:latin typeface="Montserrat"/>
            </a:endParaRPr>
          </a:p>
        </p:txBody>
      </p:sp>
      <p:sp>
        <p:nvSpPr>
          <p:cNvPr id="552" name="PlaceHolder 2"/>
          <p:cNvSpPr>
            <a:spLocks noGrp="1"/>
          </p:cNvSpPr>
          <p:nvPr>
            <p:ph type="title"/>
          </p:nvPr>
        </p:nvSpPr>
        <p:spPr>
          <a:xfrm>
            <a:off x="3708000" y="432000"/>
            <a:ext cx="3060000" cy="648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76000"/>
              </a:lnSpc>
              <a:buNone/>
            </a:pPr>
            <a:r>
              <a:rPr b="1" lang="it-IT" sz="2400" spc="-1" strike="noStrike">
                <a:solidFill>
                  <a:srgbClr val="000000"/>
                </a:solidFill>
                <a:latin typeface="Montserrat"/>
              </a:rPr>
              <a:t>Caratteristiche</a:t>
            </a:r>
            <a:br>
              <a:rPr sz="2400"/>
            </a:br>
            <a:r>
              <a:rPr b="0" lang="it-IT" sz="2400" spc="-1" strike="noStrike">
                <a:solidFill>
                  <a:srgbClr val="000000"/>
                </a:solidFill>
                <a:latin typeface="Montserrat"/>
              </a:rPr>
              <a:t>(educative)</a:t>
            </a:r>
            <a:endParaRPr b="1" lang="it-IT" sz="24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53" name=""/>
          <p:cNvSpPr txBox="1"/>
          <p:nvPr/>
        </p:nvSpPr>
        <p:spPr>
          <a:xfrm>
            <a:off x="367236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La Fasi Evolutive della Persona</a:t>
            </a:r>
            <a:endParaRPr b="0" lang="it-IT" sz="1490" spc="-1" strike="noStrike">
              <a:latin typeface="Montserrat"/>
            </a:endParaRPr>
          </a:p>
        </p:txBody>
      </p:sp>
      <p:sp>
        <p:nvSpPr>
          <p:cNvPr id="554" name=""/>
          <p:cNvSpPr txBox="1"/>
          <p:nvPr/>
        </p:nvSpPr>
        <p:spPr>
          <a:xfrm>
            <a:off x="6941520" y="1080000"/>
            <a:ext cx="306000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Montserrat"/>
              </a:rPr>
              <a:t>Grande abbondanza di stimoli</a:t>
            </a:r>
            <a:endParaRPr b="0" lang="it-IT" sz="20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Montserrat"/>
              </a:rPr>
              <a:t>Ambiante sociale complesso, composito, multi-culturale</a:t>
            </a:r>
            <a:endParaRPr b="0" lang="it-IT" sz="20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Montserrat"/>
              </a:rPr>
              <a:t>Esperienza della rappresentazione della realtà, non della realtà</a:t>
            </a:r>
            <a:endParaRPr b="0" lang="it-IT" sz="2000" spc="-1" strike="noStrike">
              <a:latin typeface="Montserrat"/>
            </a:endParaRPr>
          </a:p>
        </p:txBody>
      </p:sp>
      <p:sp>
        <p:nvSpPr>
          <p:cNvPr id="555" name=""/>
          <p:cNvSpPr/>
          <p:nvPr/>
        </p:nvSpPr>
        <p:spPr>
          <a:xfrm>
            <a:off x="6840000" y="936000"/>
            <a:ext cx="0" cy="4608000"/>
          </a:xfrm>
          <a:prstGeom prst="line">
            <a:avLst/>
          </a:prstGeom>
          <a:ln w="38160">
            <a:solidFill>
              <a:srgbClr val="ff3838"/>
            </a:solidFill>
            <a:prstDash val="lgDash"/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556" name="PlaceHolder 3"/>
          <p:cNvSpPr>
            <a:spLocks noGrp="1"/>
          </p:cNvSpPr>
          <p:nvPr>
            <p:ph type="title"/>
          </p:nvPr>
        </p:nvSpPr>
        <p:spPr>
          <a:xfrm>
            <a:off x="6948000" y="425160"/>
            <a:ext cx="3060000" cy="648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76000"/>
              </a:lnSpc>
              <a:buNone/>
            </a:pPr>
            <a:r>
              <a:rPr b="1" lang="it-IT" sz="2400" spc="-1" strike="noStrike">
                <a:solidFill>
                  <a:srgbClr val="000000"/>
                </a:solidFill>
                <a:latin typeface="Montserrat"/>
              </a:rPr>
              <a:t>Interferenze</a:t>
            </a:r>
            <a:endParaRPr b="1" lang="it-IT" sz="24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57" name=""/>
          <p:cNvSpPr txBox="1"/>
          <p:nvPr/>
        </p:nvSpPr>
        <p:spPr>
          <a:xfrm>
            <a:off x="6840000" y="72000"/>
            <a:ext cx="1046520" cy="521640"/>
          </a:xfrm>
          <a:prstGeom prst="rect">
            <a:avLst/>
          </a:prstGeom>
          <a:noFill/>
          <a:ln w="19080">
            <a:solidFill>
              <a:srgbClr val="ff3838"/>
            </a:solidFill>
            <a:round/>
          </a:ln>
        </p:spPr>
        <p:txBody>
          <a:bodyPr lIns="99360" rIns="99360" tIns="54360" bIns="54360" anchor="t">
            <a:noAutofit/>
          </a:bodyPr>
          <a:p>
            <a:pPr>
              <a:lnSpc>
                <a:spcPct val="70000"/>
              </a:lnSpc>
              <a:buNone/>
            </a:pPr>
            <a:r>
              <a:rPr b="0" lang="it-IT" sz="1800" spc="-1" strike="noStrike">
                <a:latin typeface="Montserrat"/>
              </a:rPr>
              <a:t>4. </a:t>
            </a:r>
            <a:r>
              <a:rPr b="0" lang="it-IT" sz="2000" spc="-1" strike="noStrike">
                <a:latin typeface="Montserrat"/>
              </a:rPr>
              <a:t>Fase</a:t>
            </a:r>
            <a:br>
              <a:rPr sz="1800"/>
            </a:br>
            <a:r>
              <a:rPr b="0" lang="it-IT" sz="1800" spc="-1" strike="noStrike">
                <a:latin typeface="Montserrat"/>
              </a:rPr>
              <a:t>Scolare</a:t>
            </a:r>
            <a:endParaRPr b="0" lang="it-IT" sz="1800" spc="-1" strike="noStrike">
              <a:latin typeface="Montserrat"/>
            </a:endParaRPr>
          </a:p>
        </p:txBody>
      </p:sp>
    </p:spTree>
  </p:cSld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PlaceHolder 1"/>
          <p:cNvSpPr>
            <a:spLocks noGrp="1"/>
          </p:cNvSpPr>
          <p:nvPr>
            <p:ph/>
          </p:nvPr>
        </p:nvSpPr>
        <p:spPr>
          <a:xfrm>
            <a:off x="245880" y="2178360"/>
            <a:ext cx="6594120" cy="215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Età: </a:t>
            </a:r>
            <a:r>
              <a:rPr b="1" lang="en-US" sz="2320" spc="-1" strike="noStrike">
                <a:solidFill>
                  <a:srgbClr val="000000"/>
                </a:solidFill>
                <a:latin typeface="Lora"/>
              </a:rPr>
              <a:t>12 – 20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Conflitto di crescita:</a:t>
            </a: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 </a:t>
            </a:r>
            <a:r>
              <a:rPr b="1" lang="en-US" sz="2320" spc="-1" strike="noStrike">
                <a:solidFill>
                  <a:srgbClr val="000000"/>
                </a:solidFill>
                <a:latin typeface="Lora"/>
              </a:rPr>
              <a:t>identità/confusione d’identià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Agenti sociali: </a:t>
            </a:r>
            <a:r>
              <a:rPr b="1" lang="en-US" sz="2320" spc="-1" strike="noStrike">
                <a:solidFill>
                  <a:srgbClr val="000000"/>
                </a:solidFill>
                <a:latin typeface="Lora"/>
              </a:rPr>
              <a:t>il gruppo di coetanei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559" name="PlaceHolder 2"/>
          <p:cNvSpPr>
            <a:spLocks noGrp="1"/>
          </p:cNvSpPr>
          <p:nvPr>
            <p:ph type="title"/>
          </p:nvPr>
        </p:nvSpPr>
        <p:spPr>
          <a:xfrm>
            <a:off x="246240" y="1087200"/>
            <a:ext cx="5220000" cy="805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5. Fase Adolescenza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0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61" name="PlaceHolder 1"/>
          <p:cNvSpPr>
            <a:spLocks noGrp="1"/>
          </p:cNvSpPr>
          <p:nvPr>
            <p:ph type="subTitle"/>
          </p:nvPr>
        </p:nvSpPr>
        <p:spPr>
          <a:xfrm>
            <a:off x="3701520" y="1080000"/>
            <a:ext cx="306000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600" spc="-1" strike="noStrike">
                <a:latin typeface="Montserrat"/>
              </a:rPr>
              <a:t>Sperimentazione sociale</a:t>
            </a:r>
            <a:endParaRPr b="0" lang="it-IT" sz="16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600" spc="-1" strike="noStrike">
                <a:latin typeface="Montserrat"/>
              </a:rPr>
              <a:t>Gruppo di amici a fallimento</a:t>
            </a:r>
            <a:endParaRPr b="0" lang="it-IT" sz="16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600" spc="-1" strike="noStrike">
                <a:latin typeface="Montserrat"/>
              </a:rPr>
              <a:t>Famiglia: luogo di ritorno, non di vita (la portaerei)</a:t>
            </a:r>
            <a:endParaRPr b="0" lang="it-IT" sz="16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600" spc="-1" strike="noStrike">
                <a:latin typeface="Montserrat"/>
              </a:rPr>
              <a:t>Sviluppo fisico (cambiamento fisico, reazioni ormonali)</a:t>
            </a:r>
            <a:endParaRPr b="0" lang="it-IT" sz="16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600" spc="-1" strike="noStrike">
                <a:latin typeface="Montserrat"/>
              </a:rPr>
              <a:t>Incapacità di essere determinati</a:t>
            </a:r>
            <a:endParaRPr b="0" lang="it-IT" sz="16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600" spc="-1" strike="noStrike">
                <a:latin typeface="Montserrat"/>
              </a:rPr>
              <a:t>Paura di impegnarsi definitivamente</a:t>
            </a:r>
            <a:endParaRPr b="0" lang="it-IT" sz="16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600" spc="-1" strike="noStrike">
                <a:latin typeface="Montserrat"/>
              </a:rPr>
              <a:t>Approvazione/disapprovazione dagli amici (cf. brutte figure)</a:t>
            </a:r>
            <a:endParaRPr b="0" lang="it-IT" sz="16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600" spc="-1" strike="noStrike">
                <a:latin typeface="Montserrat"/>
              </a:rPr>
              <a:t>Bisogno di confronto (non militarizzato; DMZ)</a:t>
            </a:r>
            <a:endParaRPr b="0" lang="it-IT" sz="1600" spc="-1" strike="noStrike">
              <a:latin typeface="Montserrat"/>
            </a:endParaRPr>
          </a:p>
        </p:txBody>
      </p:sp>
      <p:sp>
        <p:nvSpPr>
          <p:cNvPr id="562" name="PlaceHolder 2"/>
          <p:cNvSpPr>
            <a:spLocks noGrp="1"/>
          </p:cNvSpPr>
          <p:nvPr>
            <p:ph type="title"/>
          </p:nvPr>
        </p:nvSpPr>
        <p:spPr>
          <a:xfrm>
            <a:off x="3708000" y="432000"/>
            <a:ext cx="3060000" cy="648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76000"/>
              </a:lnSpc>
              <a:buNone/>
            </a:pPr>
            <a:r>
              <a:rPr b="1" lang="it-IT" sz="2400" spc="-1" strike="noStrike">
                <a:solidFill>
                  <a:srgbClr val="000000"/>
                </a:solidFill>
                <a:latin typeface="Montserrat"/>
              </a:rPr>
              <a:t>Caratteristiche</a:t>
            </a:r>
            <a:br>
              <a:rPr sz="2400"/>
            </a:br>
            <a:r>
              <a:rPr b="0" lang="it-IT" sz="2400" spc="-1" strike="noStrike">
                <a:solidFill>
                  <a:srgbClr val="000000"/>
                </a:solidFill>
                <a:latin typeface="Montserrat"/>
              </a:rPr>
              <a:t>(educative)</a:t>
            </a:r>
            <a:endParaRPr b="1" lang="it-IT" sz="24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63" name=""/>
          <p:cNvSpPr txBox="1"/>
          <p:nvPr/>
        </p:nvSpPr>
        <p:spPr>
          <a:xfrm>
            <a:off x="367236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La Fasi Evolutive della Persona</a:t>
            </a:r>
            <a:endParaRPr b="0" lang="it-IT" sz="1490" spc="-1" strike="noStrike">
              <a:latin typeface="Montserrat"/>
            </a:endParaRPr>
          </a:p>
        </p:txBody>
      </p:sp>
      <p:sp>
        <p:nvSpPr>
          <p:cNvPr id="564" name=""/>
          <p:cNvSpPr txBox="1"/>
          <p:nvPr/>
        </p:nvSpPr>
        <p:spPr>
          <a:xfrm>
            <a:off x="6941520" y="1080000"/>
            <a:ext cx="306000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Montserrat"/>
              </a:rPr>
              <a:t>Abbondanza alimentare </a:t>
            </a:r>
            <a:r>
              <a:rPr b="0" i="1" lang="it-IT" sz="2000" spc="-1" strike="noStrike">
                <a:latin typeface="Montserrat"/>
              </a:rPr>
              <a:t>raffinata</a:t>
            </a:r>
            <a:r>
              <a:rPr b="0" lang="it-IT" sz="2000" spc="-1" strike="noStrike">
                <a:latin typeface="Montserrat"/>
              </a:rPr>
              <a:t> (zuccheri, eccitanti, ...)</a:t>
            </a:r>
            <a:endParaRPr b="0" lang="it-IT" sz="20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Montserrat"/>
              </a:rPr>
              <a:t>Anticipazione di tutte le esperienze, ma tutte “rappresentate”</a:t>
            </a:r>
            <a:endParaRPr b="0" lang="it-IT" sz="20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Montserrat"/>
              </a:rPr>
              <a:t>Scolarizzazione, de-responsabilizazzione, de-engagment</a:t>
            </a:r>
            <a:endParaRPr b="0" lang="it-IT" sz="20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Montserrat"/>
              </a:rPr>
              <a:t>Tanti (troppi) io possibili</a:t>
            </a:r>
            <a:endParaRPr b="0" lang="it-IT" sz="20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Montserrat"/>
              </a:rPr>
              <a:t>Fragilità ed arroganza</a:t>
            </a:r>
            <a:endParaRPr b="0" lang="it-IT" sz="2000" spc="-1" strike="noStrike">
              <a:latin typeface="Montserrat"/>
            </a:endParaRPr>
          </a:p>
        </p:txBody>
      </p:sp>
      <p:sp>
        <p:nvSpPr>
          <p:cNvPr id="565" name=""/>
          <p:cNvSpPr/>
          <p:nvPr/>
        </p:nvSpPr>
        <p:spPr>
          <a:xfrm>
            <a:off x="6840000" y="936000"/>
            <a:ext cx="0" cy="4608000"/>
          </a:xfrm>
          <a:prstGeom prst="line">
            <a:avLst/>
          </a:prstGeom>
          <a:ln w="38160">
            <a:solidFill>
              <a:srgbClr val="ff3838"/>
            </a:solidFill>
            <a:prstDash val="lgDash"/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566" name="PlaceHolder 3"/>
          <p:cNvSpPr>
            <a:spLocks noGrp="1"/>
          </p:cNvSpPr>
          <p:nvPr>
            <p:ph type="title"/>
          </p:nvPr>
        </p:nvSpPr>
        <p:spPr>
          <a:xfrm>
            <a:off x="6948000" y="425160"/>
            <a:ext cx="3060000" cy="648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76000"/>
              </a:lnSpc>
              <a:buNone/>
            </a:pPr>
            <a:r>
              <a:rPr b="1" lang="it-IT" sz="2400" spc="-1" strike="noStrike">
                <a:solidFill>
                  <a:srgbClr val="000000"/>
                </a:solidFill>
                <a:latin typeface="Montserrat"/>
              </a:rPr>
              <a:t>Interferenze</a:t>
            </a:r>
            <a:endParaRPr b="1" lang="it-IT" sz="24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67" name=""/>
          <p:cNvSpPr txBox="1"/>
          <p:nvPr/>
        </p:nvSpPr>
        <p:spPr>
          <a:xfrm>
            <a:off x="6840000" y="72000"/>
            <a:ext cx="1644120" cy="521640"/>
          </a:xfrm>
          <a:prstGeom prst="rect">
            <a:avLst/>
          </a:prstGeom>
          <a:noFill/>
          <a:ln w="19080">
            <a:solidFill>
              <a:srgbClr val="ff3838"/>
            </a:solidFill>
            <a:round/>
          </a:ln>
        </p:spPr>
        <p:txBody>
          <a:bodyPr lIns="99360" rIns="99360" tIns="54360" bIns="54360" anchor="t">
            <a:noAutofit/>
          </a:bodyPr>
          <a:p>
            <a:pPr>
              <a:lnSpc>
                <a:spcPct val="70000"/>
              </a:lnSpc>
              <a:buNone/>
            </a:pPr>
            <a:r>
              <a:rPr b="0" lang="it-IT" sz="1800" spc="-1" strike="noStrike">
                <a:latin typeface="Montserrat"/>
              </a:rPr>
              <a:t>5. </a:t>
            </a:r>
            <a:r>
              <a:rPr b="0" lang="it-IT" sz="2000" spc="-1" strike="noStrike">
                <a:latin typeface="Montserrat"/>
              </a:rPr>
              <a:t>Fase</a:t>
            </a:r>
            <a:br>
              <a:rPr sz="1800"/>
            </a:br>
            <a:r>
              <a:rPr b="0" lang="it-IT" sz="1800" spc="-1" strike="noStrike">
                <a:latin typeface="Montserrat"/>
              </a:rPr>
              <a:t>Adolescenza</a:t>
            </a:r>
            <a:endParaRPr b="0" lang="it-IT" sz="1800" spc="-1" strike="noStrike">
              <a:latin typeface="Montserrat"/>
            </a:endParaRPr>
          </a:p>
        </p:txBody>
      </p:sp>
    </p:spTree>
  </p:cSld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PlaceHolder 1"/>
          <p:cNvSpPr>
            <a:spLocks noGrp="1"/>
          </p:cNvSpPr>
          <p:nvPr>
            <p:ph/>
          </p:nvPr>
        </p:nvSpPr>
        <p:spPr>
          <a:xfrm>
            <a:off x="245880" y="2178360"/>
            <a:ext cx="6594120" cy="215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Età: </a:t>
            </a:r>
            <a:r>
              <a:rPr b="1" lang="en-US" sz="2320" spc="-1" strike="noStrike">
                <a:solidFill>
                  <a:srgbClr val="000000"/>
                </a:solidFill>
                <a:latin typeface="Lora"/>
              </a:rPr>
              <a:t>20 – 40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Conflitto di crescita: </a:t>
            </a:r>
            <a:r>
              <a:rPr b="1" lang="en-US" sz="2320" spc="-1" strike="noStrike">
                <a:solidFill>
                  <a:srgbClr val="000000"/>
                </a:solidFill>
                <a:latin typeface="Lora"/>
              </a:rPr>
              <a:t>intimità/isolamento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Agenti sociali: </a:t>
            </a:r>
            <a:r>
              <a:rPr b="1" lang="en-US" sz="2320" spc="-1" strike="noStrike">
                <a:solidFill>
                  <a:srgbClr val="000000"/>
                </a:solidFill>
                <a:latin typeface="Lora"/>
              </a:rPr>
              <a:t>partner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569" name="PlaceHolder 2"/>
          <p:cNvSpPr>
            <a:spLocks noGrp="1"/>
          </p:cNvSpPr>
          <p:nvPr>
            <p:ph type="title"/>
          </p:nvPr>
        </p:nvSpPr>
        <p:spPr>
          <a:xfrm>
            <a:off x="246240" y="1087200"/>
            <a:ext cx="5220000" cy="805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6. Fase Adulto 1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0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71" name="PlaceHolder 1"/>
          <p:cNvSpPr>
            <a:spLocks noGrp="1"/>
          </p:cNvSpPr>
          <p:nvPr>
            <p:ph type="subTitle"/>
          </p:nvPr>
        </p:nvSpPr>
        <p:spPr>
          <a:xfrm>
            <a:off x="3701520" y="1080000"/>
            <a:ext cx="306000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Montserrat"/>
              </a:rPr>
              <a:t>Amicizie solide e mature</a:t>
            </a:r>
            <a:endParaRPr b="0" lang="it-IT" sz="20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Montserrat"/>
              </a:rPr>
              <a:t>Stabilizzazione dell’affettività</a:t>
            </a:r>
            <a:endParaRPr b="0" lang="it-IT" sz="20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Montserrat"/>
              </a:rPr>
              <a:t>Determinazione finale/stabilizzazione dell’io</a:t>
            </a:r>
            <a:endParaRPr b="0" lang="it-IT" sz="20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Montserrat"/>
              </a:rPr>
              <a:t>Grande energia e resistenza, ma limitata esperienza</a:t>
            </a:r>
            <a:endParaRPr b="0" lang="it-IT" sz="2000" spc="-1" strike="noStrike">
              <a:latin typeface="Montserrat"/>
            </a:endParaRPr>
          </a:p>
        </p:txBody>
      </p:sp>
      <p:sp>
        <p:nvSpPr>
          <p:cNvPr id="572" name="PlaceHolder 2"/>
          <p:cNvSpPr>
            <a:spLocks noGrp="1"/>
          </p:cNvSpPr>
          <p:nvPr>
            <p:ph type="title"/>
          </p:nvPr>
        </p:nvSpPr>
        <p:spPr>
          <a:xfrm>
            <a:off x="3708000" y="432000"/>
            <a:ext cx="3060000" cy="648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76000"/>
              </a:lnSpc>
              <a:buNone/>
            </a:pPr>
            <a:r>
              <a:rPr b="1" lang="it-IT" sz="2400" spc="-1" strike="noStrike">
                <a:solidFill>
                  <a:srgbClr val="000000"/>
                </a:solidFill>
                <a:latin typeface="Montserrat"/>
              </a:rPr>
              <a:t>Caratteristiche</a:t>
            </a:r>
            <a:br>
              <a:rPr sz="2400"/>
            </a:br>
            <a:r>
              <a:rPr b="0" lang="it-IT" sz="2400" spc="-1" strike="noStrike">
                <a:solidFill>
                  <a:srgbClr val="000000"/>
                </a:solidFill>
                <a:latin typeface="Montserrat"/>
              </a:rPr>
              <a:t>(educative)</a:t>
            </a:r>
            <a:endParaRPr b="1" lang="it-IT" sz="24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73" name=""/>
          <p:cNvSpPr txBox="1"/>
          <p:nvPr/>
        </p:nvSpPr>
        <p:spPr>
          <a:xfrm>
            <a:off x="367236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La Fasi Evolutive della Persona</a:t>
            </a:r>
            <a:endParaRPr b="0" lang="it-IT" sz="1490" spc="-1" strike="noStrike">
              <a:latin typeface="Montserrat"/>
            </a:endParaRPr>
          </a:p>
        </p:txBody>
      </p:sp>
      <p:sp>
        <p:nvSpPr>
          <p:cNvPr id="574" name=""/>
          <p:cNvSpPr txBox="1"/>
          <p:nvPr/>
        </p:nvSpPr>
        <p:spPr>
          <a:xfrm>
            <a:off x="6941520" y="1080000"/>
            <a:ext cx="306000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700" spc="-1" strike="noStrike">
                <a:latin typeface="Montserrat"/>
              </a:rPr>
              <a:t>Scolarizzazione</a:t>
            </a:r>
            <a:endParaRPr b="0" lang="it-IT" sz="17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700" spc="-1" strike="noStrike">
                <a:latin typeface="Montserrat"/>
              </a:rPr>
              <a:t>Istantocrazia (schiacciamento della linea del tempo sul solo punto dell’adesso)</a:t>
            </a:r>
            <a:endParaRPr b="0" lang="it-IT" sz="17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700" spc="-1" strike="noStrike">
                <a:latin typeface="Montserrat"/>
              </a:rPr>
              <a:t>Prolungata dipendenza dalla famiglia d’origine (o compromessa capacità funzionale di autonomia)</a:t>
            </a:r>
            <a:endParaRPr b="0" lang="it-IT" sz="17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700" spc="-1" strike="noStrike">
                <a:latin typeface="Montserrat"/>
              </a:rPr>
              <a:t>Rapida evoluzione tecnologica</a:t>
            </a:r>
            <a:endParaRPr b="0" lang="it-IT" sz="17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700" spc="-1" strike="noStrike">
                <a:latin typeface="Montserrat"/>
              </a:rPr>
              <a:t>Grande ambiguità dei significati e dei mondi possibili</a:t>
            </a:r>
            <a:endParaRPr b="0" lang="it-IT" sz="17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700" spc="-1" strike="noStrike">
                <a:latin typeface="Montserrat"/>
              </a:rPr>
              <a:t>Diffusa antropomorfizzazione</a:t>
            </a:r>
            <a:endParaRPr b="0" lang="it-IT" sz="1700" spc="-1" strike="noStrike">
              <a:latin typeface="Montserrat"/>
            </a:endParaRPr>
          </a:p>
        </p:txBody>
      </p:sp>
      <p:sp>
        <p:nvSpPr>
          <p:cNvPr id="575" name=""/>
          <p:cNvSpPr/>
          <p:nvPr/>
        </p:nvSpPr>
        <p:spPr>
          <a:xfrm>
            <a:off x="6840000" y="936000"/>
            <a:ext cx="0" cy="4608000"/>
          </a:xfrm>
          <a:prstGeom prst="line">
            <a:avLst/>
          </a:prstGeom>
          <a:ln w="38160">
            <a:solidFill>
              <a:srgbClr val="ff3838"/>
            </a:solidFill>
            <a:prstDash val="lgDash"/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576" name="PlaceHolder 3"/>
          <p:cNvSpPr>
            <a:spLocks noGrp="1"/>
          </p:cNvSpPr>
          <p:nvPr>
            <p:ph type="title"/>
          </p:nvPr>
        </p:nvSpPr>
        <p:spPr>
          <a:xfrm>
            <a:off x="6948000" y="425160"/>
            <a:ext cx="3060000" cy="648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76000"/>
              </a:lnSpc>
              <a:buNone/>
            </a:pPr>
            <a:r>
              <a:rPr b="1" lang="it-IT" sz="2400" spc="-1" strike="noStrike">
                <a:solidFill>
                  <a:srgbClr val="000000"/>
                </a:solidFill>
                <a:latin typeface="Montserrat"/>
              </a:rPr>
              <a:t>Interferenze</a:t>
            </a:r>
            <a:endParaRPr b="1" lang="it-IT" sz="24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77" name=""/>
          <p:cNvSpPr txBox="1"/>
          <p:nvPr/>
        </p:nvSpPr>
        <p:spPr>
          <a:xfrm>
            <a:off x="6840000" y="72000"/>
            <a:ext cx="1107720" cy="521640"/>
          </a:xfrm>
          <a:prstGeom prst="rect">
            <a:avLst/>
          </a:prstGeom>
          <a:noFill/>
          <a:ln w="19080">
            <a:solidFill>
              <a:srgbClr val="ff3838"/>
            </a:solidFill>
            <a:round/>
          </a:ln>
        </p:spPr>
        <p:txBody>
          <a:bodyPr lIns="99360" rIns="99360" tIns="54360" bIns="54360" anchor="t">
            <a:noAutofit/>
          </a:bodyPr>
          <a:p>
            <a:pPr>
              <a:lnSpc>
                <a:spcPct val="70000"/>
              </a:lnSpc>
              <a:buNone/>
            </a:pPr>
            <a:r>
              <a:rPr b="0" lang="it-IT" sz="1800" spc="-1" strike="noStrike">
                <a:latin typeface="Montserrat"/>
              </a:rPr>
              <a:t>6. </a:t>
            </a:r>
            <a:r>
              <a:rPr b="0" lang="it-IT" sz="2000" spc="-1" strike="noStrike">
                <a:latin typeface="Montserrat"/>
              </a:rPr>
              <a:t>Fase</a:t>
            </a:r>
            <a:br>
              <a:rPr sz="1800"/>
            </a:br>
            <a:r>
              <a:rPr b="0" lang="it-IT" sz="1800" spc="-1" strike="noStrike">
                <a:latin typeface="Montserrat"/>
              </a:rPr>
              <a:t>Adulto 1</a:t>
            </a:r>
            <a:endParaRPr b="0" lang="it-IT" sz="1800" spc="-1" strike="noStrike">
              <a:latin typeface="Montserrat"/>
            </a:endParaRPr>
          </a:p>
        </p:txBody>
      </p:sp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PlaceHolder 1"/>
          <p:cNvSpPr>
            <a:spLocks noGrp="1"/>
          </p:cNvSpPr>
          <p:nvPr>
            <p:ph type="title"/>
          </p:nvPr>
        </p:nvSpPr>
        <p:spPr>
          <a:xfrm>
            <a:off x="3780000" y="71964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4000" spc="-1" strike="noStrike">
                <a:solidFill>
                  <a:srgbClr val="000000"/>
                </a:solidFill>
                <a:latin typeface="Montserrat"/>
              </a:rPr>
              <a:t>Vedremo...</a:t>
            </a:r>
            <a:endParaRPr b="1" lang="it-IT" sz="40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463" name=""/>
          <p:cNvSpPr txBox="1"/>
          <p:nvPr/>
        </p:nvSpPr>
        <p:spPr>
          <a:xfrm>
            <a:off x="367200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Sommario</a:t>
            </a:r>
            <a:endParaRPr b="0" lang="it-IT" sz="1490" spc="-1" strike="noStrike">
              <a:latin typeface="Montserrat"/>
            </a:endParaRPr>
          </a:p>
        </p:txBody>
      </p:sp>
      <p:pic>
        <p:nvPicPr>
          <p:cNvPr id="464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465" name="PlaceHolder 2"/>
          <p:cNvSpPr>
            <a:spLocks noGrp="1"/>
          </p:cNvSpPr>
          <p:nvPr>
            <p:ph type="subTitle"/>
          </p:nvPr>
        </p:nvSpPr>
        <p:spPr>
          <a:xfrm>
            <a:off x="3809520" y="1404000"/>
            <a:ext cx="5952600" cy="3872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Montserrat"/>
              </a:rPr>
              <a:t>Premessa</a:t>
            </a:r>
            <a:endParaRPr b="0" lang="it-IT" sz="3200" spc="-1" strike="noStrike">
              <a:latin typeface="Montserrat"/>
            </a:endParaRPr>
          </a:p>
          <a:p>
            <a:pPr marL="216000" indent="-216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Montserrat"/>
              </a:rPr>
              <a:t>Panoramica</a:t>
            </a:r>
            <a:endParaRPr b="0" lang="it-IT" sz="3200" spc="-1" strike="noStrike">
              <a:latin typeface="Montserrat"/>
            </a:endParaRPr>
          </a:p>
          <a:p>
            <a:pPr marL="216000" indent="-216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Montserrat"/>
              </a:rPr>
              <a:t>Le 8 (+1) fasi</a:t>
            </a:r>
            <a:endParaRPr b="0" lang="it-IT" sz="3200" spc="-1" strike="noStrike">
              <a:latin typeface="Montserrat"/>
            </a:endParaRPr>
          </a:p>
          <a:p>
            <a:pPr marL="216000" indent="-216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Montserrat"/>
              </a:rPr>
              <a:t>Focus Adolescenza</a:t>
            </a:r>
            <a:endParaRPr b="0" lang="it-IT" sz="3200" spc="-1" strike="noStrike">
              <a:latin typeface="Montserrat"/>
            </a:endParaRPr>
          </a:p>
        </p:txBody>
      </p:sp>
    </p:spTree>
  </p:cSld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PlaceHolder 1"/>
          <p:cNvSpPr>
            <a:spLocks noGrp="1"/>
          </p:cNvSpPr>
          <p:nvPr>
            <p:ph/>
          </p:nvPr>
        </p:nvSpPr>
        <p:spPr>
          <a:xfrm>
            <a:off x="245880" y="2178360"/>
            <a:ext cx="6594120" cy="215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Età: </a:t>
            </a:r>
            <a:r>
              <a:rPr b="1" lang="en-US" sz="2320" spc="-1" strike="noStrike">
                <a:solidFill>
                  <a:srgbClr val="000000"/>
                </a:solidFill>
                <a:latin typeface="Lora"/>
              </a:rPr>
              <a:t>40 – 65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Conflitto di crescita: </a:t>
            </a:r>
            <a:r>
              <a:rPr b="1" lang="en-US" sz="2320" spc="-1" strike="noStrike">
                <a:solidFill>
                  <a:srgbClr val="000000"/>
                </a:solidFill>
                <a:latin typeface="Lora"/>
              </a:rPr>
              <a:t>generatività/egocentrismo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Agenti sociali: </a:t>
            </a:r>
            <a:r>
              <a:rPr b="1" lang="en-US" sz="2320" spc="-1" strike="noStrike">
                <a:solidFill>
                  <a:srgbClr val="000000"/>
                </a:solidFill>
                <a:latin typeface="Lora"/>
              </a:rPr>
              <a:t>coniuge, figli e le norme culturali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579" name="PlaceHolder 2"/>
          <p:cNvSpPr>
            <a:spLocks noGrp="1"/>
          </p:cNvSpPr>
          <p:nvPr>
            <p:ph type="title"/>
          </p:nvPr>
        </p:nvSpPr>
        <p:spPr>
          <a:xfrm>
            <a:off x="246240" y="1087200"/>
            <a:ext cx="5220000" cy="805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7. Fase Adulto 2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0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81" name="PlaceHolder 1"/>
          <p:cNvSpPr>
            <a:spLocks noGrp="1"/>
          </p:cNvSpPr>
          <p:nvPr>
            <p:ph type="subTitle"/>
          </p:nvPr>
        </p:nvSpPr>
        <p:spPr>
          <a:xfrm>
            <a:off x="3701520" y="1080000"/>
            <a:ext cx="306000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Montserrat"/>
              </a:rPr>
              <a:t>Qualità e produttività nel lavoro</a:t>
            </a:r>
            <a:endParaRPr b="0" lang="it-IT" sz="20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Montserrat"/>
              </a:rPr>
              <a:t>Allevamento dei figli, mantenimento della famiglia</a:t>
            </a:r>
            <a:endParaRPr b="0" lang="it-IT" sz="20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Montserrat"/>
              </a:rPr>
              <a:t>Raggiungimento-realizzazione di traguardi sociali</a:t>
            </a:r>
            <a:endParaRPr b="0" lang="it-IT" sz="2000" spc="-1" strike="noStrike">
              <a:latin typeface="Montserrat"/>
            </a:endParaRPr>
          </a:p>
        </p:txBody>
      </p:sp>
      <p:sp>
        <p:nvSpPr>
          <p:cNvPr id="582" name="PlaceHolder 2"/>
          <p:cNvSpPr>
            <a:spLocks noGrp="1"/>
          </p:cNvSpPr>
          <p:nvPr>
            <p:ph type="title"/>
          </p:nvPr>
        </p:nvSpPr>
        <p:spPr>
          <a:xfrm>
            <a:off x="3708000" y="432000"/>
            <a:ext cx="3060000" cy="648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76000"/>
              </a:lnSpc>
              <a:buNone/>
            </a:pPr>
            <a:r>
              <a:rPr b="1" lang="it-IT" sz="2400" spc="-1" strike="noStrike">
                <a:solidFill>
                  <a:srgbClr val="000000"/>
                </a:solidFill>
                <a:latin typeface="Montserrat"/>
              </a:rPr>
              <a:t>Caratteristiche</a:t>
            </a:r>
            <a:br>
              <a:rPr sz="2400"/>
            </a:br>
            <a:r>
              <a:rPr b="0" lang="it-IT" sz="2400" spc="-1" strike="noStrike">
                <a:solidFill>
                  <a:srgbClr val="000000"/>
                </a:solidFill>
                <a:latin typeface="Montserrat"/>
              </a:rPr>
              <a:t>(educative)</a:t>
            </a:r>
            <a:endParaRPr b="1" lang="it-IT" sz="24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83" name=""/>
          <p:cNvSpPr txBox="1"/>
          <p:nvPr/>
        </p:nvSpPr>
        <p:spPr>
          <a:xfrm>
            <a:off x="367236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La Fasi Evolutive della Persona</a:t>
            </a:r>
            <a:endParaRPr b="0" lang="it-IT" sz="1490" spc="-1" strike="noStrike">
              <a:latin typeface="Montserrat"/>
            </a:endParaRPr>
          </a:p>
        </p:txBody>
      </p:sp>
      <p:sp>
        <p:nvSpPr>
          <p:cNvPr id="584" name=""/>
          <p:cNvSpPr txBox="1"/>
          <p:nvPr/>
        </p:nvSpPr>
        <p:spPr>
          <a:xfrm>
            <a:off x="6941520" y="1080000"/>
            <a:ext cx="3060000" cy="4412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900" spc="-1" strike="noStrike">
                <a:latin typeface="Montserrat"/>
              </a:rPr>
              <a:t>Esodazione per qualificazione (difetto di qualifica; eccesso di qualifica)</a:t>
            </a:r>
            <a:endParaRPr b="0" lang="it-IT" sz="19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900" spc="-1" strike="noStrike">
                <a:latin typeface="Montserrat"/>
              </a:rPr>
              <a:t>Nuovo significato sociale</a:t>
            </a:r>
            <a:endParaRPr b="0" lang="it-IT" sz="19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900" spc="-1" strike="noStrike">
                <a:latin typeface="Montserrat"/>
              </a:rPr>
              <a:t>Impoverimento; abassamento degli standard di vita</a:t>
            </a:r>
            <a:endParaRPr b="0" lang="it-IT" sz="19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900" spc="-1" strike="noStrike">
                <a:latin typeface="Montserrat"/>
              </a:rPr>
              <a:t>Riduzione delle proprie capacità di sopravvivenza</a:t>
            </a:r>
            <a:endParaRPr b="0" lang="it-IT" sz="19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900" spc="-1" strike="noStrike">
                <a:latin typeface="Montserrat"/>
              </a:rPr>
              <a:t>Aumento importante delle malattie croniche non letali</a:t>
            </a:r>
            <a:endParaRPr b="0" lang="it-IT" sz="1900" spc="-1" strike="noStrike">
              <a:latin typeface="Montserrat"/>
            </a:endParaRPr>
          </a:p>
        </p:txBody>
      </p:sp>
      <p:sp>
        <p:nvSpPr>
          <p:cNvPr id="585" name=""/>
          <p:cNvSpPr/>
          <p:nvPr/>
        </p:nvSpPr>
        <p:spPr>
          <a:xfrm>
            <a:off x="6840000" y="936000"/>
            <a:ext cx="0" cy="4608000"/>
          </a:xfrm>
          <a:prstGeom prst="line">
            <a:avLst/>
          </a:prstGeom>
          <a:ln w="38160">
            <a:solidFill>
              <a:srgbClr val="ff3838"/>
            </a:solidFill>
            <a:prstDash val="lgDash"/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586" name="PlaceHolder 3"/>
          <p:cNvSpPr>
            <a:spLocks noGrp="1"/>
          </p:cNvSpPr>
          <p:nvPr>
            <p:ph type="title"/>
          </p:nvPr>
        </p:nvSpPr>
        <p:spPr>
          <a:xfrm>
            <a:off x="6948000" y="425160"/>
            <a:ext cx="3060000" cy="648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76000"/>
              </a:lnSpc>
              <a:buNone/>
            </a:pPr>
            <a:r>
              <a:rPr b="1" lang="it-IT" sz="2400" spc="-1" strike="noStrike">
                <a:solidFill>
                  <a:srgbClr val="000000"/>
                </a:solidFill>
                <a:latin typeface="Montserrat"/>
              </a:rPr>
              <a:t>Interferenze</a:t>
            </a:r>
            <a:endParaRPr b="1" lang="it-IT" sz="24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87" name=""/>
          <p:cNvSpPr txBox="1"/>
          <p:nvPr/>
        </p:nvSpPr>
        <p:spPr>
          <a:xfrm>
            <a:off x="6840000" y="72000"/>
            <a:ext cx="1154880" cy="521640"/>
          </a:xfrm>
          <a:prstGeom prst="rect">
            <a:avLst/>
          </a:prstGeom>
          <a:noFill/>
          <a:ln w="19080">
            <a:solidFill>
              <a:srgbClr val="ff3838"/>
            </a:solidFill>
            <a:round/>
          </a:ln>
        </p:spPr>
        <p:txBody>
          <a:bodyPr lIns="99360" rIns="99360" tIns="54360" bIns="54360" anchor="t">
            <a:noAutofit/>
          </a:bodyPr>
          <a:p>
            <a:pPr>
              <a:lnSpc>
                <a:spcPct val="70000"/>
              </a:lnSpc>
              <a:buNone/>
            </a:pPr>
            <a:r>
              <a:rPr b="0" lang="it-IT" sz="1800" spc="-1" strike="noStrike">
                <a:latin typeface="Montserrat"/>
              </a:rPr>
              <a:t>7. </a:t>
            </a:r>
            <a:r>
              <a:rPr b="0" lang="it-IT" sz="2000" spc="-1" strike="noStrike">
                <a:latin typeface="Montserrat"/>
              </a:rPr>
              <a:t>Fase</a:t>
            </a:r>
            <a:br>
              <a:rPr sz="1800"/>
            </a:br>
            <a:r>
              <a:rPr b="0" lang="it-IT" sz="1800" spc="-1" strike="noStrike">
                <a:latin typeface="Montserrat"/>
              </a:rPr>
              <a:t>Adulto 2</a:t>
            </a:r>
            <a:endParaRPr b="0" lang="it-IT" sz="1800" spc="-1" strike="noStrike">
              <a:latin typeface="Montserrat"/>
            </a:endParaRPr>
          </a:p>
        </p:txBody>
      </p:sp>
    </p:spTree>
  </p:cSld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PlaceHolder 1"/>
          <p:cNvSpPr>
            <a:spLocks noGrp="1"/>
          </p:cNvSpPr>
          <p:nvPr>
            <p:ph/>
          </p:nvPr>
        </p:nvSpPr>
        <p:spPr>
          <a:xfrm>
            <a:off x="245880" y="2178360"/>
            <a:ext cx="6594120" cy="215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Età: </a:t>
            </a:r>
            <a:r>
              <a:rPr b="1" lang="en-US" sz="2320" spc="-1" strike="noStrike">
                <a:solidFill>
                  <a:srgbClr val="000000"/>
                </a:solidFill>
                <a:latin typeface="Lora"/>
              </a:rPr>
              <a:t>65 – ??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Conflitto di crescita: </a:t>
            </a:r>
            <a:r>
              <a:rPr b="1" lang="en-US" sz="2320" spc="-1" strike="noStrike">
                <a:solidFill>
                  <a:srgbClr val="000000"/>
                </a:solidFill>
                <a:latin typeface="Lora"/>
              </a:rPr>
              <a:t>integrità/stagnazione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Agenti sociali: </a:t>
            </a:r>
            <a:r>
              <a:rPr b="1" lang="en-US" sz="2320" spc="-1" strike="noStrike">
                <a:solidFill>
                  <a:srgbClr val="000000"/>
                </a:solidFill>
                <a:latin typeface="Lora"/>
              </a:rPr>
              <a:t>genere umano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589" name="PlaceHolder 2"/>
          <p:cNvSpPr>
            <a:spLocks noGrp="1"/>
          </p:cNvSpPr>
          <p:nvPr>
            <p:ph type="title"/>
          </p:nvPr>
        </p:nvSpPr>
        <p:spPr>
          <a:xfrm>
            <a:off x="246240" y="1087200"/>
            <a:ext cx="5220000" cy="805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8. Fase della Vecchiaia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0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91" name="PlaceHolder 1"/>
          <p:cNvSpPr>
            <a:spLocks noGrp="1"/>
          </p:cNvSpPr>
          <p:nvPr>
            <p:ph type="subTitle"/>
          </p:nvPr>
        </p:nvSpPr>
        <p:spPr>
          <a:xfrm>
            <a:off x="3701520" y="1080000"/>
            <a:ext cx="306000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Montserrat"/>
              </a:rPr>
              <a:t>Mantenimento e rafforzamento della socialità</a:t>
            </a:r>
            <a:endParaRPr b="0" lang="it-IT" sz="20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Montserrat"/>
              </a:rPr>
              <a:t>Stimolazione cognitiva e fisica</a:t>
            </a:r>
            <a:endParaRPr b="0" lang="it-IT" sz="20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Montserrat"/>
              </a:rPr>
              <a:t>Promozione di attività ponte/alleanza tra generazioni</a:t>
            </a:r>
            <a:endParaRPr b="0" lang="it-IT" sz="20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Montserrat"/>
              </a:rPr>
              <a:t>Ascolto attivo per stimolare la pacificazione tra il ME ed il SE dell’anziano</a:t>
            </a:r>
            <a:endParaRPr b="0" lang="it-IT" sz="2000" spc="-1" strike="noStrike">
              <a:latin typeface="Montserrat"/>
            </a:endParaRPr>
          </a:p>
        </p:txBody>
      </p:sp>
      <p:sp>
        <p:nvSpPr>
          <p:cNvPr id="592" name="PlaceHolder 2"/>
          <p:cNvSpPr>
            <a:spLocks noGrp="1"/>
          </p:cNvSpPr>
          <p:nvPr>
            <p:ph type="title"/>
          </p:nvPr>
        </p:nvSpPr>
        <p:spPr>
          <a:xfrm>
            <a:off x="3708000" y="432000"/>
            <a:ext cx="3060000" cy="648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76000"/>
              </a:lnSpc>
              <a:buNone/>
            </a:pPr>
            <a:r>
              <a:rPr b="1" lang="it-IT" sz="2400" spc="-1" strike="noStrike">
                <a:solidFill>
                  <a:srgbClr val="000000"/>
                </a:solidFill>
                <a:latin typeface="Montserrat"/>
              </a:rPr>
              <a:t>Caratteristiche</a:t>
            </a:r>
            <a:br>
              <a:rPr sz="2400"/>
            </a:br>
            <a:r>
              <a:rPr b="0" lang="it-IT" sz="2400" spc="-1" strike="noStrike">
                <a:solidFill>
                  <a:srgbClr val="000000"/>
                </a:solidFill>
                <a:latin typeface="Montserrat"/>
              </a:rPr>
              <a:t>(educative)</a:t>
            </a:r>
            <a:endParaRPr b="1" lang="it-IT" sz="24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93" name=""/>
          <p:cNvSpPr txBox="1"/>
          <p:nvPr/>
        </p:nvSpPr>
        <p:spPr>
          <a:xfrm>
            <a:off x="367236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La Fasi Evolutive della Persona</a:t>
            </a:r>
            <a:endParaRPr b="0" lang="it-IT" sz="1490" spc="-1" strike="noStrike">
              <a:latin typeface="Montserrat"/>
            </a:endParaRPr>
          </a:p>
        </p:txBody>
      </p:sp>
      <p:sp>
        <p:nvSpPr>
          <p:cNvPr id="594" name=""/>
          <p:cNvSpPr txBox="1"/>
          <p:nvPr/>
        </p:nvSpPr>
        <p:spPr>
          <a:xfrm>
            <a:off x="6941520" y="1080000"/>
            <a:ext cx="306000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Montserrat"/>
              </a:rPr>
              <a:t>Anziano: consumatore senza identità (e valore)</a:t>
            </a:r>
            <a:endParaRPr b="0" lang="it-IT" sz="18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Montserrat"/>
              </a:rPr>
              <a:t>Cronicizzazione delle malattie e della lungo degenza</a:t>
            </a:r>
            <a:endParaRPr b="0" lang="it-IT" sz="18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Montserrat"/>
              </a:rPr>
              <a:t>Diversi contesti abitativi: soli</a:t>
            </a:r>
            <a:endParaRPr b="0" lang="it-IT" sz="18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Montserrat"/>
              </a:rPr>
              <a:t>Cultura: vecchiaia = disvalore, non se hai notorietà o soldi</a:t>
            </a:r>
            <a:endParaRPr b="0" lang="it-IT" sz="18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Montserrat"/>
              </a:rPr>
              <a:t>Accelerazione tecnologica: anziano tra compresso tra progressismo e conservatorismo</a:t>
            </a:r>
            <a:endParaRPr b="0" lang="it-IT" sz="1800" spc="-1" strike="noStrike">
              <a:latin typeface="Montserrat"/>
            </a:endParaRPr>
          </a:p>
        </p:txBody>
      </p:sp>
      <p:sp>
        <p:nvSpPr>
          <p:cNvPr id="595" name=""/>
          <p:cNvSpPr/>
          <p:nvPr/>
        </p:nvSpPr>
        <p:spPr>
          <a:xfrm>
            <a:off x="6840000" y="936000"/>
            <a:ext cx="0" cy="4608000"/>
          </a:xfrm>
          <a:prstGeom prst="line">
            <a:avLst/>
          </a:prstGeom>
          <a:ln w="38160">
            <a:solidFill>
              <a:srgbClr val="ff3838"/>
            </a:solidFill>
            <a:prstDash val="lgDash"/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596" name="PlaceHolder 3"/>
          <p:cNvSpPr>
            <a:spLocks noGrp="1"/>
          </p:cNvSpPr>
          <p:nvPr>
            <p:ph type="title"/>
          </p:nvPr>
        </p:nvSpPr>
        <p:spPr>
          <a:xfrm>
            <a:off x="6948000" y="425160"/>
            <a:ext cx="3060000" cy="648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76000"/>
              </a:lnSpc>
              <a:buNone/>
            </a:pPr>
            <a:r>
              <a:rPr b="1" lang="it-IT" sz="2400" spc="-1" strike="noStrike">
                <a:solidFill>
                  <a:srgbClr val="000000"/>
                </a:solidFill>
                <a:latin typeface="Montserrat"/>
              </a:rPr>
              <a:t>Interferenze</a:t>
            </a:r>
            <a:endParaRPr b="1" lang="it-IT" sz="24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97" name=""/>
          <p:cNvSpPr txBox="1"/>
          <p:nvPr/>
        </p:nvSpPr>
        <p:spPr>
          <a:xfrm>
            <a:off x="6840000" y="72000"/>
            <a:ext cx="1895760" cy="521640"/>
          </a:xfrm>
          <a:prstGeom prst="rect">
            <a:avLst/>
          </a:prstGeom>
          <a:noFill/>
          <a:ln w="19080">
            <a:solidFill>
              <a:srgbClr val="ff3838"/>
            </a:solidFill>
            <a:round/>
          </a:ln>
        </p:spPr>
        <p:txBody>
          <a:bodyPr lIns="99360" rIns="99360" tIns="54360" bIns="54360" anchor="t">
            <a:noAutofit/>
          </a:bodyPr>
          <a:p>
            <a:pPr>
              <a:lnSpc>
                <a:spcPct val="70000"/>
              </a:lnSpc>
              <a:buNone/>
            </a:pPr>
            <a:r>
              <a:rPr b="0" lang="it-IT" sz="1800" spc="-1" strike="noStrike">
                <a:latin typeface="Montserrat"/>
              </a:rPr>
              <a:t>8. </a:t>
            </a:r>
            <a:r>
              <a:rPr b="0" lang="it-IT" sz="2000" spc="-1" strike="noStrike">
                <a:latin typeface="Montserrat"/>
              </a:rPr>
              <a:t>Fase</a:t>
            </a:r>
            <a:br>
              <a:rPr sz="1800"/>
            </a:br>
            <a:r>
              <a:rPr b="0" lang="it-IT" sz="1800" spc="-1" strike="noStrike">
                <a:latin typeface="Montserrat"/>
              </a:rPr>
              <a:t>della Vecchiaia</a:t>
            </a:r>
            <a:endParaRPr b="0" lang="it-IT" sz="1800" spc="-1" strike="noStrike">
              <a:latin typeface="Montserrat"/>
            </a:endParaRPr>
          </a:p>
        </p:txBody>
      </p:sp>
    </p:spTree>
  </p:cSld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PlaceHolder 1"/>
          <p:cNvSpPr>
            <a:spLocks noGrp="1"/>
          </p:cNvSpPr>
          <p:nvPr>
            <p:ph type="title"/>
          </p:nvPr>
        </p:nvSpPr>
        <p:spPr>
          <a:xfrm>
            <a:off x="246240" y="1139040"/>
            <a:ext cx="5220000" cy="700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Focus Adolescenza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99" name="PlaceHolder 2"/>
          <p:cNvSpPr>
            <a:spLocks noGrp="1"/>
          </p:cNvSpPr>
          <p:nvPr>
            <p:ph/>
          </p:nvPr>
        </p:nvSpPr>
        <p:spPr>
          <a:xfrm>
            <a:off x="245880" y="2178360"/>
            <a:ext cx="5220000" cy="215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Missione: identià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I 4 status dell’adolescenza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0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601" name="PlaceHolder 1"/>
          <p:cNvSpPr>
            <a:spLocks noGrp="1"/>
          </p:cNvSpPr>
          <p:nvPr>
            <p:ph type="subTitle"/>
          </p:nvPr>
        </p:nvSpPr>
        <p:spPr>
          <a:xfrm>
            <a:off x="3809520" y="1080000"/>
            <a:ext cx="595260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L’identità subisce una trasformazione. Inizia con la nascita. Raggiunge l’</a:t>
            </a:r>
            <a:r>
              <a:rPr b="1" lang="it-IT" sz="2500" spc="-1" strike="noStrike">
                <a:latin typeface="Montserrat"/>
              </a:rPr>
              <a:t>apice nell’adolescenza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Il gruppo dei pari o la partecipazione ad associazioni o movimenti sociali/politici può fornire la possibilità di provare nuove e differenti versioni del sé fino a quando il giovane non riesca a trovare il ruolo più adatto</a:t>
            </a:r>
            <a:endParaRPr b="0" lang="it-IT" sz="2500" spc="-1" strike="noStrike">
              <a:latin typeface="Montserrat"/>
            </a:endParaRPr>
          </a:p>
        </p:txBody>
      </p:sp>
      <p:sp>
        <p:nvSpPr>
          <p:cNvPr id="602" name="PlaceHolder 2"/>
          <p:cNvSpPr>
            <a:spLocks noGrp="1"/>
          </p:cNvSpPr>
          <p:nvPr>
            <p:ph type="title"/>
          </p:nvPr>
        </p:nvSpPr>
        <p:spPr>
          <a:xfrm>
            <a:off x="3780000" y="432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Focus Adolescenza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603" name=""/>
          <p:cNvSpPr txBox="1"/>
          <p:nvPr/>
        </p:nvSpPr>
        <p:spPr>
          <a:xfrm>
            <a:off x="367236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La Fasi Evolutive della Persona</a:t>
            </a:r>
            <a:endParaRPr b="0" lang="it-IT" sz="1490" spc="-1" strike="noStrike">
              <a:latin typeface="Montserrat"/>
            </a:endParaRPr>
          </a:p>
        </p:txBody>
      </p:sp>
    </p:spTree>
  </p:cSld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605" name="PlaceHolder 1"/>
          <p:cNvSpPr>
            <a:spLocks noGrp="1"/>
          </p:cNvSpPr>
          <p:nvPr>
            <p:ph type="subTitle"/>
          </p:nvPr>
        </p:nvSpPr>
        <p:spPr>
          <a:xfrm>
            <a:off x="3809520" y="1080000"/>
            <a:ext cx="595260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100" spc="-1" strike="noStrike">
                <a:latin typeface="Montserrat"/>
              </a:rPr>
              <a:t>La transizione dall’infanzia all’età adulta è un momento difficoltoso che vede due forze contrapposte: una spinge verso il mondo adulto (complesso, sconosciuto) e l’altra è la riluttanza a lasciare un mondo sicuro e garantito</a:t>
            </a:r>
            <a:endParaRPr b="0" lang="it-IT" sz="21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100" spc="-1" strike="noStrike">
                <a:latin typeface="Montserrat"/>
              </a:rPr>
              <a:t>Durante l’adolescenza i ragazzi si trovano a dover affrontare grandi cambiamenti fisici e psicologici e hanno la possibilità di sperimentarsi in vari ruoli e di capire che persone sono. Per rispondere al conflitto tra </a:t>
            </a:r>
            <a:r>
              <a:rPr b="1" lang="it-IT" sz="2100" spc="-1" strike="noStrike">
                <a:latin typeface="Montserrat"/>
              </a:rPr>
              <a:t>identità e confusione dell’identità</a:t>
            </a:r>
            <a:r>
              <a:rPr b="0" lang="it-IT" sz="2100" spc="-1" strike="noStrike">
                <a:latin typeface="Montserrat"/>
              </a:rPr>
              <a:t> si attraversano 4 </a:t>
            </a:r>
            <a:r>
              <a:rPr b="0" i="1" lang="it-IT" sz="2100" spc="-1" strike="noStrike">
                <a:latin typeface="Montserrat"/>
              </a:rPr>
              <a:t>status</a:t>
            </a:r>
            <a:r>
              <a:rPr b="0" lang="it-IT" sz="2100" spc="-1" strike="noStrike">
                <a:latin typeface="Montserrat"/>
              </a:rPr>
              <a:t>:</a:t>
            </a:r>
            <a:endParaRPr b="0" lang="it-IT" sz="2100" spc="-1" strike="noStrike">
              <a:latin typeface="Montserrat"/>
            </a:endParaRPr>
          </a:p>
        </p:txBody>
      </p:sp>
      <p:sp>
        <p:nvSpPr>
          <p:cNvPr id="606" name="PlaceHolder 2"/>
          <p:cNvSpPr>
            <a:spLocks noGrp="1"/>
          </p:cNvSpPr>
          <p:nvPr>
            <p:ph type="title"/>
          </p:nvPr>
        </p:nvSpPr>
        <p:spPr>
          <a:xfrm>
            <a:off x="3780000" y="432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Focus Adolescenza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607" name=""/>
          <p:cNvSpPr txBox="1"/>
          <p:nvPr/>
        </p:nvSpPr>
        <p:spPr>
          <a:xfrm>
            <a:off x="367236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La Fasi Evolutive della Persona</a:t>
            </a:r>
            <a:endParaRPr b="0" lang="it-IT" sz="1490" spc="-1" strike="noStrike">
              <a:latin typeface="Montserrat"/>
            </a:endParaRPr>
          </a:p>
        </p:txBody>
      </p:sp>
    </p:spTree>
  </p:cSld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8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609" name="PlaceHolder 1"/>
          <p:cNvSpPr>
            <a:spLocks noGrp="1"/>
          </p:cNvSpPr>
          <p:nvPr>
            <p:ph type="subTitle"/>
          </p:nvPr>
        </p:nvSpPr>
        <p:spPr>
          <a:xfrm>
            <a:off x="3809520" y="1080000"/>
            <a:ext cx="595260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spcAft>
                <a:spcPts val="1417"/>
              </a:spcAft>
              <a:buClr>
                <a:srgbClr val="000000"/>
              </a:buClr>
              <a:buFont typeface="StarSymbol"/>
              <a:buAutoNum type="arabicParenR"/>
            </a:pPr>
            <a:r>
              <a:rPr b="1" lang="it-IT" sz="2100" spc="-1" strike="noStrike">
                <a:latin typeface="Montserrat"/>
              </a:rPr>
              <a:t> </a:t>
            </a:r>
            <a:r>
              <a:rPr b="1" lang="it-IT" sz="2100" spc="-1" strike="noStrike">
                <a:latin typeface="Montserrat"/>
              </a:rPr>
              <a:t>Confusione d’identità</a:t>
            </a:r>
            <a:r>
              <a:rPr b="0" lang="it-IT" sz="2100" spc="-1" strike="noStrike">
                <a:latin typeface="Montserrat"/>
              </a:rPr>
              <a:t> (11-13): è lo status di chi non ha ancora affrontato la crisi o preso un impegno; generalmente mostra poco interesse sulle possibili scelte lavorative o ideologiche.</a:t>
            </a:r>
            <a:endParaRPr b="0" lang="it-IT" sz="2100" spc="-1" strike="noStrike">
              <a:latin typeface="Montserrat"/>
            </a:endParaRPr>
          </a:p>
          <a:p>
            <a:pPr marL="216000" indent="-216000">
              <a:spcAft>
                <a:spcPts val="1417"/>
              </a:spcAft>
              <a:buClr>
                <a:srgbClr val="000000"/>
              </a:buClr>
              <a:buFont typeface="StarSymbol"/>
              <a:buAutoNum type="arabicParenR"/>
            </a:pPr>
            <a:r>
              <a:rPr b="1" lang="it-IT" sz="2100" spc="-1" strike="noStrike">
                <a:latin typeface="Montserrat"/>
              </a:rPr>
              <a:t> </a:t>
            </a:r>
            <a:r>
              <a:rPr b="1" lang="it-IT" sz="2100" spc="-1" strike="noStrike">
                <a:latin typeface="Montserrat"/>
              </a:rPr>
              <a:t>Blocco dell’identità</a:t>
            </a:r>
            <a:r>
              <a:rPr b="0" lang="it-IT" sz="2100" spc="-1" strike="noStrike">
                <a:latin typeface="Montserrat"/>
              </a:rPr>
              <a:t> (14-15): è lo status di chi ha preso un impegno senza però sperimentare una crisi, in genere sono i genitori che tramandano il lavoro lo status sociale ai figli.</a:t>
            </a:r>
            <a:endParaRPr b="0" lang="it-IT" sz="2100" spc="-1" strike="noStrike">
              <a:latin typeface="Montserrat"/>
            </a:endParaRPr>
          </a:p>
        </p:txBody>
      </p:sp>
      <p:sp>
        <p:nvSpPr>
          <p:cNvPr id="610" name="PlaceHolder 2"/>
          <p:cNvSpPr>
            <a:spLocks noGrp="1"/>
          </p:cNvSpPr>
          <p:nvPr>
            <p:ph type="title"/>
          </p:nvPr>
        </p:nvSpPr>
        <p:spPr>
          <a:xfrm>
            <a:off x="3780000" y="432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Focus Adolescenza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611" name=""/>
          <p:cNvSpPr txBox="1"/>
          <p:nvPr/>
        </p:nvSpPr>
        <p:spPr>
          <a:xfrm>
            <a:off x="367236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La Fasi Evolutive della Persona</a:t>
            </a:r>
            <a:endParaRPr b="0" lang="it-IT" sz="1490" spc="-1" strike="noStrike">
              <a:latin typeface="Montserrat"/>
            </a:endParaRPr>
          </a:p>
        </p:txBody>
      </p:sp>
    </p:spTree>
  </p:cSld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2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613" name="PlaceHolder 1"/>
          <p:cNvSpPr>
            <a:spLocks noGrp="1"/>
          </p:cNvSpPr>
          <p:nvPr>
            <p:ph type="subTitle"/>
          </p:nvPr>
        </p:nvSpPr>
        <p:spPr>
          <a:xfrm>
            <a:off x="3809520" y="1080000"/>
            <a:ext cx="595260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spcAft>
                <a:spcPts val="1417"/>
              </a:spcAft>
              <a:buClr>
                <a:srgbClr val="000000"/>
              </a:buClr>
              <a:buFont typeface="StarSymbol"/>
              <a:buAutoNum type="arabicParenR" startAt="3"/>
            </a:pPr>
            <a:r>
              <a:rPr b="1" lang="it-IT" sz="2100" spc="-1" strike="noStrike">
                <a:latin typeface="Montserrat"/>
              </a:rPr>
              <a:t> </a:t>
            </a:r>
            <a:r>
              <a:rPr b="1" lang="it-IT" sz="2100" spc="-1" strike="noStrike">
                <a:latin typeface="Montserrat"/>
              </a:rPr>
              <a:t>Moratoria dell’identità</a:t>
            </a:r>
            <a:r>
              <a:rPr b="0" lang="it-IT" sz="2100" spc="-1" strike="noStrike">
                <a:latin typeface="Montserrat"/>
              </a:rPr>
              <a:t> (16-17): è lo status di chi è dentro una crisi ma gli impegni sono assenti o non definiti.</a:t>
            </a:r>
            <a:endParaRPr b="0" lang="it-IT" sz="2100" spc="-1" strike="noStrike">
              <a:latin typeface="Montserrat"/>
            </a:endParaRPr>
          </a:p>
          <a:p>
            <a:pPr marL="216000" indent="-216000">
              <a:spcAft>
                <a:spcPts val="1417"/>
              </a:spcAft>
              <a:buClr>
                <a:srgbClr val="000000"/>
              </a:buClr>
              <a:buFont typeface="StarSymbol"/>
              <a:buAutoNum type="arabicParenR"/>
            </a:pPr>
            <a:r>
              <a:rPr b="1" lang="it-IT" sz="2100" spc="-1" strike="noStrike">
                <a:latin typeface="Montserrat"/>
              </a:rPr>
              <a:t> </a:t>
            </a:r>
            <a:r>
              <a:rPr b="1" lang="it-IT" sz="2100" spc="-1" strike="noStrike">
                <a:latin typeface="Montserrat"/>
              </a:rPr>
              <a:t>Conquista dell’identità</a:t>
            </a:r>
            <a:r>
              <a:rPr b="0" lang="it-IT" sz="2100" spc="-1" strike="noStrike">
                <a:latin typeface="Montserrat"/>
              </a:rPr>
              <a:t> (18-20): lo status di chi ha passato una crisi e ha preso un impegno.</a:t>
            </a:r>
            <a:endParaRPr b="0" lang="it-IT" sz="2100" spc="-1" strike="noStrike">
              <a:latin typeface="Montserrat"/>
            </a:endParaRPr>
          </a:p>
        </p:txBody>
      </p:sp>
      <p:sp>
        <p:nvSpPr>
          <p:cNvPr id="614" name="PlaceHolder 2"/>
          <p:cNvSpPr>
            <a:spLocks noGrp="1"/>
          </p:cNvSpPr>
          <p:nvPr>
            <p:ph type="title"/>
          </p:nvPr>
        </p:nvSpPr>
        <p:spPr>
          <a:xfrm>
            <a:off x="3780000" y="432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Focus Adolescenza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615" name=""/>
          <p:cNvSpPr txBox="1"/>
          <p:nvPr/>
        </p:nvSpPr>
        <p:spPr>
          <a:xfrm>
            <a:off x="367236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La Fasi Evolutive della Persona</a:t>
            </a:r>
            <a:endParaRPr b="0" lang="it-IT" sz="1490" spc="-1" strike="noStrike">
              <a:latin typeface="Montserrat"/>
            </a:endParaRPr>
          </a:p>
        </p:txBody>
      </p:sp>
    </p:spTree>
  </p:cSld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PlaceHolder 1"/>
          <p:cNvSpPr>
            <a:spLocks noGrp="1"/>
          </p:cNvSpPr>
          <p:nvPr>
            <p:ph type="title"/>
          </p:nvPr>
        </p:nvSpPr>
        <p:spPr>
          <a:xfrm>
            <a:off x="3786480" y="1438920"/>
            <a:ext cx="6071760" cy="1353960"/>
          </a:xfrm>
          <a:prstGeom prst="rect">
            <a:avLst/>
          </a:prstGeom>
          <a:noFill/>
          <a:ln w="76320">
            <a:solidFill>
              <a:srgbClr val="000000"/>
            </a:solidFill>
            <a:round/>
          </a:ln>
        </p:spPr>
        <p:txBody>
          <a:bodyPr lIns="38160" rIns="38160" tIns="38160" bIns="38160" anchor="ctr">
            <a:noAutofit/>
          </a:bodyPr>
          <a:p>
            <a:pPr algn="ctr">
              <a:buNone/>
            </a:pPr>
            <a:r>
              <a:rPr b="1" lang="it-IT" sz="8000" spc="-1" strike="noStrike">
                <a:solidFill>
                  <a:srgbClr val="000000"/>
                </a:solidFill>
                <a:latin typeface="Montserrat"/>
              </a:rPr>
              <a:t>Domande?</a:t>
            </a:r>
            <a:endParaRPr b="1" lang="it-IT" sz="8000" spc="-1" strike="noStrike">
              <a:solidFill>
                <a:srgbClr val="000000"/>
              </a:solidFill>
              <a:latin typeface="Montserrat"/>
            </a:endParaRPr>
          </a:p>
        </p:txBody>
      </p:sp>
      <p:pic>
        <p:nvPicPr>
          <p:cNvPr id="617" name="" descr=""/>
          <p:cNvPicPr/>
          <p:nvPr/>
        </p:nvPicPr>
        <p:blipFill>
          <a:blip r:embed="rId1"/>
          <a:stretch/>
        </p:blipFill>
        <p:spPr>
          <a:xfrm>
            <a:off x="-133560" y="360"/>
            <a:ext cx="3656520" cy="5669640"/>
          </a:xfrm>
          <a:prstGeom prst="rect">
            <a:avLst/>
          </a:prstGeom>
          <a:ln w="0">
            <a:noFill/>
          </a:ln>
        </p:spPr>
      </p:pic>
      <p:sp>
        <p:nvSpPr>
          <p:cNvPr id="618" name="PlaceHolder 2"/>
          <p:cNvSpPr>
            <a:spLocks noGrp="1"/>
          </p:cNvSpPr>
          <p:nvPr>
            <p:ph type="title"/>
          </p:nvPr>
        </p:nvSpPr>
        <p:spPr>
          <a:xfrm rot="10800000">
            <a:off x="3749760" y="2575800"/>
            <a:ext cx="6145200" cy="1239480"/>
          </a:xfrm>
          <a:prstGeom prst="rect">
            <a:avLst/>
          </a:prstGeom>
          <a:solidFill>
            <a:srgbClr val="000000"/>
          </a:solidFill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1" lang="it-IT" sz="8000" spc="-1" strike="noStrike">
                <a:solidFill>
                  <a:srgbClr val="ffffff"/>
                </a:solidFill>
                <a:latin typeface="Montserrat"/>
              </a:rPr>
              <a:t>Questions?</a:t>
            </a:r>
            <a:endParaRPr b="1" lang="it-IT" sz="80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"/>
          <p:cNvSpPr txBox="1"/>
          <p:nvPr/>
        </p:nvSpPr>
        <p:spPr>
          <a:xfrm>
            <a:off x="367200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Il caso</a:t>
            </a:r>
            <a:endParaRPr b="0" lang="it-IT" sz="1490" spc="-1" strike="noStrike">
              <a:latin typeface="Montserrat"/>
            </a:endParaRPr>
          </a:p>
        </p:txBody>
      </p:sp>
      <p:pic>
        <p:nvPicPr>
          <p:cNvPr id="467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468" name="PlaceHolder 1"/>
          <p:cNvSpPr>
            <a:spLocks noGrp="1"/>
          </p:cNvSpPr>
          <p:nvPr>
            <p:ph type="subTitle"/>
          </p:nvPr>
        </p:nvSpPr>
        <p:spPr>
          <a:xfrm>
            <a:off x="3809520" y="1188000"/>
            <a:ext cx="5952600" cy="407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it-IT" sz="1200" spc="-1" strike="noStrike">
                <a:latin typeface="Montserrat"/>
              </a:rPr>
              <a:t>Lettera del 19 gennaio 1921 alle Suore dell’Istituto “Paolo Celesia” di Como</a:t>
            </a:r>
            <a:endParaRPr b="0" lang="it-IT" sz="1200" spc="-1" strike="noStrike">
              <a:latin typeface="Montserrat"/>
            </a:endParaRPr>
          </a:p>
          <a:p>
            <a:r>
              <a:rPr b="0" lang="it-IT" sz="2200" spc="-1" strike="noStrike">
                <a:latin typeface="Montserrat"/>
              </a:rPr>
              <a:t>“</a:t>
            </a:r>
            <a:r>
              <a:rPr b="0" lang="it-IT" sz="2200" spc="-1" strike="noStrike">
                <a:latin typeface="Montserrat"/>
              </a:rPr>
              <a:t>[ ... ]</a:t>
            </a:r>
            <a:endParaRPr b="0" lang="it-IT" sz="2200" spc="-1" strike="noStrike">
              <a:latin typeface="Montserrat"/>
            </a:endParaRPr>
          </a:p>
          <a:p>
            <a:r>
              <a:rPr b="0" lang="it-IT" sz="2200" spc="-1" strike="noStrike">
                <a:latin typeface="Montserrat"/>
              </a:rPr>
              <a:t>L'educazione della gioventù è un mistero sublime.</a:t>
            </a:r>
            <a:endParaRPr b="0" lang="it-IT" sz="2200" spc="-1" strike="noStrike">
              <a:latin typeface="Montserrat"/>
            </a:endParaRPr>
          </a:p>
          <a:p>
            <a:r>
              <a:rPr b="0" lang="it-IT" sz="2200" spc="-1" strike="noStrike">
                <a:latin typeface="Montserrat"/>
              </a:rPr>
              <a:t>[ ... ]</a:t>
            </a:r>
            <a:endParaRPr b="0" lang="it-IT" sz="2200" spc="-1" strike="noStrike">
              <a:latin typeface="Montserrat"/>
            </a:endParaRPr>
          </a:p>
          <a:p>
            <a:r>
              <a:rPr b="0" lang="it-IT" sz="2200" spc="-1" strike="noStrike">
                <a:latin typeface="Montserrat"/>
              </a:rPr>
              <a:t>Per rendere buono il giovane bisogna fargli conoscere la verità salutare confortata dalla grazia; fargli contemplare la bellezza del bene della bontà, della virtù, della verità che conosce.</a:t>
            </a:r>
            <a:endParaRPr b="0" lang="it-IT" sz="2200" spc="-1" strike="noStrike">
              <a:latin typeface="Montserrat"/>
            </a:endParaRPr>
          </a:p>
          <a:p>
            <a:r>
              <a:rPr b="0" lang="it-IT" sz="2200" spc="-1" strike="noStrike">
                <a:latin typeface="Montserrat"/>
              </a:rPr>
              <a:t>[ ... ]</a:t>
            </a:r>
            <a:endParaRPr b="0" lang="it-IT" sz="2200" spc="-1" strike="noStrike">
              <a:latin typeface="Montserrat"/>
            </a:endParaRPr>
          </a:p>
        </p:txBody>
      </p:sp>
      <p:sp>
        <p:nvSpPr>
          <p:cNvPr id="469" name="PlaceHolder 2"/>
          <p:cNvSpPr>
            <a:spLocks noGrp="1"/>
          </p:cNvSpPr>
          <p:nvPr>
            <p:ph type="title"/>
          </p:nvPr>
        </p:nvSpPr>
        <p:spPr>
          <a:xfrm>
            <a:off x="3780000" y="788040"/>
            <a:ext cx="6071760" cy="39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Il caso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"/>
          <p:cNvSpPr txBox="1"/>
          <p:nvPr/>
        </p:nvSpPr>
        <p:spPr>
          <a:xfrm>
            <a:off x="367200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1490" spc="-1" strike="noStrike">
                <a:latin typeface="Montserrat"/>
              </a:rPr>
              <a:t>Conclusione</a:t>
            </a:r>
            <a:endParaRPr b="0" lang="it-IT" sz="1490" spc="-1" strike="noStrike">
              <a:latin typeface="Montserrat"/>
            </a:endParaRPr>
          </a:p>
        </p:txBody>
      </p:sp>
      <p:pic>
        <p:nvPicPr>
          <p:cNvPr id="620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621" name="PlaceHolder 1"/>
          <p:cNvSpPr>
            <a:spLocks noGrp="1"/>
          </p:cNvSpPr>
          <p:nvPr>
            <p:ph type="subTitle"/>
          </p:nvPr>
        </p:nvSpPr>
        <p:spPr>
          <a:xfrm>
            <a:off x="3809520" y="1188000"/>
            <a:ext cx="5952600" cy="4104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it-IT" sz="2300" spc="-1" strike="noStrike">
                <a:latin typeface="Montserrat"/>
              </a:rPr>
              <a:t>Premessa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Evento complesso, con componenti fisiologiche, psicologiche, ambientali e sociali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Si tratta dello sviluppo del “sé”, una unità composta dal “me” e dall’ “io”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Lo sviluppo del sé non è una progressione di meccanica matematica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Ogni fase ha una crisi/rischio di crescita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Seguiamo le 8 (+1) fasi di Erikson</a:t>
            </a:r>
            <a:endParaRPr b="0" lang="it-IT" sz="2300" spc="-1" strike="noStrike">
              <a:latin typeface="Montserrat"/>
            </a:endParaRPr>
          </a:p>
        </p:txBody>
      </p:sp>
      <p:sp>
        <p:nvSpPr>
          <p:cNvPr id="622" name="PlaceHolder 2"/>
          <p:cNvSpPr>
            <a:spLocks noGrp="1"/>
          </p:cNvSpPr>
          <p:nvPr>
            <p:ph type="title"/>
          </p:nvPr>
        </p:nvSpPr>
        <p:spPr>
          <a:xfrm>
            <a:off x="3780000" y="648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Abbiamo visto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"/>
          <p:cNvSpPr txBox="1"/>
          <p:nvPr/>
        </p:nvSpPr>
        <p:spPr>
          <a:xfrm>
            <a:off x="367200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1490" spc="-1" strike="noStrike">
                <a:latin typeface="Montserrat"/>
              </a:rPr>
              <a:t>Conclusione</a:t>
            </a:r>
            <a:endParaRPr b="0" lang="it-IT" sz="1490" spc="-1" strike="noStrike">
              <a:latin typeface="Montserrat"/>
            </a:endParaRPr>
          </a:p>
        </p:txBody>
      </p:sp>
      <p:pic>
        <p:nvPicPr>
          <p:cNvPr id="624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625" name="PlaceHolder 1"/>
          <p:cNvSpPr>
            <a:spLocks noGrp="1"/>
          </p:cNvSpPr>
          <p:nvPr>
            <p:ph type="subTitle"/>
          </p:nvPr>
        </p:nvSpPr>
        <p:spPr>
          <a:xfrm>
            <a:off x="3809520" y="1188000"/>
            <a:ext cx="5952600" cy="3924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300" spc="-1" strike="noStrike">
                <a:latin typeface="Montserrat"/>
              </a:rPr>
              <a:t>0: Fase Pre Natale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Età: -9mesi – -1sec.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Conflitto di crescita: simbiosi/distacco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Agenti sociali: madre</a:t>
            </a:r>
            <a:endParaRPr b="0" lang="it-IT" sz="2300" spc="-1" strike="noStrike">
              <a:latin typeface="Montserrat"/>
            </a:endParaRPr>
          </a:p>
          <a:p>
            <a:r>
              <a:rPr b="1" lang="it-IT" sz="2300" spc="-1" strike="noStrike">
                <a:latin typeface="Montserrat"/>
              </a:rPr>
              <a:t>1: Fase Orale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Età: 0-1 anni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Conflitto di crescita: fiducia/sfiducia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Agenti sociali: genitori o tutori</a:t>
            </a:r>
            <a:endParaRPr b="0" lang="it-IT" sz="2300" spc="-1" strike="noStrike">
              <a:latin typeface="Montserrat"/>
            </a:endParaRPr>
          </a:p>
        </p:txBody>
      </p:sp>
      <p:sp>
        <p:nvSpPr>
          <p:cNvPr id="626" name="PlaceHolder 2"/>
          <p:cNvSpPr>
            <a:spLocks noGrp="1"/>
          </p:cNvSpPr>
          <p:nvPr>
            <p:ph type="title"/>
          </p:nvPr>
        </p:nvSpPr>
        <p:spPr>
          <a:xfrm>
            <a:off x="3780000" y="648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Abbiamo visto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"/>
          <p:cNvSpPr txBox="1"/>
          <p:nvPr/>
        </p:nvSpPr>
        <p:spPr>
          <a:xfrm>
            <a:off x="367200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1490" spc="-1" strike="noStrike">
                <a:latin typeface="Montserrat"/>
              </a:rPr>
              <a:t>Conclusione</a:t>
            </a:r>
            <a:endParaRPr b="0" lang="it-IT" sz="1490" spc="-1" strike="noStrike">
              <a:latin typeface="Montserrat"/>
            </a:endParaRPr>
          </a:p>
        </p:txBody>
      </p:sp>
      <p:pic>
        <p:nvPicPr>
          <p:cNvPr id="628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629" name="PlaceHolder 1"/>
          <p:cNvSpPr>
            <a:spLocks noGrp="1"/>
          </p:cNvSpPr>
          <p:nvPr>
            <p:ph type="subTitle"/>
          </p:nvPr>
        </p:nvSpPr>
        <p:spPr>
          <a:xfrm>
            <a:off x="3809520" y="1188000"/>
            <a:ext cx="5952600" cy="392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300" spc="-1" strike="noStrike">
                <a:latin typeface="Montserrat"/>
              </a:rPr>
              <a:t>2: Fase Anale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Età: 1-3 anni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Conflitto di crescita: autonomia/incertezza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Agenti sociali: genitori</a:t>
            </a:r>
            <a:endParaRPr b="0" lang="it-IT" sz="2300" spc="-1" strike="noStrike">
              <a:latin typeface="Montserrat"/>
            </a:endParaRPr>
          </a:p>
          <a:p>
            <a:r>
              <a:rPr b="1" lang="it-IT" sz="2300" spc="-1" strike="noStrike">
                <a:latin typeface="Montserrat"/>
              </a:rPr>
              <a:t>3: Fase Genitale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Età: 3-6 anni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Conflitto di crescita: iniziativa/senso di colpa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Agenti sociali: famiglia</a:t>
            </a:r>
            <a:endParaRPr b="0" lang="it-IT" sz="2300" spc="-1" strike="noStrike">
              <a:latin typeface="Montserrat"/>
            </a:endParaRPr>
          </a:p>
        </p:txBody>
      </p:sp>
      <p:sp>
        <p:nvSpPr>
          <p:cNvPr id="630" name="PlaceHolder 2"/>
          <p:cNvSpPr>
            <a:spLocks noGrp="1"/>
          </p:cNvSpPr>
          <p:nvPr>
            <p:ph type="title"/>
          </p:nvPr>
        </p:nvSpPr>
        <p:spPr>
          <a:xfrm>
            <a:off x="3780000" y="648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Abbiamo visto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"/>
          <p:cNvSpPr txBox="1"/>
          <p:nvPr/>
        </p:nvSpPr>
        <p:spPr>
          <a:xfrm>
            <a:off x="367200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1490" spc="-1" strike="noStrike">
                <a:latin typeface="Montserrat"/>
              </a:rPr>
              <a:t>Conclusione</a:t>
            </a:r>
            <a:endParaRPr b="0" lang="it-IT" sz="1490" spc="-1" strike="noStrike">
              <a:latin typeface="Montserrat"/>
            </a:endParaRPr>
          </a:p>
        </p:txBody>
      </p:sp>
      <p:pic>
        <p:nvPicPr>
          <p:cNvPr id="632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633" name="PlaceHolder 1"/>
          <p:cNvSpPr>
            <a:spLocks noGrp="1"/>
          </p:cNvSpPr>
          <p:nvPr>
            <p:ph type="subTitle"/>
          </p:nvPr>
        </p:nvSpPr>
        <p:spPr>
          <a:xfrm>
            <a:off x="3809520" y="1188000"/>
            <a:ext cx="5952600" cy="392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300" spc="-1" strike="noStrike">
                <a:latin typeface="Montserrat"/>
              </a:rPr>
              <a:t>4: Fase Scolare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Età: 6-12 anni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Conflitto di crescita: operosità/inferiorità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Agenti sociali: insegnanti</a:t>
            </a:r>
            <a:endParaRPr b="0" lang="it-IT" sz="2300" spc="-1" strike="noStrike">
              <a:latin typeface="Montserrat"/>
            </a:endParaRPr>
          </a:p>
          <a:p>
            <a:r>
              <a:rPr b="1" lang="it-IT" sz="2300" spc="-1" strike="noStrike">
                <a:latin typeface="Montserrat"/>
              </a:rPr>
              <a:t>5: Fase Adolescenziale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Età: 12-20 anni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Conflitto di crescita: identità/confusione d’identità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Agenti sociali: il gruppo dei coetanei</a:t>
            </a:r>
            <a:endParaRPr b="0" lang="it-IT" sz="2300" spc="-1" strike="noStrike">
              <a:latin typeface="Montserrat"/>
            </a:endParaRPr>
          </a:p>
        </p:txBody>
      </p:sp>
      <p:sp>
        <p:nvSpPr>
          <p:cNvPr id="634" name="PlaceHolder 2"/>
          <p:cNvSpPr>
            <a:spLocks noGrp="1"/>
          </p:cNvSpPr>
          <p:nvPr>
            <p:ph type="title"/>
          </p:nvPr>
        </p:nvSpPr>
        <p:spPr>
          <a:xfrm>
            <a:off x="3780000" y="648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Abbiamo visto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"/>
          <p:cNvSpPr txBox="1"/>
          <p:nvPr/>
        </p:nvSpPr>
        <p:spPr>
          <a:xfrm>
            <a:off x="367200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1490" spc="-1" strike="noStrike">
                <a:latin typeface="Montserrat"/>
              </a:rPr>
              <a:t>Conclusione</a:t>
            </a:r>
            <a:endParaRPr b="0" lang="it-IT" sz="1490" spc="-1" strike="noStrike">
              <a:latin typeface="Montserrat"/>
            </a:endParaRPr>
          </a:p>
        </p:txBody>
      </p:sp>
      <p:pic>
        <p:nvPicPr>
          <p:cNvPr id="636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637" name="PlaceHolder 1"/>
          <p:cNvSpPr>
            <a:spLocks noGrp="1"/>
          </p:cNvSpPr>
          <p:nvPr>
            <p:ph type="subTitle"/>
          </p:nvPr>
        </p:nvSpPr>
        <p:spPr>
          <a:xfrm>
            <a:off x="3809520" y="1116000"/>
            <a:ext cx="5952600" cy="4284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300" spc="-1" strike="noStrike">
                <a:latin typeface="Montserrat"/>
              </a:rPr>
              <a:t>6: Fase Adulta 1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Età: 20-40 anni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Conflitto di crescita: intimità/isolamento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Agenti sociali: partner</a:t>
            </a:r>
            <a:endParaRPr b="0" lang="it-IT" sz="2300" spc="-1" strike="noStrike">
              <a:latin typeface="Montserrat"/>
            </a:endParaRPr>
          </a:p>
          <a:p>
            <a:r>
              <a:rPr b="1" lang="it-IT" sz="2300" spc="-1" strike="noStrike">
                <a:latin typeface="Montserrat"/>
              </a:rPr>
              <a:t>7: Fase Adulta 2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Età: 40-65 anni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Conflitto di crescita: generatività/egocentrismo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Agenti sociali:  coniuge, figli e le norme culturali</a:t>
            </a:r>
            <a:endParaRPr b="0" lang="it-IT" sz="2300" spc="-1" strike="noStrike">
              <a:latin typeface="Montserrat"/>
            </a:endParaRPr>
          </a:p>
        </p:txBody>
      </p:sp>
      <p:sp>
        <p:nvSpPr>
          <p:cNvPr id="638" name="PlaceHolder 2"/>
          <p:cNvSpPr>
            <a:spLocks noGrp="1"/>
          </p:cNvSpPr>
          <p:nvPr>
            <p:ph type="title"/>
          </p:nvPr>
        </p:nvSpPr>
        <p:spPr>
          <a:xfrm>
            <a:off x="3780000" y="648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Abbiamo visto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"/>
          <p:cNvSpPr txBox="1"/>
          <p:nvPr/>
        </p:nvSpPr>
        <p:spPr>
          <a:xfrm>
            <a:off x="367200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1490" spc="-1" strike="noStrike">
                <a:latin typeface="Montserrat"/>
              </a:rPr>
              <a:t>Conclusione</a:t>
            </a:r>
            <a:endParaRPr b="0" lang="it-IT" sz="1490" spc="-1" strike="noStrike">
              <a:latin typeface="Montserrat"/>
            </a:endParaRPr>
          </a:p>
        </p:txBody>
      </p:sp>
      <p:pic>
        <p:nvPicPr>
          <p:cNvPr id="640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641" name="PlaceHolder 1"/>
          <p:cNvSpPr>
            <a:spLocks noGrp="1"/>
          </p:cNvSpPr>
          <p:nvPr>
            <p:ph type="subTitle"/>
          </p:nvPr>
        </p:nvSpPr>
        <p:spPr>
          <a:xfrm>
            <a:off x="3809520" y="1188000"/>
            <a:ext cx="5952600" cy="3927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300" spc="-1" strike="noStrike">
                <a:latin typeface="Montserrat"/>
              </a:rPr>
              <a:t>8: Fase della Vecchiaia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Età: 65-?? anni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Conflitto di crescita: integrità/stagnazione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Agenti sociali:  genere umano</a:t>
            </a:r>
            <a:endParaRPr b="0" lang="it-IT" sz="2300" spc="-1" strike="noStrike">
              <a:latin typeface="Montserrat"/>
            </a:endParaRPr>
          </a:p>
          <a:p>
            <a:r>
              <a:rPr b="1" lang="it-IT" sz="2300" spc="-1" strike="noStrike">
                <a:latin typeface="Montserrat"/>
              </a:rPr>
              <a:t>3: Focus Adolescenza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Font typeface="StarSymbol"/>
              <a:buAutoNum type="arabicParenR"/>
            </a:pPr>
            <a:r>
              <a:rPr b="0" lang="it-IT" sz="2300" spc="-1" strike="noStrike">
                <a:latin typeface="Montserrat"/>
              </a:rPr>
              <a:t> </a:t>
            </a:r>
            <a:r>
              <a:rPr b="0" lang="it-IT" sz="2300" spc="-1" strike="noStrike">
                <a:latin typeface="Montserrat"/>
              </a:rPr>
              <a:t>Confusione d’identità (11-13)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Font typeface="StarSymbol"/>
              <a:buAutoNum type="arabicParenR"/>
            </a:pPr>
            <a:r>
              <a:rPr b="0" lang="it-IT" sz="2300" spc="-1" strike="noStrike">
                <a:latin typeface="Montserrat"/>
              </a:rPr>
              <a:t> </a:t>
            </a:r>
            <a:r>
              <a:rPr b="0" lang="it-IT" sz="2300" spc="-1" strike="noStrike">
                <a:latin typeface="Montserrat"/>
              </a:rPr>
              <a:t>Blocco dell’identità (14-15)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Font typeface="StarSymbol"/>
              <a:buAutoNum type="arabicParenR"/>
            </a:pPr>
            <a:r>
              <a:rPr b="0" lang="it-IT" sz="2300" spc="-1" strike="noStrike">
                <a:latin typeface="Montserrat"/>
              </a:rPr>
              <a:t> </a:t>
            </a:r>
            <a:r>
              <a:rPr b="0" lang="it-IT" sz="2300" spc="-1" strike="noStrike">
                <a:latin typeface="Montserrat"/>
              </a:rPr>
              <a:t>Moratoria dell’identità (16-17)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Font typeface="StarSymbol"/>
              <a:buAutoNum type="arabicParenR"/>
            </a:pPr>
            <a:r>
              <a:rPr b="0" lang="it-IT" sz="2300" spc="-1" strike="noStrike">
                <a:latin typeface="Montserrat"/>
              </a:rPr>
              <a:t> </a:t>
            </a:r>
            <a:r>
              <a:rPr b="0" lang="it-IT" sz="2300" spc="-1" strike="noStrike">
                <a:latin typeface="Montserrat"/>
              </a:rPr>
              <a:t>Conquista dell’identità (18-20)</a:t>
            </a:r>
            <a:endParaRPr b="0" lang="it-IT" sz="2300" spc="-1" strike="noStrike">
              <a:latin typeface="Montserrat"/>
            </a:endParaRPr>
          </a:p>
        </p:txBody>
      </p:sp>
      <p:sp>
        <p:nvSpPr>
          <p:cNvPr id="642" name="PlaceHolder 2"/>
          <p:cNvSpPr>
            <a:spLocks noGrp="1"/>
          </p:cNvSpPr>
          <p:nvPr>
            <p:ph type="title"/>
          </p:nvPr>
        </p:nvSpPr>
        <p:spPr>
          <a:xfrm>
            <a:off x="3780000" y="648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Abbiamo visto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PlaceHolder 1"/>
          <p:cNvSpPr>
            <a:spLocks noGrp="1"/>
          </p:cNvSpPr>
          <p:nvPr>
            <p:ph type="title"/>
          </p:nvPr>
        </p:nvSpPr>
        <p:spPr>
          <a:xfrm>
            <a:off x="504000" y="451800"/>
            <a:ext cx="6159240" cy="60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it-IT" sz="2400" spc="-1" strike="noStrike">
                <a:solidFill>
                  <a:srgbClr val="000000"/>
                </a:solidFill>
                <a:latin typeface="Montserrat"/>
              </a:rPr>
              <a:t>Prossimo Incontro</a:t>
            </a:r>
            <a:endParaRPr b="0" lang="it-IT" sz="24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644" name="PlaceHolder 2"/>
          <p:cNvSpPr>
            <a:spLocks noGrp="1"/>
          </p:cNvSpPr>
          <p:nvPr>
            <p:ph type="subTitle"/>
          </p:nvPr>
        </p:nvSpPr>
        <p:spPr>
          <a:xfrm>
            <a:off x="503640" y="1143000"/>
            <a:ext cx="9071640" cy="365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1" lang="it-IT" sz="9800" spc="-1" strike="noStrike">
                <a:latin typeface="Montserrat"/>
              </a:rPr>
              <a:t>Giovedì</a:t>
            </a:r>
            <a:br>
              <a:rPr sz="9800"/>
            </a:br>
            <a:r>
              <a:rPr b="1" lang="it-IT" sz="8820" spc="-1" strike="noStrike">
                <a:latin typeface="Montserrat"/>
              </a:rPr>
              <a:t>20 aprile 20:30</a:t>
            </a:r>
            <a:endParaRPr b="0" lang="it-IT" sz="8820" spc="-1" strike="noStrike">
              <a:latin typeface="Montserrat"/>
            </a:endParaRPr>
          </a:p>
          <a:p>
            <a:pPr algn="ctr">
              <a:buNone/>
            </a:pPr>
            <a:r>
              <a:rPr b="1" lang="it-IT" sz="4000" spc="-1" strike="noStrike">
                <a:latin typeface="Montserrat"/>
              </a:rPr>
              <a:t>Conflitto e Adattamento</a:t>
            </a:r>
            <a:endParaRPr b="0" lang="it-IT" sz="4000" spc="-1" strike="noStrike">
              <a:latin typeface="Montserrat"/>
            </a:endParaRPr>
          </a:p>
        </p:txBody>
      </p:sp>
    </p:spTree>
  </p:cSld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Title 5"/>
          <p:cNvSpPr/>
          <p:nvPr/>
        </p:nvSpPr>
        <p:spPr>
          <a:xfrm>
            <a:off x="3312000" y="1184040"/>
            <a:ext cx="6408000" cy="107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90000"/>
              </a:lnSpc>
              <a:buNone/>
            </a:pPr>
            <a:r>
              <a:rPr b="1" lang="it-IT" sz="4400" spc="299" strike="noStrike">
                <a:solidFill>
                  <a:srgbClr val="000000"/>
                </a:solidFill>
                <a:latin typeface="Poppins"/>
                <a:ea typeface="Roboto Medium"/>
              </a:rPr>
              <a:t>Generale</a:t>
            </a:r>
            <a:endParaRPr b="1" lang="it-IT" sz="44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646" name="Rectangle 3"/>
          <p:cNvSpPr/>
          <p:nvPr/>
        </p:nvSpPr>
        <p:spPr>
          <a:xfrm>
            <a:off x="3183840" y="4968000"/>
            <a:ext cx="31485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it-IT" sz="1800" spc="-1" strike="noStrike">
                <a:solidFill>
                  <a:srgbClr val="ffff00"/>
                </a:solidFill>
                <a:latin typeface="Roboto"/>
                <a:ea typeface="Roboto"/>
              </a:rPr>
              <a:t>Copparo</a:t>
            </a:r>
            <a:r>
              <a:rPr b="0" lang="it-IT" sz="1800" spc="-1" strike="noStrike">
                <a:solidFill>
                  <a:srgbClr val="ffff00"/>
                </a:solidFill>
                <a:latin typeface="Roboto"/>
                <a:ea typeface="Roboto"/>
              </a:rPr>
              <a:t>	</a:t>
            </a:r>
            <a:r>
              <a:rPr b="0" lang="it-IT" sz="1800" spc="-1" strike="noStrike">
                <a:solidFill>
                  <a:srgbClr val="ffff00"/>
                </a:solidFill>
                <a:latin typeface="Roboto"/>
                <a:ea typeface="Roboto"/>
              </a:rPr>
              <a:t>	</a:t>
            </a:r>
            <a:r>
              <a:rPr b="0" lang="it-IT" sz="1800" spc="-1" strike="noStrike">
                <a:solidFill>
                  <a:srgbClr val="ffff00"/>
                </a:solidFill>
                <a:latin typeface="Roboto"/>
                <a:ea typeface="Roboto"/>
              </a:rPr>
              <a:t>13/4/2023</a:t>
            </a:r>
            <a:endParaRPr b="0" lang="it-IT" sz="1800" spc="-1" strike="noStrike">
              <a:latin typeface="Montserrat"/>
            </a:endParaRPr>
          </a:p>
        </p:txBody>
      </p:sp>
      <p:sp>
        <p:nvSpPr>
          <p:cNvPr id="647" name="Title 7"/>
          <p:cNvSpPr/>
          <p:nvPr/>
        </p:nvSpPr>
        <p:spPr>
          <a:xfrm>
            <a:off x="3631680" y="644040"/>
            <a:ext cx="4991040" cy="59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90000"/>
              </a:lnSpc>
              <a:buNone/>
            </a:pPr>
            <a:r>
              <a:rPr b="1" lang="it-IT" sz="3200" spc="-1" strike="noStrike">
                <a:solidFill>
                  <a:srgbClr val="ffffff"/>
                </a:solidFill>
                <a:latin typeface="Poppins"/>
                <a:ea typeface="Roboto Medium"/>
              </a:rPr>
              <a:t>Pedagogia</a:t>
            </a:r>
            <a:endParaRPr b="0" lang="it-IT" sz="3200" spc="-1" strike="noStrike">
              <a:latin typeface="Montserrat"/>
            </a:endParaRPr>
          </a:p>
        </p:txBody>
      </p:sp>
      <p:pic>
        <p:nvPicPr>
          <p:cNvPr id="648" name="" descr=""/>
          <p:cNvPicPr/>
          <p:nvPr/>
        </p:nvPicPr>
        <p:blipFill>
          <a:blip r:embed="rId1"/>
          <a:stretch/>
        </p:blipFill>
        <p:spPr>
          <a:xfrm>
            <a:off x="-9000" y="0"/>
            <a:ext cx="3144960" cy="5669640"/>
          </a:xfrm>
          <a:prstGeom prst="rect">
            <a:avLst/>
          </a:prstGeom>
          <a:ln w="0">
            <a:noFill/>
          </a:ln>
        </p:spPr>
      </p:pic>
      <p:pic>
        <p:nvPicPr>
          <p:cNvPr id="649" name="" descr=""/>
          <p:cNvPicPr/>
          <p:nvPr/>
        </p:nvPicPr>
        <p:blipFill>
          <a:blip r:embed="rId2"/>
          <a:stretch/>
        </p:blipFill>
        <p:spPr>
          <a:xfrm>
            <a:off x="6666840" y="2156400"/>
            <a:ext cx="3422880" cy="3517920"/>
          </a:xfrm>
          <a:prstGeom prst="rect">
            <a:avLst/>
          </a:prstGeom>
          <a:ln w="0">
            <a:noFill/>
          </a:ln>
        </p:spPr>
      </p:pic>
      <p:sp>
        <p:nvSpPr>
          <p:cNvPr id="650" name="Title 2_ 3"/>
          <p:cNvSpPr/>
          <p:nvPr/>
        </p:nvSpPr>
        <p:spPr>
          <a:xfrm>
            <a:off x="3132720" y="2695680"/>
            <a:ext cx="5705280" cy="59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90000"/>
              </a:lnSpc>
              <a:buNone/>
            </a:pPr>
            <a:r>
              <a:rPr b="1" lang="it-IT" sz="3200" spc="-1" strike="noStrike">
                <a:solidFill>
                  <a:srgbClr val="ffffff"/>
                </a:solidFill>
                <a:latin typeface="Poppins"/>
                <a:ea typeface="Roboto Medium"/>
              </a:rPr>
              <a:t>La Fasi Evolutive</a:t>
            </a:r>
            <a:endParaRPr b="0" lang="it-IT" sz="3200" spc="-1" strike="noStrike">
              <a:latin typeface="Montserrat"/>
            </a:endParaRPr>
          </a:p>
          <a:p>
            <a:pPr>
              <a:lnSpc>
                <a:spcPct val="90000"/>
              </a:lnSpc>
              <a:buNone/>
            </a:pPr>
            <a:r>
              <a:rPr b="1" lang="it-IT" sz="3200" spc="-1" strike="noStrike">
                <a:solidFill>
                  <a:srgbClr val="ffffff"/>
                </a:solidFill>
                <a:latin typeface="Poppins"/>
                <a:ea typeface="Roboto Medium"/>
              </a:rPr>
              <a:t>della Persona</a:t>
            </a:r>
            <a:endParaRPr b="0" lang="it-IT" sz="3200" spc="-1" strike="noStrike">
              <a:latin typeface="Montserrat"/>
            </a:endParaRPr>
          </a:p>
        </p:txBody>
      </p:sp>
      <p:sp>
        <p:nvSpPr>
          <p:cNvPr id="651" name="Rectangle 8_ 3"/>
          <p:cNvSpPr/>
          <p:nvPr/>
        </p:nvSpPr>
        <p:spPr>
          <a:xfrm>
            <a:off x="3365640" y="60480"/>
            <a:ext cx="21898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Roboto"/>
                <a:ea typeface="Roboto"/>
              </a:rPr>
              <a:t>Stefano Bortolato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</p:txBody>
      </p:sp>
      <p:pic>
        <p:nvPicPr>
          <p:cNvPr id="652" name="" descr=""/>
          <p:cNvPicPr/>
          <p:nvPr/>
        </p:nvPicPr>
        <p:blipFill>
          <a:blip r:embed="rId3"/>
          <a:stretch/>
        </p:blipFill>
        <p:spPr>
          <a:xfrm>
            <a:off x="5094360" y="3431520"/>
            <a:ext cx="999000" cy="1190520"/>
          </a:xfrm>
          <a:prstGeom prst="rect">
            <a:avLst/>
          </a:prstGeom>
          <a:ln w="0">
            <a:noFill/>
          </a:ln>
        </p:spPr>
      </p:pic>
      <p:pic>
        <p:nvPicPr>
          <p:cNvPr id="653" name="" descr=""/>
          <p:cNvPicPr/>
          <p:nvPr/>
        </p:nvPicPr>
        <p:blipFill>
          <a:blip r:embed="rId4"/>
          <a:stretch/>
        </p:blipFill>
        <p:spPr>
          <a:xfrm>
            <a:off x="4104000" y="3711240"/>
            <a:ext cx="864000" cy="838800"/>
          </a:xfrm>
          <a:prstGeom prst="rect">
            <a:avLst/>
          </a:prstGeom>
          <a:ln w="0">
            <a:noFill/>
          </a:ln>
        </p:spPr>
      </p:pic>
      <p:sp>
        <p:nvSpPr>
          <p:cNvPr id="654" name="Title 8"/>
          <p:cNvSpPr/>
          <p:nvPr/>
        </p:nvSpPr>
        <p:spPr>
          <a:xfrm>
            <a:off x="7227000" y="1289160"/>
            <a:ext cx="1080000" cy="126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90000"/>
              </a:lnSpc>
              <a:buNone/>
            </a:pPr>
            <a:r>
              <a:rPr b="1" lang="it-IT" sz="11620" spc="299" strike="noStrike">
                <a:solidFill>
                  <a:srgbClr val="000000"/>
                </a:solidFill>
                <a:latin typeface="Poppins"/>
                <a:ea typeface="Roboto Medium"/>
              </a:rPr>
              <a:t>6</a:t>
            </a:r>
            <a:endParaRPr b="1" lang="it-IT" sz="1162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"/>
          <p:cNvSpPr/>
          <p:nvPr/>
        </p:nvSpPr>
        <p:spPr>
          <a:xfrm>
            <a:off x="144000" y="144000"/>
            <a:ext cx="9792000" cy="5400000"/>
          </a:xfrm>
          <a:prstGeom prst="rect">
            <a:avLst/>
          </a:prstGeom>
          <a:solidFill>
            <a:srgbClr val="00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</p:spTree>
  </p:cSld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"/>
          <p:cNvSpPr txBox="1"/>
          <p:nvPr/>
        </p:nvSpPr>
        <p:spPr>
          <a:xfrm>
            <a:off x="367200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Il caso</a:t>
            </a:r>
            <a:endParaRPr b="0" lang="it-IT" sz="1490" spc="-1" strike="noStrike">
              <a:latin typeface="Montserrat"/>
            </a:endParaRPr>
          </a:p>
        </p:txBody>
      </p:sp>
      <p:pic>
        <p:nvPicPr>
          <p:cNvPr id="471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472" name="PlaceHolder 1"/>
          <p:cNvSpPr>
            <a:spLocks noGrp="1"/>
          </p:cNvSpPr>
          <p:nvPr>
            <p:ph type="subTitle"/>
          </p:nvPr>
        </p:nvSpPr>
        <p:spPr>
          <a:xfrm>
            <a:off x="3809520" y="1188000"/>
            <a:ext cx="5952600" cy="407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it-IT" sz="2200" spc="-1" strike="noStrike">
                <a:latin typeface="Montserrat"/>
              </a:rPr>
              <a:t>A conseguire tutto ciò bisogna che all’intelligenza e al cuore del fanciullo sia posta ben chiara la vista della morale verità e della virtù di cui si tratta: la luce poi onnipotente della verità e della virtù non viene che dalla Divina grazia.</a:t>
            </a:r>
            <a:endParaRPr b="0" lang="it-IT" sz="2200" spc="-1" strike="noStrike">
              <a:latin typeface="Montserrat"/>
            </a:endParaRPr>
          </a:p>
          <a:p>
            <a:r>
              <a:rPr b="0" lang="it-IT" sz="2200" spc="-1" strike="noStrike">
                <a:latin typeface="Montserrat"/>
              </a:rPr>
              <a:t>E perché la virtù e la verità morale vengano poste innanzi agli occhi dei fanciulli, conviene che la virtù risplenda in noi, e che si dimostri amabile e degna d’esser seguita, - e la verità deve essere esposta …</a:t>
            </a:r>
            <a:endParaRPr b="0" lang="it-IT" sz="2200" spc="-1" strike="noStrike">
              <a:latin typeface="Montserrat"/>
            </a:endParaRPr>
          </a:p>
        </p:txBody>
      </p:sp>
      <p:sp>
        <p:nvSpPr>
          <p:cNvPr id="473" name="PlaceHolder 2"/>
          <p:cNvSpPr>
            <a:spLocks noGrp="1"/>
          </p:cNvSpPr>
          <p:nvPr>
            <p:ph type="title"/>
          </p:nvPr>
        </p:nvSpPr>
        <p:spPr>
          <a:xfrm>
            <a:off x="3780000" y="788040"/>
            <a:ext cx="6071760" cy="39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Il caso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PlaceHolder 1"/>
          <p:cNvSpPr>
            <a:spLocks noGrp="1"/>
          </p:cNvSpPr>
          <p:nvPr>
            <p:ph type="title"/>
          </p:nvPr>
        </p:nvSpPr>
        <p:spPr>
          <a:xfrm>
            <a:off x="246240" y="252000"/>
            <a:ext cx="6449760" cy="1746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1" lang="it-IT" sz="4000" spc="-1" strike="noStrike">
                <a:solidFill>
                  <a:srgbClr val="000000"/>
                </a:solidFill>
                <a:latin typeface="Montserrat"/>
              </a:rPr>
              <a:t>Tu come continueresti la lettera di </a:t>
            </a:r>
            <a:r>
              <a:rPr b="1" i="1" lang="it-IT" sz="4000" spc="-1" strike="noStrike">
                <a:solidFill>
                  <a:srgbClr val="000000"/>
                </a:solidFill>
                <a:latin typeface="Montserrat"/>
              </a:rPr>
              <a:t>istruzioni</a:t>
            </a:r>
            <a:r>
              <a:rPr b="1" lang="it-IT" sz="4000" spc="-1" strike="noStrike">
                <a:solidFill>
                  <a:srgbClr val="000000"/>
                </a:solidFill>
                <a:latin typeface="Montserrat"/>
              </a:rPr>
              <a:t>?</a:t>
            </a:r>
            <a:endParaRPr b="1" lang="it-IT" sz="4000" spc="-1" strike="noStrike">
              <a:solidFill>
                <a:srgbClr val="000000"/>
              </a:solidFill>
              <a:latin typeface="Montserrat"/>
            </a:endParaRPr>
          </a:p>
        </p:txBody>
      </p:sp>
      <p:pic>
        <p:nvPicPr>
          <p:cNvPr id="475" name="" descr=""/>
          <p:cNvPicPr/>
          <p:nvPr/>
        </p:nvPicPr>
        <p:blipFill>
          <a:blip r:embed="rId1"/>
          <a:stretch/>
        </p:blipFill>
        <p:spPr>
          <a:xfrm>
            <a:off x="338400" y="1998000"/>
            <a:ext cx="3272400" cy="3272400"/>
          </a:xfrm>
          <a:prstGeom prst="rect">
            <a:avLst/>
          </a:prstGeom>
          <a:ln w="0">
            <a:noFill/>
          </a:ln>
        </p:spPr>
      </p:pic>
      <p:sp>
        <p:nvSpPr>
          <p:cNvPr id="476" name=""/>
          <p:cNvSpPr txBox="1"/>
          <p:nvPr/>
        </p:nvSpPr>
        <p:spPr>
          <a:xfrm>
            <a:off x="4248000" y="1944000"/>
            <a:ext cx="2304000" cy="2230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endParaRPr b="0" lang="it-IT" sz="1800" spc="-1" strike="noStrike">
              <a:latin typeface="Montserrat"/>
            </a:endParaRPr>
          </a:p>
          <a:p>
            <a:pPr>
              <a:lnSpc>
                <a:spcPct val="150000"/>
              </a:lnSpc>
              <a:buNone/>
            </a:pPr>
            <a:r>
              <a:rPr b="0" lang="it-IT" sz="2000" spc="-1" strike="noStrike">
                <a:latin typeface="Montserrat"/>
              </a:rPr>
              <a:t>5 minuti</a:t>
            </a:r>
            <a:endParaRPr b="0" lang="it-IT" sz="2000" spc="-1" strike="noStrike">
              <a:latin typeface="Montserrat"/>
            </a:endParaRPr>
          </a:p>
          <a:p>
            <a:pPr>
              <a:lnSpc>
                <a:spcPct val="150000"/>
              </a:lnSpc>
              <a:buNone/>
            </a:pPr>
            <a:r>
              <a:rPr b="0" lang="it-IT" sz="2000" spc="-1" strike="noStrike">
                <a:latin typeface="Montserrat"/>
              </a:rPr>
              <a:t>Di </a:t>
            </a:r>
            <a:r>
              <a:rPr b="0" lang="it-IT" sz="2200" spc="-1" strike="noStrike">
                <a:latin typeface="Montserrat"/>
              </a:rPr>
              <a:t>lavoro</a:t>
            </a:r>
            <a:endParaRPr b="0" lang="it-IT" sz="2200" spc="-1" strike="noStrike">
              <a:latin typeface="Montserrat"/>
            </a:endParaRPr>
          </a:p>
          <a:p>
            <a:pPr>
              <a:lnSpc>
                <a:spcPct val="150000"/>
              </a:lnSpc>
              <a:buNone/>
            </a:pPr>
            <a:r>
              <a:rPr b="0" lang="it-IT" sz="2000" spc="-1" strike="noStrike">
                <a:latin typeface="Montserrat"/>
              </a:rPr>
              <a:t>Di gruppo</a:t>
            </a:r>
            <a:endParaRPr b="0" lang="it-IT" sz="2000" spc="-1" strike="noStrike">
              <a:latin typeface="Montserrat"/>
            </a:endParaRPr>
          </a:p>
          <a:p>
            <a:pPr>
              <a:lnSpc>
                <a:spcPct val="150000"/>
              </a:lnSpc>
              <a:buNone/>
            </a:pPr>
            <a:endParaRPr b="0" lang="it-IT" sz="1800" spc="-1" strike="noStrike">
              <a:latin typeface="Montserrat"/>
            </a:endParaRPr>
          </a:p>
        </p:txBody>
      </p:sp>
    </p:spTree>
  </p:cSld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"/>
          <p:cNvSpPr txBox="1"/>
          <p:nvPr/>
        </p:nvSpPr>
        <p:spPr>
          <a:xfrm>
            <a:off x="367200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Il caso</a:t>
            </a:r>
            <a:endParaRPr b="0" lang="it-IT" sz="1490" spc="-1" strike="noStrike">
              <a:latin typeface="Montserrat"/>
            </a:endParaRPr>
          </a:p>
        </p:txBody>
      </p:sp>
      <p:pic>
        <p:nvPicPr>
          <p:cNvPr id="478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479" name="PlaceHolder 1"/>
          <p:cNvSpPr>
            <a:spLocks noGrp="1"/>
          </p:cNvSpPr>
          <p:nvPr>
            <p:ph type="subTitle"/>
          </p:nvPr>
        </p:nvSpPr>
        <p:spPr>
          <a:xfrm>
            <a:off x="3809520" y="1188000"/>
            <a:ext cx="5952600" cy="40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it-IT" sz="2200" spc="-1" strike="noStrike">
                <a:latin typeface="Montserrat"/>
              </a:rPr>
              <a:t>[…]</a:t>
            </a:r>
            <a:endParaRPr b="0" lang="it-IT" sz="2200" spc="-1" strike="noStrike">
              <a:latin typeface="Montserrat"/>
            </a:endParaRPr>
          </a:p>
          <a:p>
            <a:r>
              <a:rPr b="0" lang="it-IT" sz="2200" spc="-1" strike="noStrike">
                <a:latin typeface="Montserrat"/>
              </a:rPr>
              <a:t>con </a:t>
            </a:r>
            <a:r>
              <a:rPr b="1" lang="it-IT" sz="2200" spc="-1" strike="noStrike">
                <a:latin typeface="Montserrat"/>
              </a:rPr>
              <a:t>semplicità</a:t>
            </a:r>
            <a:r>
              <a:rPr b="0" lang="it-IT" sz="2200" spc="-1" strike="noStrike">
                <a:latin typeface="Montserrat"/>
              </a:rPr>
              <a:t>, e non con </a:t>
            </a:r>
            <a:r>
              <a:rPr b="1" lang="it-IT" sz="2200" spc="-1" strike="noStrike">
                <a:latin typeface="Montserrat"/>
              </a:rPr>
              <a:t>smancerie</a:t>
            </a:r>
            <a:r>
              <a:rPr b="0" lang="it-IT" sz="2200" spc="-1" strike="noStrike">
                <a:latin typeface="Montserrat"/>
              </a:rPr>
              <a:t> né con </a:t>
            </a:r>
            <a:r>
              <a:rPr b="1" lang="it-IT" sz="2200" spc="-1" strike="noStrike">
                <a:latin typeface="Montserrat"/>
              </a:rPr>
              <a:t>artefizi</a:t>
            </a:r>
            <a:r>
              <a:rPr b="0" lang="it-IT" sz="2200" spc="-1" strike="noStrike">
                <a:latin typeface="Montserrat"/>
              </a:rPr>
              <a:t>, onde non si produca una bontà apparente posticcia, com’è la bontà di certi collegi educandati e anche di Istituti religiosi, purtroppo, purtroppo!</a:t>
            </a:r>
            <a:endParaRPr b="0" lang="it-IT" sz="2200" spc="-1" strike="noStrike">
              <a:latin typeface="Montserrat"/>
            </a:endParaRPr>
          </a:p>
          <a:p>
            <a:r>
              <a:rPr b="0" lang="it-IT" sz="2200" spc="-1" strike="noStrike">
                <a:latin typeface="Montserrat"/>
              </a:rPr>
              <a:t>Basta: conforto e benedico voi e le vostre consorelle e i cari orfanelli.</a:t>
            </a:r>
            <a:endParaRPr b="0" lang="it-IT" sz="2200" spc="-1" strike="noStrike">
              <a:latin typeface="Montserrat"/>
            </a:endParaRPr>
          </a:p>
          <a:p>
            <a:endParaRPr b="0" lang="it-IT" sz="2200" spc="-1" strike="noStrike">
              <a:latin typeface="Montserrat"/>
            </a:endParaRPr>
          </a:p>
          <a:p>
            <a:r>
              <a:rPr b="0" lang="it-IT" sz="2200" spc="-1" strike="noStrike">
                <a:latin typeface="Montserrat"/>
              </a:rPr>
              <a:t>In Gesù Cristo e Maria SS.</a:t>
            </a:r>
            <a:endParaRPr b="0" lang="it-IT" sz="2200" spc="-1" strike="noStrike">
              <a:latin typeface="Montserrat"/>
            </a:endParaRPr>
          </a:p>
        </p:txBody>
      </p:sp>
      <p:sp>
        <p:nvSpPr>
          <p:cNvPr id="480" name="PlaceHolder 2"/>
          <p:cNvSpPr>
            <a:spLocks noGrp="1"/>
          </p:cNvSpPr>
          <p:nvPr>
            <p:ph type="title"/>
          </p:nvPr>
        </p:nvSpPr>
        <p:spPr>
          <a:xfrm>
            <a:off x="3780000" y="78804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Il caso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PlaceHolder 1"/>
          <p:cNvSpPr>
            <a:spLocks noGrp="1"/>
          </p:cNvSpPr>
          <p:nvPr>
            <p:ph type="title"/>
          </p:nvPr>
        </p:nvSpPr>
        <p:spPr>
          <a:xfrm>
            <a:off x="246240" y="1139040"/>
            <a:ext cx="5220000" cy="700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1" lang="it-IT" sz="4000" spc="-1" strike="noStrike">
                <a:solidFill>
                  <a:srgbClr val="000000"/>
                </a:solidFill>
                <a:latin typeface="Montserrat"/>
              </a:rPr>
              <a:t>Discussione</a:t>
            </a:r>
            <a:endParaRPr b="1" lang="it-IT" sz="4000" spc="-1" strike="noStrike">
              <a:solidFill>
                <a:srgbClr val="000000"/>
              </a:solidFill>
              <a:latin typeface="Montserrat"/>
            </a:endParaRPr>
          </a:p>
        </p:txBody>
      </p:sp>
      <p:pic>
        <p:nvPicPr>
          <p:cNvPr id="482" name="" descr=""/>
          <p:cNvPicPr/>
          <p:nvPr/>
        </p:nvPicPr>
        <p:blipFill>
          <a:blip r:embed="rId1"/>
          <a:stretch/>
        </p:blipFill>
        <p:spPr>
          <a:xfrm>
            <a:off x="338400" y="1998000"/>
            <a:ext cx="3272400" cy="3272400"/>
          </a:xfrm>
          <a:prstGeom prst="rect">
            <a:avLst/>
          </a:prstGeom>
          <a:ln w="0">
            <a:noFill/>
          </a:ln>
        </p:spPr>
      </p:pic>
      <p:sp>
        <p:nvSpPr>
          <p:cNvPr id="483" name=""/>
          <p:cNvSpPr txBox="1"/>
          <p:nvPr/>
        </p:nvSpPr>
        <p:spPr>
          <a:xfrm>
            <a:off x="4248000" y="1944000"/>
            <a:ext cx="2304000" cy="2230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endParaRPr b="0" lang="it-IT" sz="1800" spc="-1" strike="noStrike">
              <a:latin typeface="Montserrat"/>
            </a:endParaRPr>
          </a:p>
          <a:p>
            <a:pPr>
              <a:lnSpc>
                <a:spcPct val="150000"/>
              </a:lnSpc>
              <a:buNone/>
            </a:pPr>
            <a:r>
              <a:rPr b="0" lang="it-IT" sz="2000" spc="-1" strike="noStrike">
                <a:latin typeface="Montserrat"/>
              </a:rPr>
              <a:t>5 minuti</a:t>
            </a:r>
            <a:endParaRPr b="0" lang="it-IT" sz="2000" spc="-1" strike="noStrike">
              <a:latin typeface="Montserrat"/>
            </a:endParaRPr>
          </a:p>
          <a:p>
            <a:pPr>
              <a:lnSpc>
                <a:spcPct val="150000"/>
              </a:lnSpc>
              <a:buNone/>
            </a:pPr>
            <a:r>
              <a:rPr b="0" lang="it-IT" sz="2000" spc="-1" strike="noStrike">
                <a:latin typeface="Montserrat"/>
              </a:rPr>
              <a:t>Di dialog</a:t>
            </a:r>
            <a:r>
              <a:rPr b="0" lang="it-IT" sz="2200" spc="-1" strike="noStrike">
                <a:latin typeface="Montserrat"/>
              </a:rPr>
              <a:t>o</a:t>
            </a:r>
            <a:endParaRPr b="0" lang="it-IT" sz="2200" spc="-1" strike="noStrike">
              <a:latin typeface="Montserrat"/>
            </a:endParaRPr>
          </a:p>
          <a:p>
            <a:pPr>
              <a:lnSpc>
                <a:spcPct val="150000"/>
              </a:lnSpc>
              <a:buNone/>
            </a:pPr>
            <a:endParaRPr b="0" lang="it-IT" sz="2000" spc="-1" strike="noStrike">
              <a:latin typeface="Montserrat"/>
            </a:endParaRPr>
          </a:p>
          <a:p>
            <a:pPr>
              <a:lnSpc>
                <a:spcPct val="150000"/>
              </a:lnSpc>
              <a:buNone/>
            </a:pPr>
            <a:endParaRPr b="0" lang="it-IT" sz="1800" spc="-1" strike="noStrike">
              <a:latin typeface="Montserrat"/>
            </a:endParaRPr>
          </a:p>
        </p:txBody>
      </p:sp>
    </p:spTree>
  </p:cSld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"/>
          <p:cNvSpPr txBox="1"/>
          <p:nvPr/>
        </p:nvSpPr>
        <p:spPr>
          <a:xfrm>
            <a:off x="367200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La Fasi Evolutive della Persona</a:t>
            </a:r>
            <a:endParaRPr b="0" lang="it-IT" sz="1490" spc="-1" strike="noStrike">
              <a:latin typeface="Montserrat"/>
            </a:endParaRPr>
          </a:p>
        </p:txBody>
      </p:sp>
      <p:pic>
        <p:nvPicPr>
          <p:cNvPr id="485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486" name="PlaceHolder 1"/>
          <p:cNvSpPr>
            <a:spLocks noGrp="1"/>
          </p:cNvSpPr>
          <p:nvPr>
            <p:ph type="subTitle"/>
          </p:nvPr>
        </p:nvSpPr>
        <p:spPr>
          <a:xfrm>
            <a:off x="3809520" y="1152000"/>
            <a:ext cx="612648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Argomento </a:t>
            </a:r>
            <a:r>
              <a:rPr b="0" i="1" lang="it-IT" sz="2300" spc="-1" strike="noStrike">
                <a:latin typeface="Montserrat"/>
              </a:rPr>
              <a:t>sporco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Distinzione Bio (</a:t>
            </a:r>
            <a:r>
              <a:rPr b="0" lang="it-IT" sz="2000" spc="-1" strike="noStrike">
                <a:latin typeface="Montserrat"/>
              </a:rPr>
              <a:t>fisiologico</a:t>
            </a:r>
            <a:r>
              <a:rPr b="0" lang="it-IT" sz="2300" spc="-1" strike="noStrike">
                <a:latin typeface="Montserrat"/>
              </a:rPr>
              <a:t>) – Io (</a:t>
            </a:r>
            <a:r>
              <a:rPr b="0" lang="it-IT" sz="2000" spc="-1" strike="noStrike">
                <a:latin typeface="Montserrat"/>
              </a:rPr>
              <a:t>psicologico</a:t>
            </a:r>
            <a:r>
              <a:rPr b="0" lang="it-IT" sz="2300" spc="-1" strike="noStrike">
                <a:latin typeface="Montserrat"/>
              </a:rPr>
              <a:t>)</a:t>
            </a:r>
            <a:br>
              <a:rPr sz="2300"/>
            </a:br>
            <a:r>
              <a:rPr b="0" lang="it-IT" sz="2300" spc="-1" strike="noStrike">
                <a:latin typeface="Montserrat"/>
              </a:rPr>
              <a:t>Sviluppo del fisico, sviluppo cognitivo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Influssi:</a:t>
            </a:r>
            <a:endParaRPr b="0" lang="it-IT" sz="2300" spc="-1" strike="noStrike">
              <a:latin typeface="Montserrat"/>
            </a:endParaRPr>
          </a:p>
          <a:p>
            <a:pPr lvl="1" marL="43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Bio(chimici) (es: effetti ormoni)</a:t>
            </a:r>
            <a:endParaRPr b="0" lang="it-IT" sz="2300" spc="-1" strike="noStrike">
              <a:latin typeface="Montserrat"/>
            </a:endParaRPr>
          </a:p>
          <a:p>
            <a:pPr lvl="1" marL="43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Sociali (es: scolarizzazione, pressione massa)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Le fasi sono tipicizzate da caratteristiche e bisogni specifici (es: accettazione sociale)</a:t>
            </a:r>
            <a:endParaRPr b="0" lang="it-IT" sz="2300" spc="-1" strike="noStrike">
              <a:latin typeface="Montserrat"/>
            </a:endParaRPr>
          </a:p>
        </p:txBody>
      </p:sp>
      <p:sp>
        <p:nvSpPr>
          <p:cNvPr id="487" name="PlaceHolder 2"/>
          <p:cNvSpPr>
            <a:spLocks noGrp="1"/>
          </p:cNvSpPr>
          <p:nvPr>
            <p:ph type="title"/>
          </p:nvPr>
        </p:nvSpPr>
        <p:spPr>
          <a:xfrm>
            <a:off x="3780000" y="648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Premessa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5622</TotalTime>
  <Application>LibreOffice/7.3.7.2$Linux_X86_64 LibreOffice_project/30$Build-2</Application>
  <AppVersion>15.0000</AppVersion>
  <Company>Slidehood.com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2017-08-02T20:41:11Z</dcterms:created>
  <dc:creator>Slidehood.com</dc:creator>
  <dc:description>Corso di Pedagogia Generale per Operatori d'Oratorio
PG-6: Le Fasi Evolutive della Persona</dc:description>
  <cp:keywords>pedagogia formazione educativa</cp:keywords>
  <dc:language>it-IT</dc:language>
  <cp:lastModifiedBy>Don Stefano Bortolato</cp:lastModifiedBy>
  <cp:lastPrinted>2023-04-18T08:23:27Z</cp:lastPrinted>
  <dcterms:modified xsi:type="dcterms:W3CDTF">2023-04-18T08:23:41Z</dcterms:modified>
  <cp:revision>558</cp:revision>
  <dc:subject>Pedagogia</dc:subject>
  <dc:title>Pedagogia Generale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rollato da">
    <vt:lpwstr>Widescreen</vt:lpwstr>
  </property>
  <property fmtid="{D5CDD505-2E9C-101B-9397-08002B2CF9AE}" pid="3" name="HiddenSlides">
    <vt:r8>0</vt:r8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r8>0</vt:r8>
  </property>
  <property fmtid="{D5CDD505-2E9C-101B-9397-08002B2CF9AE}" pid="7" name="Notes">
    <vt:r8>0</vt:r8>
  </property>
  <property fmtid="{D5CDD505-2E9C-101B-9397-08002B2CF9AE}" pid="8" name="ScaleCrop">
    <vt:bool>0</vt:bool>
  </property>
  <property fmtid="{D5CDD505-2E9C-101B-9397-08002B2CF9AE}" pid="9" name="ShareDoc">
    <vt:bool>0</vt:bool>
  </property>
  <property fmtid="{D5CDD505-2E9C-101B-9397-08002B2CF9AE}" pid="10" name="Slides">
    <vt:r8>15</vt:r8>
  </property>
</Properties>
</file>