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1.jpeg" ContentType="image/jpeg"/>
  <Override PartName="/ppt/media/image1.png" ContentType="image/png"/>
  <Override PartName="/ppt/media/image31.png" ContentType="image/png"/>
  <Override PartName="/ppt/media/image25.png" ContentType="image/png"/>
  <Override PartName="/ppt/media/image12.png" ContentType="image/png"/>
  <Override PartName="/ppt/media/image7.png" ContentType="image/png"/>
  <Override PartName="/ppt/media/image37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41.png" ContentType="image/png"/>
  <Override PartName="/ppt/media/image30.png" ContentType="image/png"/>
  <Override PartName="/ppt/media/image28.png" ContentType="image/png"/>
  <Override PartName="/ppt/media/image42.png" ContentType="image/png"/>
  <Override PartName="/ppt/media/image43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10.png" ContentType="image/png"/>
  <Override PartName="/ppt/media/image5.png" ContentType="image/png"/>
  <Override PartName="/ppt/media/image35.png" ContentType="image/png"/>
  <Override PartName="/ppt/media/image13.jpeg" ContentType="image/jpeg"/>
  <Override PartName="/ppt/media/image23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60" Type="http://schemas.openxmlformats.org/officeDocument/2006/relationships/slide" Target="slides/slide48.xml"/><Relationship Id="rId6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1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2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subTitle"/>
          </p:nvPr>
        </p:nvSpPr>
        <p:spPr>
          <a:xfrm>
            <a:off x="1960200" y="647640"/>
            <a:ext cx="6159240" cy="23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/>
          </p:nvPr>
        </p:nvSpPr>
        <p:spPr>
          <a:xfrm>
            <a:off x="503640" y="30438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5152320" y="132624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50364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5152320" y="30438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 270"/>
          <p:cNvSpPr/>
          <p:nvPr/>
        </p:nvSpPr>
        <p:spPr>
          <a:xfrm>
            <a:off x="341280" y="390240"/>
            <a:ext cx="9364320" cy="4938120"/>
          </a:xfrm>
          <a:custGeom>
            <a:avLst/>
            <a:gdLst/>
            <a:ahLst/>
            <a:rect l="l" t="t" r="r" b="b"/>
            <a:pathLst>
              <a:path w="11326759" h="5973096">
                <a:moveTo>
                  <a:pt x="11326759" y="5016716"/>
                </a:moveTo>
                <a:lnTo>
                  <a:pt x="11326759" y="5747671"/>
                </a:lnTo>
                <a:cubicBezTo>
                  <a:pt x="11326759" y="5872170"/>
                  <a:pt x="11225833" y="5973096"/>
                  <a:pt x="11101334" y="5973096"/>
                </a:cubicBezTo>
                <a:lnTo>
                  <a:pt x="10454485" y="5973096"/>
                </a:lnTo>
                <a:lnTo>
                  <a:pt x="10476857" y="5915847"/>
                </a:lnTo>
                <a:cubicBezTo>
                  <a:pt x="10630030" y="5576670"/>
                  <a:pt x="10885911" y="5288087"/>
                  <a:pt x="11207983" y="5084298"/>
                </a:cubicBezTo>
                <a:close/>
                <a:moveTo>
                  <a:pt x="3890280" y="0"/>
                </a:moveTo>
                <a:lnTo>
                  <a:pt x="11101334" y="0"/>
                </a:lnTo>
                <a:cubicBezTo>
                  <a:pt x="11225833" y="0"/>
                  <a:pt x="11326759" y="100926"/>
                  <a:pt x="11326759" y="225425"/>
                </a:cubicBezTo>
                <a:lnTo>
                  <a:pt x="11326759" y="1840902"/>
                </a:lnTo>
                <a:lnTo>
                  <a:pt x="11321056" y="1841894"/>
                </a:lnTo>
                <a:cubicBezTo>
                  <a:pt x="9271563" y="2250627"/>
                  <a:pt x="7675452" y="3872385"/>
                  <a:pt x="7356956" y="5903875"/>
                </a:cubicBezTo>
                <a:lnTo>
                  <a:pt x="7347931" y="5973096"/>
                </a:lnTo>
                <a:lnTo>
                  <a:pt x="225425" y="5973096"/>
                </a:lnTo>
                <a:cubicBezTo>
                  <a:pt x="100926" y="5973096"/>
                  <a:pt x="0" y="5872170"/>
                  <a:pt x="0" y="5747671"/>
                </a:cubicBezTo>
                <a:lnTo>
                  <a:pt x="0" y="3856324"/>
                </a:lnTo>
                <a:lnTo>
                  <a:pt x="107796" y="3848335"/>
                </a:lnTo>
                <a:cubicBezTo>
                  <a:pt x="2097534" y="3651400"/>
                  <a:pt x="3679374" y="2109746"/>
                  <a:pt x="3881443" y="170557"/>
                </a:cubicBezTo>
                <a:close/>
                <a:moveTo>
                  <a:pt x="225425" y="0"/>
                </a:moveTo>
                <a:lnTo>
                  <a:pt x="789667" y="0"/>
                </a:lnTo>
                <a:lnTo>
                  <a:pt x="736389" y="155621"/>
                </a:lnTo>
                <a:cubicBezTo>
                  <a:pt x="605303" y="436632"/>
                  <a:pt x="342370" y="654767"/>
                  <a:pt x="17905" y="746271"/>
                </a:cubicBezTo>
                <a:lnTo>
                  <a:pt x="0" y="750446"/>
                </a:lnTo>
                <a:lnTo>
                  <a:pt x="0" y="225425"/>
                </a:lnTo>
                <a:cubicBezTo>
                  <a:pt x="0" y="100926"/>
                  <a:pt x="100926" y="0"/>
                  <a:pt x="225425" y="0"/>
                </a:cubicBezTo>
                <a:close/>
              </a:path>
            </a:pathLst>
          </a:cu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2890080" y="2434680"/>
            <a:ext cx="4286520" cy="7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-7560" y="0"/>
            <a:ext cx="3438360" cy="3409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5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664680" y="2151000"/>
            <a:ext cx="3421440" cy="3518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182"/>
          <p:cNvSpPr/>
          <p:nvPr/>
        </p:nvSpPr>
        <p:spPr>
          <a:xfrm>
            <a:off x="0" y="1212840"/>
            <a:ext cx="10079640" cy="3212640"/>
          </a:xfrm>
          <a:prstGeom prst="rect">
            <a:avLst/>
          </a:prstGeom>
          <a:solidFill>
            <a:srgbClr val="f1c5c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717120" y="1528560"/>
            <a:ext cx="3410280" cy="56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33320" y="2298960"/>
            <a:ext cx="3394080" cy="18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3084120" y="0"/>
            <a:ext cx="6995160" cy="566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Right Triangle 104"/>
          <p:cNvSpPr/>
          <p:nvPr/>
        </p:nvSpPr>
        <p:spPr>
          <a:xfrm>
            <a:off x="0" y="360"/>
            <a:ext cx="10079640" cy="5669640"/>
          </a:xfrm>
          <a:prstGeom prst="rtTriangle">
            <a:avLst/>
          </a:prstGeom>
          <a:solidFill>
            <a:srgbClr val="9ac1de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6226920" y="1383480"/>
            <a:ext cx="3410280" cy="56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243480" y="2154240"/>
            <a:ext cx="3394080" cy="18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7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414" name="Right Triangle 108"/>
          <p:cNvSpPr/>
          <p:nvPr/>
        </p:nvSpPr>
        <p:spPr>
          <a:xfrm>
            <a:off x="360" y="360"/>
            <a:ext cx="7619760" cy="5669640"/>
          </a:xfrm>
          <a:prstGeom prst="rtTriangle">
            <a:avLst/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body"/>
          </p:nvPr>
        </p:nvSpPr>
        <p:spPr>
          <a:xfrm>
            <a:off x="3809520" y="1547640"/>
            <a:ext cx="2987280" cy="31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000"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017480" y="1547640"/>
            <a:ext cx="2863800" cy="314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3809520" y="575640"/>
            <a:ext cx="607176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0" y="0"/>
            <a:ext cx="3512880" cy="56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9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Montserrat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Secondo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Terzo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490" spc="-1" strike="noStrike">
                <a:solidFill>
                  <a:srgbClr val="000000"/>
                </a:solidFill>
                <a:latin typeface="Montserrat"/>
              </a:rPr>
              <a:t>Quarto livello struttura</a:t>
            </a:r>
            <a:endParaRPr b="0" lang="it-IT" sz="1490" spc="-1" strike="noStrike">
              <a:solidFill>
                <a:srgbClr val="000000"/>
              </a:solidFill>
              <a:latin typeface="Montserrat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Quinto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Sesto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60" spc="-1" strike="noStrike">
                <a:solidFill>
                  <a:srgbClr val="000000"/>
                </a:solidFill>
                <a:latin typeface="Montserrat"/>
              </a:rPr>
              <a:t>Settimo livello struttura</a:t>
            </a:r>
            <a:endParaRPr b="0" lang="it-IT" sz="166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4" name=""/>
          <p:cNvSpPr/>
          <p:nvPr/>
        </p:nvSpPr>
        <p:spPr>
          <a:xfrm>
            <a:off x="3571200" y="0"/>
            <a:ext cx="0" cy="5670000"/>
          </a:xfrm>
          <a:prstGeom prst="line">
            <a:avLst/>
          </a:prstGeom>
          <a:ln w="127080">
            <a:solidFill>
              <a:srgbClr val="90bcd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"/>
          <p:cNvSpPr/>
          <p:nvPr/>
        </p:nvSpPr>
        <p:spPr>
          <a:xfrm flipH="1">
            <a:off x="8332560" y="4464360"/>
            <a:ext cx="1746000" cy="1220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"/>
          <p:cNvSpPr txBox="1"/>
          <p:nvPr/>
        </p:nvSpPr>
        <p:spPr>
          <a:xfrm>
            <a:off x="9464760" y="5297760"/>
            <a:ext cx="774000" cy="2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fld id="{B024C149-32F0-4F90-B54B-B44B9F34505D}" type="slidenum">
              <a:rPr b="0" lang="it-IT" sz="1200" spc="-1" strike="noStrike">
                <a:latin typeface="Montserrat"/>
              </a:rPr>
              <a:t>&lt;numero&gt;</a:t>
            </a:fld>
            <a:endParaRPr b="0" lang="it-IT" sz="1200" spc="-1" strike="noStrike">
              <a:latin typeface="Montserrat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3809520" y="5297760"/>
            <a:ext cx="952560" cy="27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1200" spc="-1" strike="noStrike">
                <a:latin typeface="Montserrat"/>
              </a:rPr>
              <a:t>13/4/2023</a:t>
            </a:r>
            <a:endParaRPr b="0" lang="it-IT" sz="1200" spc="-1" strike="noStrike">
              <a:latin typeface="Montserrat"/>
            </a:endParaRPr>
          </a:p>
        </p:txBody>
      </p:sp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9532080" y="29520"/>
            <a:ext cx="500040" cy="595440"/>
          </a:xfrm>
          <a:prstGeom prst="rect">
            <a:avLst/>
          </a:prstGeom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8974800" y="162000"/>
            <a:ext cx="439200" cy="4320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4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title"/>
          </p:nvPr>
        </p:nvSpPr>
        <p:spPr>
          <a:xfrm>
            <a:off x="246240" y="1139040"/>
            <a:ext cx="5220000" cy="70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8" name="Donut 280"/>
          <p:cNvSpPr/>
          <p:nvPr/>
        </p:nvSpPr>
        <p:spPr>
          <a:xfrm>
            <a:off x="4158000" y="31320"/>
            <a:ext cx="5657760" cy="5601600"/>
          </a:xfrm>
          <a:prstGeom prst="donut">
            <a:avLst>
              <a:gd name="adj" fmla="val 22614"/>
            </a:avLst>
          </a:prstGeom>
          <a:solidFill>
            <a:srgbClr val="f2f2f2">
              <a:alpha val="87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" name="" descr=""/>
          <p:cNvPicPr/>
          <p:nvPr/>
        </p:nvPicPr>
        <p:blipFill>
          <a:blip r:embed="rId2"/>
          <a:stretch/>
        </p:blipFill>
        <p:spPr>
          <a:xfrm>
            <a:off x="6956280" y="72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863760" y="34920"/>
            <a:ext cx="2934000" cy="559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573160" y="1455840"/>
            <a:ext cx="2757600" cy="275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ame 2"/>
          <p:cNvSpPr/>
          <p:nvPr/>
        </p:nvSpPr>
        <p:spPr>
          <a:xfrm>
            <a:off x="70560" y="79560"/>
            <a:ext cx="9937800" cy="5510160"/>
          </a:xfrm>
          <a:prstGeom prst="frame">
            <a:avLst>
              <a:gd name="adj1" fmla="val 556"/>
            </a:avLst>
          </a:pr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4986000" y="467280"/>
            <a:ext cx="4500360" cy="450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6840" y="2123640"/>
            <a:ext cx="3889800" cy="176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title"/>
          </p:nvPr>
        </p:nvSpPr>
        <p:spPr>
          <a:xfrm>
            <a:off x="456840" y="1078920"/>
            <a:ext cx="388296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866120" y="418356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6760440" y="418356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2" name="PlaceHolder 6"/>
          <p:cNvSpPr>
            <a:spLocks noGrp="1"/>
          </p:cNvSpPr>
          <p:nvPr>
            <p:ph type="body"/>
          </p:nvPr>
        </p:nvSpPr>
        <p:spPr>
          <a:xfrm>
            <a:off x="8514360" y="4214520"/>
            <a:ext cx="1164960" cy="11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9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173" name="Rectangle 82"/>
          <p:cNvSpPr/>
          <p:nvPr/>
        </p:nvSpPr>
        <p:spPr>
          <a:xfrm>
            <a:off x="883800" y="4700160"/>
            <a:ext cx="3035520" cy="105840"/>
          </a:xfrm>
          <a:prstGeom prst="rect">
            <a:avLst/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onut 349"/>
          <p:cNvSpPr/>
          <p:nvPr/>
        </p:nvSpPr>
        <p:spPr>
          <a:xfrm>
            <a:off x="4513320" y="-918000"/>
            <a:ext cx="7435440" cy="7142400"/>
          </a:xfrm>
          <a:prstGeom prst="donut">
            <a:avLst>
              <a:gd name="adj" fmla="val 13580"/>
            </a:avLst>
          </a:prstGeom>
          <a:solidFill>
            <a:srgbClr val="f2f2f2">
              <a:alpha val="71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356760" y="192780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325440" y="838440"/>
            <a:ext cx="5245920" cy="55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56760" y="375048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3168000" y="192780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3168000" y="3750480"/>
            <a:ext cx="2403000" cy="10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3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6" name="Oval 350"/>
          <p:cNvSpPr/>
          <p:nvPr/>
        </p:nvSpPr>
        <p:spPr>
          <a:xfrm>
            <a:off x="7737840" y="-271440"/>
            <a:ext cx="2892960" cy="2892960"/>
          </a:xfrm>
          <a:prstGeom prst="ellipse">
            <a:avLst/>
          </a:prstGeom>
          <a:solidFill>
            <a:srgbClr val="9c1133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5768280" y="246960"/>
            <a:ext cx="4862520" cy="481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5947920" y="3488400"/>
            <a:ext cx="1936800" cy="191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960200" y="451800"/>
            <a:ext cx="6159240" cy="60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500" spc="-1" strike="noStrike">
                <a:solidFill>
                  <a:srgbClr val="000000"/>
                </a:solidFill>
                <a:latin typeface="Montserrat"/>
              </a:rPr>
              <a:t>Fai clic per modificare il formato del testo del titolo</a:t>
            </a:r>
            <a:endParaRPr b="0" lang="it-IT" sz="15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94" name="Frame 33"/>
          <p:cNvSpPr/>
          <p:nvPr/>
        </p:nvSpPr>
        <p:spPr>
          <a:xfrm>
            <a:off x="0" y="360"/>
            <a:ext cx="10079640" cy="5669640"/>
          </a:xfrm>
          <a:prstGeom prst="frame">
            <a:avLst>
              <a:gd name="adj1" fmla="val 3333"/>
            </a:avLst>
          </a:prstGeom>
          <a:solidFill>
            <a:srgbClr val="836b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1960200" y="647640"/>
            <a:ext cx="6159240" cy="51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Fai clic per modificare il formato del testo del titolo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333" name="Frame 2"/>
          <p:cNvSpPr/>
          <p:nvPr/>
        </p:nvSpPr>
        <p:spPr>
          <a:xfrm>
            <a:off x="0" y="360"/>
            <a:ext cx="10079640" cy="5669640"/>
          </a:xfrm>
          <a:prstGeom prst="frame">
            <a:avLst>
              <a:gd name="adj1" fmla="val 3333"/>
            </a:avLst>
          </a:prstGeom>
          <a:solidFill>
            <a:srgbClr val="d1545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Fai clic per modificare il formato del 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testo della struttura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Secondo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Terzo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90" spc="-1" strike="noStrike">
                <a:solidFill>
                  <a:srgbClr val="000000"/>
                </a:solidFill>
                <a:latin typeface="Lora"/>
              </a:rPr>
              <a:t>Quarto livello struttura</a:t>
            </a:r>
            <a:endParaRPr b="0" lang="en-US" sz="1490" spc="-1" strike="noStrike">
              <a:solidFill>
                <a:srgbClr val="000000"/>
              </a:solidFill>
              <a:latin typeface="Lora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Quinto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Sesto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60" spc="-1" strike="noStrike">
                <a:solidFill>
                  <a:srgbClr val="000000"/>
                </a:solidFill>
                <a:latin typeface="Lora"/>
              </a:rPr>
              <a:t>Settimo livello struttura</a:t>
            </a:r>
            <a:endParaRPr b="0" lang="en-US" sz="1660" spc="-1" strike="noStrike">
              <a:solidFill>
                <a:srgbClr val="000000"/>
              </a:solidFill>
              <a:latin typeface="Lor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4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4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4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4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4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2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"/>
          <p:cNvSpPr/>
          <p:nvPr/>
        </p:nvSpPr>
        <p:spPr>
          <a:xfrm>
            <a:off x="144000" y="144000"/>
            <a:ext cx="9792000" cy="540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0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La proposta che segue è un </a:t>
            </a:r>
            <a:r>
              <a:rPr b="0" i="1" lang="it-IT" sz="2300" spc="-1" strike="noStrike">
                <a:latin typeface="Montserrat"/>
              </a:rPr>
              <a:t>mix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Parleremo dello </a:t>
            </a:r>
            <a:r>
              <a:rPr b="1" lang="it-IT" sz="2300" spc="-1" strike="noStrike" cap="small">
                <a:latin typeface="Montserrat"/>
              </a:rPr>
              <a:t>sviluppo del sé</a:t>
            </a:r>
            <a:r>
              <a:rPr b="0" lang="it-IT" sz="2300" spc="-1" strike="noStrike">
                <a:latin typeface="Montserrat"/>
              </a:rPr>
              <a:t> (stessi)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Il “</a:t>
            </a:r>
            <a:r>
              <a:rPr b="1" lang="it-IT" sz="2300" spc="-1" strike="noStrike">
                <a:latin typeface="Montserrat"/>
              </a:rPr>
              <a:t>sé</a:t>
            </a:r>
            <a:r>
              <a:rPr b="0" lang="it-IT" sz="2300" spc="-1" strike="noStrike">
                <a:latin typeface="Montserrat"/>
              </a:rPr>
              <a:t>” è un’entità composita (analogia dello specchio):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300" spc="-1" strike="noStrike">
                <a:latin typeface="Montserrat"/>
              </a:rPr>
              <a:t>ME</a:t>
            </a:r>
            <a:r>
              <a:rPr b="0" lang="it-IT" sz="2300" spc="-1" strike="noStrike">
                <a:latin typeface="Montserrat"/>
              </a:rPr>
              <a:t>: il sé come oggetto di conoscenza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it-IT" sz="2300" spc="-1" strike="noStrike">
                <a:latin typeface="Montserrat"/>
              </a:rPr>
              <a:t>IO</a:t>
            </a:r>
            <a:r>
              <a:rPr b="0" lang="it-IT" sz="2300" spc="-1" strike="noStrike">
                <a:latin typeface="Montserrat"/>
              </a:rPr>
              <a:t>: il sé come agente e conoscitore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Teoria dello specchio: si intende l’immagine di se restituita dalla società. Questa potenzia la consapevolezza della differenza tra il sé ideale ed il sé reale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Premessa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93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94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9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Interferenze: le vedremo. In occidente siamo in un ambiente di vita sintetica, che interferisce in modo importante con l’ambiente naturale (biologico, psicologico, antropologico e sociale)</a:t>
            </a:r>
            <a:br>
              <a:rPr sz="2300"/>
            </a:br>
            <a:r>
              <a:rPr b="0" lang="it-IT" sz="2300" spc="-1" strike="noStrike">
                <a:latin typeface="Montserrat"/>
              </a:rPr>
              <a:t>Nuovo sviluppo del sé?</a:t>
            </a:r>
            <a:br>
              <a:rPr sz="2300"/>
            </a:br>
            <a:r>
              <a:rPr b="0" lang="it-IT" sz="2300" spc="-1" strike="noStrike">
                <a:latin typeface="Montserrat"/>
              </a:rPr>
              <a:t>Nuova pedagogia (necessaria)?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100" spc="-1" strike="noStrike">
                <a:latin typeface="Montserrat"/>
              </a:rPr>
              <a:t>NB 1</a:t>
            </a:r>
            <a:r>
              <a:rPr b="0" lang="it-IT" sz="2100" spc="-1" strike="noStrike">
                <a:latin typeface="Montserrat"/>
              </a:rPr>
              <a:t>: siamo persone, non orologi</a:t>
            </a:r>
            <a:endParaRPr b="0" lang="it-IT" sz="2100" spc="-1" strike="noStrike">
              <a:latin typeface="Montserrat"/>
            </a:endParaRPr>
          </a:p>
          <a:p>
            <a:r>
              <a:rPr b="1" lang="it-IT" sz="2100" spc="-1" strike="noStrike">
                <a:latin typeface="Montserrat"/>
              </a:rPr>
              <a:t>NB 2</a:t>
            </a:r>
            <a:r>
              <a:rPr b="0" lang="it-IT" sz="2100" spc="-1" strike="noStrike">
                <a:latin typeface="Montserrat"/>
              </a:rPr>
              <a:t>: no al predeterminismo (genetico)</a:t>
            </a:r>
            <a:endParaRPr b="0" lang="it-IT" sz="2100" spc="-1" strike="noStrike">
              <a:latin typeface="Montserrat"/>
            </a:endParaRPr>
          </a:p>
          <a:p>
            <a:r>
              <a:rPr b="1" lang="it-IT" sz="2100" spc="-1" strike="noStrike">
                <a:latin typeface="Montserrat"/>
              </a:rPr>
              <a:t>NB 3</a:t>
            </a:r>
            <a:r>
              <a:rPr b="0" lang="it-IT" sz="2100" spc="-1" strike="noStrike">
                <a:latin typeface="Montserrat"/>
              </a:rPr>
              <a:t>: il main stream di riferimento è Erikson (che parte dalla teoria dello sviluppo psicosessuale di  Froid)</a:t>
            </a:r>
            <a:endParaRPr b="0" lang="it-IT" sz="2100" spc="-1" strike="noStrike">
              <a:latin typeface="Montserrat"/>
            </a:endParaRPr>
          </a:p>
          <a:p>
            <a:endParaRPr b="0" lang="it-IT" sz="1100" spc="-1" strike="noStrike">
              <a:latin typeface="Montserrat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Premessa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246240" y="108684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Panoramica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Le 8(+1) fasi di sviluppo del sé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>
              <a:lnSpc>
                <a:spcPct val="90000"/>
              </a:lnSpc>
              <a:spcBef>
                <a:spcPts val="1168"/>
              </a:spcBef>
              <a:buNone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Le cose da sapere a fattor comune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000000"/>
                </a:solidFill>
                <a:latin typeface="Montserrat"/>
              </a:rPr>
              <a:t>La Fasi Evolutive della Persona</a:t>
            </a:r>
            <a:endParaRPr b="0" lang="en-US" sz="2600" spc="-1" strike="noStrike">
              <a:solidFill>
                <a:srgbClr val="000000"/>
              </a:solidFill>
              <a:latin typeface="Lora"/>
            </a:endParaRPr>
          </a:p>
        </p:txBody>
      </p:sp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360" y="1470240"/>
            <a:ext cx="10079640" cy="2729520"/>
          </a:xfrm>
          <a:prstGeom prst="rect">
            <a:avLst/>
          </a:prstGeom>
          <a:ln w="0"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0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Lo sviluppo dell’IO è un percorso che dura tutta la vita (Erikson)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In ogni fase l’individuo deve soddisfare i suoi bisogni, sviluppare le proprie abilità e rispondere alla domanda del contesto proprio della sua età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È necessario concludere ogni tappa con successo per poter passare adeguatamente alla successiva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Panoramica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0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Il conflitto è la </a:t>
            </a:r>
            <a:r>
              <a:rPr b="1" lang="it-IT" sz="2500" spc="-1" strike="noStrike">
                <a:latin typeface="Montserrat"/>
              </a:rPr>
              <a:t>causa</a:t>
            </a:r>
            <a:r>
              <a:rPr b="0" lang="it-IT" sz="2500" spc="-1" strike="noStrike">
                <a:latin typeface="Montserrat"/>
              </a:rPr>
              <a:t> di </a:t>
            </a:r>
            <a:r>
              <a:rPr b="1" lang="it-IT" sz="2500" spc="-1" strike="noStrike">
                <a:latin typeface="Montserrat"/>
              </a:rPr>
              <a:t>crescita</a:t>
            </a:r>
            <a:r>
              <a:rPr b="0" lang="it-IT" sz="2500" spc="-1" strike="noStrike">
                <a:latin typeface="Montserrat"/>
              </a:rPr>
              <a:t>. La </a:t>
            </a:r>
            <a:r>
              <a:rPr b="1" lang="it-IT" sz="2500" spc="-1" strike="noStrike">
                <a:latin typeface="Montserrat"/>
              </a:rPr>
              <a:t>soluzione</a:t>
            </a:r>
            <a:r>
              <a:rPr b="0" lang="it-IT" sz="2500" spc="-1" strike="noStrike">
                <a:latin typeface="Montserrat"/>
              </a:rPr>
              <a:t> del conflitto </a:t>
            </a:r>
            <a:r>
              <a:rPr b="1" lang="it-IT" sz="2500" spc="-1" strike="noStrike">
                <a:latin typeface="Montserrat"/>
              </a:rPr>
              <a:t>produce</a:t>
            </a:r>
            <a:r>
              <a:rPr b="0" lang="it-IT" sz="2500" spc="-1" strike="noStrike">
                <a:latin typeface="Montserrat"/>
              </a:rPr>
              <a:t> la crescita emotiva e psicologica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8 fasi (</a:t>
            </a:r>
            <a:r>
              <a:rPr b="0" lang="it-IT" sz="2000" spc="-1" strike="noStrike">
                <a:latin typeface="Montserrat"/>
              </a:rPr>
              <a:t>cf. Froid → Erikson</a:t>
            </a:r>
            <a:r>
              <a:rPr b="0" lang="it-IT" sz="2500" spc="-1" strike="noStrike">
                <a:latin typeface="Montserrat"/>
              </a:rPr>
              <a:t>): orale, anale, genitale, scolare, adolescenza, 1° adulta, 2° adulta, vecchiaia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Ogni fase è descritta dal binomio crisi/rischio.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Panoramica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0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-9mesi – -1secondo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</a:t>
            </a:r>
            <a:br>
              <a:rPr sz="2320"/>
            </a:b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simbiosi/distacco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madre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0. Fase Pre Natale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1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Sviluppo psico-neurologico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Attaccamento  pre-natale (futuro sviluppo psichico del bambino)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it-IT" sz="2000" spc="-1" strike="noStrike">
                <a:latin typeface="Montserrat"/>
              </a:rPr>
              <a:t>mammizzazione</a:t>
            </a:r>
            <a:r>
              <a:rPr b="0" lang="it-IT" sz="2000" spc="-1" strike="noStrike">
                <a:latin typeface="Montserrat"/>
              </a:rPr>
              <a:t> dei genitori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1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Alimenti ricchi e di sintesi (es.: farine raffinate)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Maggiore presenza di elementi tossici (es.: microplastiche)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Maggiore sopravvivenza dei feti ( ---- )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1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17" name=""/>
          <p:cNvSpPr txBox="1"/>
          <p:nvPr/>
        </p:nvSpPr>
        <p:spPr>
          <a:xfrm>
            <a:off x="6840000" y="72000"/>
            <a:ext cx="139428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0.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Pre Natale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0 – 1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</a:t>
            </a:r>
            <a:br>
              <a:rPr sz="2320"/>
            </a:b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fiducia/sfiducia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genitori/tutori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1. Fase Orale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2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Imprinting</a:t>
            </a:r>
            <a:endParaRPr b="0" lang="it-IT" sz="19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Il neonato deve affidarsi agli altri per soddisfare i suoi bisogni primari</a:t>
            </a:r>
            <a:endParaRPr b="0" lang="it-IT" sz="19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Fiducia:</a:t>
            </a:r>
            <a:endParaRPr b="0" lang="it-IT" sz="19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Mondo come un posto pericoloso o meno</a:t>
            </a:r>
            <a:endParaRPr b="0" lang="it-IT" sz="19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Attaccamento </a:t>
            </a:r>
            <a:r>
              <a:rPr b="0" lang="it-IT" sz="1800" spc="-1" strike="noStrike">
                <a:latin typeface="Montserrat"/>
              </a:rPr>
              <a:t>(effetti)</a:t>
            </a:r>
            <a:endParaRPr b="0" lang="it-IT" sz="18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Conoscenza del mondo tramite la bocca (anche per il principio batteriologico)</a:t>
            </a:r>
            <a:endParaRPr b="0" lang="it-IT" sz="1900" spc="-1" strike="noStrike">
              <a:latin typeface="Montserrat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2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Maggiore sopravvivenza, maggiore igiene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Migliore qualità alimentare e maggiore abbondanza-eccesso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2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27" name=""/>
          <p:cNvSpPr txBox="1"/>
          <p:nvPr/>
        </p:nvSpPr>
        <p:spPr>
          <a:xfrm>
            <a:off x="6840000" y="72000"/>
            <a:ext cx="97344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1.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Orale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1"/>
          <p:cNvSpPr/>
          <p:nvPr/>
        </p:nvSpPr>
        <p:spPr>
          <a:xfrm>
            <a:off x="3312000" y="1184040"/>
            <a:ext cx="640800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4400" spc="299" strike="noStrike">
                <a:solidFill>
                  <a:srgbClr val="000000"/>
                </a:solidFill>
                <a:latin typeface="Poppins"/>
                <a:ea typeface="Roboto Medium"/>
              </a:rPr>
              <a:t>Generale</a:t>
            </a:r>
            <a:endParaRPr b="1" lang="it-IT" sz="4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53" name="Rectangle 1"/>
          <p:cNvSpPr/>
          <p:nvPr/>
        </p:nvSpPr>
        <p:spPr>
          <a:xfrm>
            <a:off x="3183840" y="4968000"/>
            <a:ext cx="3148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Copparo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13/4/2023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454" name="Title 4"/>
          <p:cNvSpPr/>
          <p:nvPr/>
        </p:nvSpPr>
        <p:spPr>
          <a:xfrm>
            <a:off x="3631680" y="644040"/>
            <a:ext cx="499104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Pedagogia</a:t>
            </a:r>
            <a:endParaRPr b="0" lang="it-IT" sz="3200" spc="-1" strike="noStrike">
              <a:latin typeface="Montserrat"/>
            </a:endParaRPr>
          </a:p>
        </p:txBody>
      </p:sp>
      <p:pic>
        <p:nvPicPr>
          <p:cNvPr id="455" name="" descr=""/>
          <p:cNvPicPr/>
          <p:nvPr/>
        </p:nvPicPr>
        <p:blipFill>
          <a:blip r:embed="rId1"/>
          <a:stretch/>
        </p:blipFill>
        <p:spPr>
          <a:xfrm>
            <a:off x="-9000" y="0"/>
            <a:ext cx="3144960" cy="5669640"/>
          </a:xfrm>
          <a:prstGeom prst="rect">
            <a:avLst/>
          </a:prstGeom>
          <a:ln w="0">
            <a:noFill/>
          </a:ln>
        </p:spPr>
      </p:pic>
      <p:pic>
        <p:nvPicPr>
          <p:cNvPr id="456" name="" descr=""/>
          <p:cNvPicPr/>
          <p:nvPr/>
        </p:nvPicPr>
        <p:blipFill>
          <a:blip r:embed="rId2"/>
          <a:stretch/>
        </p:blipFill>
        <p:spPr>
          <a:xfrm>
            <a:off x="6666840" y="2156400"/>
            <a:ext cx="3422880" cy="3517920"/>
          </a:xfrm>
          <a:prstGeom prst="rect">
            <a:avLst/>
          </a:prstGeom>
          <a:ln w="0">
            <a:noFill/>
          </a:ln>
        </p:spPr>
      </p:pic>
      <p:sp>
        <p:nvSpPr>
          <p:cNvPr id="457" name="Title 2_ 1"/>
          <p:cNvSpPr/>
          <p:nvPr/>
        </p:nvSpPr>
        <p:spPr>
          <a:xfrm>
            <a:off x="3132720" y="2695680"/>
            <a:ext cx="570528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La Fasi Evolutive</a:t>
            </a:r>
            <a:endParaRPr b="0" lang="it-IT" sz="3200" spc="-1" strike="noStrike">
              <a:latin typeface="Montserrat"/>
            </a:endParaRPr>
          </a:p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della Persona</a:t>
            </a:r>
            <a:endParaRPr b="0" lang="it-IT" sz="3200" spc="-1" strike="noStrike">
              <a:latin typeface="Montserrat"/>
            </a:endParaRPr>
          </a:p>
        </p:txBody>
      </p:sp>
      <p:sp>
        <p:nvSpPr>
          <p:cNvPr id="458" name="Rectangle 8_ 1"/>
          <p:cNvSpPr/>
          <p:nvPr/>
        </p:nvSpPr>
        <p:spPr>
          <a:xfrm>
            <a:off x="3365640" y="60480"/>
            <a:ext cx="2189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Roboto"/>
                <a:ea typeface="Roboto"/>
              </a:rPr>
              <a:t>Stefano Bortolato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59" name="" descr=""/>
          <p:cNvPicPr/>
          <p:nvPr/>
        </p:nvPicPr>
        <p:blipFill>
          <a:blip r:embed="rId3"/>
          <a:stretch/>
        </p:blipFill>
        <p:spPr>
          <a:xfrm>
            <a:off x="5094360" y="3431520"/>
            <a:ext cx="999000" cy="1190520"/>
          </a:xfrm>
          <a:prstGeom prst="rect">
            <a:avLst/>
          </a:prstGeom>
          <a:ln w="0">
            <a:noFill/>
          </a:ln>
        </p:spPr>
      </p:pic>
      <p:pic>
        <p:nvPicPr>
          <p:cNvPr id="460" name="" descr=""/>
          <p:cNvPicPr/>
          <p:nvPr/>
        </p:nvPicPr>
        <p:blipFill>
          <a:blip r:embed="rId4"/>
          <a:stretch/>
        </p:blipFill>
        <p:spPr>
          <a:xfrm>
            <a:off x="4104000" y="3711240"/>
            <a:ext cx="864000" cy="838800"/>
          </a:xfrm>
          <a:prstGeom prst="rect">
            <a:avLst/>
          </a:prstGeom>
          <a:ln w="0">
            <a:noFill/>
          </a:ln>
        </p:spPr>
      </p:pic>
      <p:sp>
        <p:nvSpPr>
          <p:cNvPr id="461" name="Title 6"/>
          <p:cNvSpPr/>
          <p:nvPr/>
        </p:nvSpPr>
        <p:spPr>
          <a:xfrm>
            <a:off x="7227000" y="1289160"/>
            <a:ext cx="108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11620" spc="299" strike="noStrike">
                <a:solidFill>
                  <a:srgbClr val="000000"/>
                </a:solidFill>
                <a:latin typeface="Poppins"/>
                <a:ea typeface="Roboto Medium"/>
              </a:rPr>
              <a:t>6</a:t>
            </a:r>
            <a:endParaRPr b="1" lang="it-IT" sz="1162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1 – 3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autonomia/incertezza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genitori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2. Fase Anale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3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Acquisizione di competenze di autonomia riguardo al vasino, al vestirsi, all’addormentarsi, al mangiare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3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Video (agenti sequestranti)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Ambienti di vita (→ iperprottetività)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Scarsità di coetanei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3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37" name=""/>
          <p:cNvSpPr txBox="1"/>
          <p:nvPr/>
        </p:nvSpPr>
        <p:spPr>
          <a:xfrm>
            <a:off x="6840000" y="72000"/>
            <a:ext cx="102384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2.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Anale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3 – 6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</a:t>
            </a:r>
            <a:br>
              <a:rPr sz="2320"/>
            </a:b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iniziativa/senso di colpa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famiglia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3. Fase Genitale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4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Autonomia di gioco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Creatività nell’uso delle cose e dei giochi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Prima sperimentazione sociale (rispetto e/o sopraffazione; diritti e privilegi)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4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Video (agenti sequestranti; rappresentazione della realtà invece della sperimentazione della realtà)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Famiglie solo di adulti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4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47" name=""/>
          <p:cNvSpPr txBox="1"/>
          <p:nvPr/>
        </p:nvSpPr>
        <p:spPr>
          <a:xfrm>
            <a:off x="6840000" y="72000"/>
            <a:ext cx="115812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3.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Genitale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6 – 12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operosità/inferiorità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insegnanti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4. Fase Scolare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5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Identificazione con quello che si impara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Diventa determinante il paragone con i coetanei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Sicurezza di sé tramite la padronanza delle abilità sociali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5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5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Grande abbondanza di stimoli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Ambiante sociale complesso, composito, multi-culturale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Esperienza della rappresentazione della realtà, non della realtà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5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6840000" y="72000"/>
            <a:ext cx="104652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4.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Scolare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12 – 20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</a:t>
            </a: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identità/confusione d’identià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il gruppo di coetanei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5. Fase Adolescenza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6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Sperimentazione sociale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Gruppo di amici a fallimento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Famiglia: luogo di ritorno, non di vita (la portaerei)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Sviluppo fisico (cambiamento fisico, reazioni ormonali)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Incapacità di essere determinati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Paura di impegnarsi definitivamente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Approvazione/disapprovazione dagli amici (cf. brutte figure)</a:t>
            </a:r>
            <a:endParaRPr b="0" lang="it-IT" sz="16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600" spc="-1" strike="noStrike">
                <a:latin typeface="Montserrat"/>
              </a:rPr>
              <a:t>Bisogno di confronto (non militarizzato; DMZ)</a:t>
            </a:r>
            <a:endParaRPr b="0" lang="it-IT" sz="1600" spc="-1" strike="noStrike">
              <a:latin typeface="Montserrat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6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Abbondanza alimentare </a:t>
            </a:r>
            <a:r>
              <a:rPr b="0" i="1" lang="it-IT" sz="2000" spc="-1" strike="noStrike">
                <a:latin typeface="Montserrat"/>
              </a:rPr>
              <a:t>raffinata</a:t>
            </a:r>
            <a:r>
              <a:rPr b="0" lang="it-IT" sz="2000" spc="-1" strike="noStrike">
                <a:latin typeface="Montserrat"/>
              </a:rPr>
              <a:t> (zuccheri, eccitanti, ...)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Anticipazione di tutte le esperienze, ma tutte “rappresentate”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Scolarizzazione, de-responsabilizazzione, de-engagment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Tanti (troppi) io possibili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Fragilità ed arroganza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6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67" name=""/>
          <p:cNvSpPr txBox="1"/>
          <p:nvPr/>
        </p:nvSpPr>
        <p:spPr>
          <a:xfrm>
            <a:off x="6840000" y="72000"/>
            <a:ext cx="164412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5.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Adolescenza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20 – 40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intimità/isolamento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partner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6. Fase Adulto 1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7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Amicizie solide e mature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Stabilizzazione dell’affettività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Determinazione finale/stabilizzazione dell’io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Grande energia e resistenza, ma limitata esperienza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7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700" spc="-1" strike="noStrike">
                <a:latin typeface="Montserrat"/>
              </a:rPr>
              <a:t>Scolarizzazione</a:t>
            </a:r>
            <a:endParaRPr b="0" lang="it-IT" sz="17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700" spc="-1" strike="noStrike">
                <a:latin typeface="Montserrat"/>
              </a:rPr>
              <a:t>Istantocrazia (schiacciamento della linea del tempo sul solo punto dell’adesso)</a:t>
            </a:r>
            <a:endParaRPr b="0" lang="it-IT" sz="17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700" spc="-1" strike="noStrike">
                <a:latin typeface="Montserrat"/>
              </a:rPr>
              <a:t>Prolungata dipendenza dalla famiglia d’origine (o compromessa capacità funzionale di autonomia)</a:t>
            </a:r>
            <a:endParaRPr b="0" lang="it-IT" sz="17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700" spc="-1" strike="noStrike">
                <a:latin typeface="Montserrat"/>
              </a:rPr>
              <a:t>Rapida evoluzione tecnologica</a:t>
            </a:r>
            <a:endParaRPr b="0" lang="it-IT" sz="17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700" spc="-1" strike="noStrike">
                <a:latin typeface="Montserrat"/>
              </a:rPr>
              <a:t>Grande ambiguità dei significati e dei mondi possibili</a:t>
            </a:r>
            <a:endParaRPr b="0" lang="it-IT" sz="17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700" spc="-1" strike="noStrike">
                <a:latin typeface="Montserrat"/>
              </a:rPr>
              <a:t>Diffusa antropomorfizzazione</a:t>
            </a:r>
            <a:endParaRPr b="0" lang="it-IT" sz="1700" spc="-1" strike="noStrike">
              <a:latin typeface="Montserrat"/>
            </a:endParaRPr>
          </a:p>
        </p:txBody>
      </p:sp>
      <p:sp>
        <p:nvSpPr>
          <p:cNvPr id="57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77" name=""/>
          <p:cNvSpPr txBox="1"/>
          <p:nvPr/>
        </p:nvSpPr>
        <p:spPr>
          <a:xfrm>
            <a:off x="6840000" y="72000"/>
            <a:ext cx="110772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6.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Adulto 1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3780000" y="71964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Vedremo...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Sommario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6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3809520" y="1404000"/>
            <a:ext cx="5952600" cy="387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Premessa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Panoramica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Le 8 (+1) fasi</a:t>
            </a:r>
            <a:endParaRPr b="0" lang="it-IT" sz="32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Montserrat"/>
              </a:rPr>
              <a:t>Focus Adolescenza</a:t>
            </a:r>
            <a:endParaRPr b="0" lang="it-IT" sz="3200" spc="-1" strike="noStrike">
              <a:latin typeface="Montserrat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40 – 65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generatività/egocentrismo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coniuge, figli e le norme culturali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7. Fase Adulto 2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8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Qualità e produttività nel lavoro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Allevamento dei figli, mantenimento della famiglia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Raggiungimento-realizzazione di traguardi sociali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8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84" name=""/>
          <p:cNvSpPr txBox="1"/>
          <p:nvPr/>
        </p:nvSpPr>
        <p:spPr>
          <a:xfrm>
            <a:off x="6941520" y="1080000"/>
            <a:ext cx="3060000" cy="441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Esodazione per qualificazione (difetto di qualifica; eccesso di qualifica)</a:t>
            </a:r>
            <a:endParaRPr b="0" lang="it-IT" sz="19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Nuovo significato sociale</a:t>
            </a:r>
            <a:endParaRPr b="0" lang="it-IT" sz="19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Impoverimento; abassamento degli standard di vita</a:t>
            </a:r>
            <a:endParaRPr b="0" lang="it-IT" sz="19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Riduzione delle proprie capacità di sopravvivenza</a:t>
            </a:r>
            <a:endParaRPr b="0" lang="it-IT" sz="19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900" spc="-1" strike="noStrike">
                <a:latin typeface="Montserrat"/>
              </a:rPr>
              <a:t>Aumento importante delle malattie croniche non letali</a:t>
            </a:r>
            <a:endParaRPr b="0" lang="it-IT" sz="1900" spc="-1" strike="noStrike">
              <a:latin typeface="Montserrat"/>
            </a:endParaRPr>
          </a:p>
        </p:txBody>
      </p:sp>
      <p:sp>
        <p:nvSpPr>
          <p:cNvPr id="58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87" name=""/>
          <p:cNvSpPr txBox="1"/>
          <p:nvPr/>
        </p:nvSpPr>
        <p:spPr>
          <a:xfrm>
            <a:off x="6840000" y="72000"/>
            <a:ext cx="115488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7.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Adulto 2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/>
          </p:nvPr>
        </p:nvSpPr>
        <p:spPr>
          <a:xfrm>
            <a:off x="245880" y="2178360"/>
            <a:ext cx="659412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Età: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65 – ??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Conflitto di crescita: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integrità/stagnazione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Agenti sociali: </a:t>
            </a:r>
            <a:r>
              <a:rPr b="1" lang="en-US" sz="2320" spc="-1" strike="noStrike">
                <a:solidFill>
                  <a:srgbClr val="000000"/>
                </a:solidFill>
                <a:latin typeface="Lora"/>
              </a:rPr>
              <a:t>genere umano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title"/>
          </p:nvPr>
        </p:nvSpPr>
        <p:spPr>
          <a:xfrm>
            <a:off x="246240" y="1087200"/>
            <a:ext cx="5220000" cy="80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8. Fase della Vecchiaia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591" name="PlaceHolder 1"/>
          <p:cNvSpPr>
            <a:spLocks noGrp="1"/>
          </p:cNvSpPr>
          <p:nvPr>
            <p:ph type="subTitle"/>
          </p:nvPr>
        </p:nvSpPr>
        <p:spPr>
          <a:xfrm>
            <a:off x="370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Mantenimento e rafforzamento della socialità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Stimolazione cognitiva e fisica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Promozione di attività ponte/alleanza tra generazioni</a:t>
            </a:r>
            <a:endParaRPr b="0" lang="it-IT" sz="20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Montserrat"/>
              </a:rPr>
              <a:t>Ascolto attivo per stimolare la pacificazione tra il ME ed il SE dell’anziano</a:t>
            </a:r>
            <a:endParaRPr b="0" lang="it-IT" sz="2000" spc="-1" strike="noStrike">
              <a:latin typeface="Montserrat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title"/>
          </p:nvPr>
        </p:nvSpPr>
        <p:spPr>
          <a:xfrm>
            <a:off x="3708000" y="43200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Caratteristiche</a:t>
            </a:r>
            <a:br>
              <a:rPr sz="2400"/>
            </a:br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(educative)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9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sp>
        <p:nvSpPr>
          <p:cNvPr id="594" name=""/>
          <p:cNvSpPr txBox="1"/>
          <p:nvPr/>
        </p:nvSpPr>
        <p:spPr>
          <a:xfrm>
            <a:off x="6941520" y="1080000"/>
            <a:ext cx="30600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Montserrat"/>
              </a:rPr>
              <a:t>Anziano: consumatore senza identità (e valore)</a:t>
            </a:r>
            <a:endParaRPr b="0" lang="it-IT" sz="18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Montserrat"/>
              </a:rPr>
              <a:t>Cronicizzazione delle malattie e della lungo degenza</a:t>
            </a:r>
            <a:endParaRPr b="0" lang="it-IT" sz="18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Montserrat"/>
              </a:rPr>
              <a:t>Diversi contesti abitativi: soli</a:t>
            </a:r>
            <a:endParaRPr b="0" lang="it-IT" sz="18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Montserrat"/>
              </a:rPr>
              <a:t>Cultura: vecchiaia = disvalore, non se hai notorietà o soldi</a:t>
            </a:r>
            <a:endParaRPr b="0" lang="it-IT" sz="18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Montserrat"/>
              </a:rPr>
              <a:t>Accelerazione tecnologica: anziano tra compresso tra progressismo e conservatorismo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595" name=""/>
          <p:cNvSpPr/>
          <p:nvPr/>
        </p:nvSpPr>
        <p:spPr>
          <a:xfrm>
            <a:off x="6840000" y="936000"/>
            <a:ext cx="0" cy="4608000"/>
          </a:xfrm>
          <a:prstGeom prst="line">
            <a:avLst/>
          </a:prstGeom>
          <a:ln w="38160">
            <a:solidFill>
              <a:srgbClr val="ff3838"/>
            </a:solidFill>
            <a:prstDash val="lg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PlaceHolder 3"/>
          <p:cNvSpPr>
            <a:spLocks noGrp="1"/>
          </p:cNvSpPr>
          <p:nvPr>
            <p:ph type="title"/>
          </p:nvPr>
        </p:nvSpPr>
        <p:spPr>
          <a:xfrm>
            <a:off x="6948000" y="425160"/>
            <a:ext cx="3060000" cy="64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  <a:buNone/>
            </a:pPr>
            <a:r>
              <a:rPr b="1" lang="it-IT" sz="2400" spc="-1" strike="noStrike">
                <a:solidFill>
                  <a:srgbClr val="000000"/>
                </a:solidFill>
                <a:latin typeface="Montserrat"/>
              </a:rPr>
              <a:t>Interferenze</a:t>
            </a:r>
            <a:endParaRPr b="1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97" name=""/>
          <p:cNvSpPr txBox="1"/>
          <p:nvPr/>
        </p:nvSpPr>
        <p:spPr>
          <a:xfrm>
            <a:off x="6840000" y="72000"/>
            <a:ext cx="1895760" cy="521640"/>
          </a:xfrm>
          <a:prstGeom prst="rect">
            <a:avLst/>
          </a:prstGeom>
          <a:noFill/>
          <a:ln w="19080">
            <a:solidFill>
              <a:srgbClr val="ff3838"/>
            </a:solidFill>
            <a:round/>
          </a:ln>
        </p:spPr>
        <p:txBody>
          <a:bodyPr lIns="99360" rIns="99360" tIns="54360" bIns="54360" anchor="t">
            <a:noAutofit/>
          </a:bodyPr>
          <a:p>
            <a:pPr>
              <a:lnSpc>
                <a:spcPct val="70000"/>
              </a:lnSpc>
              <a:buNone/>
            </a:pPr>
            <a:r>
              <a:rPr b="0" lang="it-IT" sz="1800" spc="-1" strike="noStrike">
                <a:latin typeface="Montserrat"/>
              </a:rPr>
              <a:t>8. </a:t>
            </a:r>
            <a:r>
              <a:rPr b="0" lang="it-IT" sz="2000" spc="-1" strike="noStrike">
                <a:latin typeface="Montserrat"/>
              </a:rPr>
              <a:t>Fase</a:t>
            </a:r>
            <a:br>
              <a:rPr sz="1800"/>
            </a:br>
            <a:r>
              <a:rPr b="0" lang="it-IT" sz="1800" spc="-1" strike="noStrike">
                <a:latin typeface="Montserrat"/>
              </a:rPr>
              <a:t>della Vecchiaia</a:t>
            </a: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246240" y="1139040"/>
            <a:ext cx="5220000" cy="70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Focus Adolescenza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/>
          </p:nvPr>
        </p:nvSpPr>
        <p:spPr>
          <a:xfrm>
            <a:off x="245880" y="2178360"/>
            <a:ext cx="5220000" cy="215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Missione: identià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20" spc="-1" strike="noStrike">
                <a:solidFill>
                  <a:srgbClr val="000000"/>
                </a:solidFill>
                <a:latin typeface="Lora"/>
              </a:rPr>
              <a:t>I 4 status dell’adolescenza</a:t>
            </a:r>
            <a:endParaRPr b="0" lang="en-US" sz="2320" spc="-1" strike="noStrike">
              <a:solidFill>
                <a:srgbClr val="000000"/>
              </a:solidFill>
              <a:latin typeface="Lora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1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L’identità subisce una trasformazione. Inizia con la nascita. Raggiunge l’</a:t>
            </a:r>
            <a:r>
              <a:rPr b="1" lang="it-IT" sz="2500" spc="-1" strike="noStrike">
                <a:latin typeface="Montserrat"/>
              </a:rPr>
              <a:t>apice nell’adolescenza</a:t>
            </a:r>
            <a:endParaRPr b="0" lang="it-IT" sz="25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500" spc="-1" strike="noStrike">
                <a:latin typeface="Montserrat"/>
              </a:rPr>
              <a:t>Il gruppo dei pari o la partecipazione ad associazioni o movimenti sociali/politici può fornire la possibilità di provare nuove e differenti versioni del sé fino a quando il giovane non riesca a trovare il ruolo più adatto</a:t>
            </a:r>
            <a:endParaRPr b="0" lang="it-IT" sz="2500" spc="-1" strike="noStrike">
              <a:latin typeface="Montserrat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Focus Adolescenza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03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5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100" spc="-1" strike="noStrike">
                <a:latin typeface="Montserrat"/>
              </a:rPr>
              <a:t>La transizione dall’infanzia all’età adulta è un momento difficoltoso che vede due forze contrapposte: una spinge verso il mondo adulto (complesso, sconosciuto) e l’altra è la riluttanza a lasciare un mondo sicuro e garantito</a:t>
            </a:r>
            <a:endParaRPr b="0" lang="it-IT" sz="21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100" spc="-1" strike="noStrike">
                <a:latin typeface="Montserrat"/>
              </a:rPr>
              <a:t>Durante l’adolescenza i ragazzi si trovano a dover affrontare grandi cambiamenti fisici e psicologici e hanno la possibilità di sperimentarsi in vari ruoli e di capire che persone sono. Per rispondere al conflitto tra </a:t>
            </a:r>
            <a:r>
              <a:rPr b="1" lang="it-IT" sz="2100" spc="-1" strike="noStrike">
                <a:latin typeface="Montserrat"/>
              </a:rPr>
              <a:t>identità e confusione dell’identità</a:t>
            </a:r>
            <a:r>
              <a:rPr b="0" lang="it-IT" sz="2100" spc="-1" strike="noStrike">
                <a:latin typeface="Montserrat"/>
              </a:rPr>
              <a:t> si attraversano 4 </a:t>
            </a:r>
            <a:r>
              <a:rPr b="0" i="1" lang="it-IT" sz="2100" spc="-1" strike="noStrike">
                <a:latin typeface="Montserrat"/>
              </a:rPr>
              <a:t>status</a:t>
            </a:r>
            <a:r>
              <a:rPr b="0" lang="it-IT" sz="2100" spc="-1" strike="noStrike">
                <a:latin typeface="Montserrat"/>
              </a:rPr>
              <a:t>:</a:t>
            </a:r>
            <a:endParaRPr b="0" lang="it-IT" sz="2100" spc="-1" strike="noStrike">
              <a:latin typeface="Montserrat"/>
            </a:endParaRPr>
          </a:p>
        </p:txBody>
      </p:sp>
      <p:sp>
        <p:nvSpPr>
          <p:cNvPr id="606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Focus Adolescenza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07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09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1" lang="it-IT" sz="2100" spc="-1" strike="noStrike">
                <a:latin typeface="Montserrat"/>
              </a:rPr>
              <a:t> </a:t>
            </a:r>
            <a:r>
              <a:rPr b="1" lang="it-IT" sz="2100" spc="-1" strike="noStrike">
                <a:latin typeface="Montserrat"/>
              </a:rPr>
              <a:t>Confusione d’identità</a:t>
            </a:r>
            <a:r>
              <a:rPr b="0" lang="it-IT" sz="2100" spc="-1" strike="noStrike">
                <a:latin typeface="Montserrat"/>
              </a:rPr>
              <a:t> (11-13): è lo status di chi non ha ancora affrontato la crisi o preso un impegno; generalmente mostra poco interesse sulle possibili scelte lavorative o ideologiche.</a:t>
            </a:r>
            <a:endParaRPr b="0" lang="it-IT" sz="21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1" lang="it-IT" sz="2100" spc="-1" strike="noStrike">
                <a:latin typeface="Montserrat"/>
              </a:rPr>
              <a:t> </a:t>
            </a:r>
            <a:r>
              <a:rPr b="1" lang="it-IT" sz="2100" spc="-1" strike="noStrike">
                <a:latin typeface="Montserrat"/>
              </a:rPr>
              <a:t>Blocco dell’identità</a:t>
            </a:r>
            <a:r>
              <a:rPr b="0" lang="it-IT" sz="2100" spc="-1" strike="noStrike">
                <a:latin typeface="Montserrat"/>
              </a:rPr>
              <a:t> (14-15): è lo status di chi ha preso un impegno senza però sperimentare una crisi, in genere sono i genitori che tramandano il lavoro lo status sociale ai figli.</a:t>
            </a:r>
            <a:endParaRPr b="0" lang="it-IT" sz="2100" spc="-1" strike="noStrike">
              <a:latin typeface="Montserrat"/>
            </a:endParaRPr>
          </a:p>
        </p:txBody>
      </p:sp>
      <p:sp>
        <p:nvSpPr>
          <p:cNvPr id="610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Focus Adolescenza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11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13" name="PlaceHolder 1"/>
          <p:cNvSpPr>
            <a:spLocks noGrp="1"/>
          </p:cNvSpPr>
          <p:nvPr>
            <p:ph type="subTitle"/>
          </p:nvPr>
        </p:nvSpPr>
        <p:spPr>
          <a:xfrm>
            <a:off x="3809520" y="1080000"/>
            <a:ext cx="595260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 startAt="3"/>
            </a:pPr>
            <a:r>
              <a:rPr b="1" lang="it-IT" sz="2100" spc="-1" strike="noStrike">
                <a:latin typeface="Montserrat"/>
              </a:rPr>
              <a:t> </a:t>
            </a:r>
            <a:r>
              <a:rPr b="1" lang="it-IT" sz="2100" spc="-1" strike="noStrike">
                <a:latin typeface="Montserrat"/>
              </a:rPr>
              <a:t>Moratoria dell’identità</a:t>
            </a:r>
            <a:r>
              <a:rPr b="0" lang="it-IT" sz="2100" spc="-1" strike="noStrike">
                <a:latin typeface="Montserrat"/>
              </a:rPr>
              <a:t> (16-17): è lo status di chi è dentro una crisi ma gli impegni sono assenti o non definiti.</a:t>
            </a:r>
            <a:endParaRPr b="0" lang="it-IT" sz="2100" spc="-1" strike="noStrike">
              <a:latin typeface="Montserrat"/>
            </a:endParaRPr>
          </a:p>
          <a:p>
            <a:pPr marL="216000" indent="-216000">
              <a:spcAft>
                <a:spcPts val="1417"/>
              </a:spcAft>
              <a:buClr>
                <a:srgbClr val="000000"/>
              </a:buClr>
              <a:buFont typeface="StarSymbol"/>
              <a:buAutoNum type="arabicParenR"/>
            </a:pPr>
            <a:r>
              <a:rPr b="1" lang="it-IT" sz="2100" spc="-1" strike="noStrike">
                <a:latin typeface="Montserrat"/>
              </a:rPr>
              <a:t> </a:t>
            </a:r>
            <a:r>
              <a:rPr b="1" lang="it-IT" sz="2100" spc="-1" strike="noStrike">
                <a:latin typeface="Montserrat"/>
              </a:rPr>
              <a:t>Conquista dell’identità</a:t>
            </a:r>
            <a:r>
              <a:rPr b="0" lang="it-IT" sz="2100" spc="-1" strike="noStrike">
                <a:latin typeface="Montserrat"/>
              </a:rPr>
              <a:t> (18-20): lo status di chi ha passato una crisi e ha preso un impegno.</a:t>
            </a:r>
            <a:endParaRPr b="0" lang="it-IT" sz="2100" spc="-1" strike="noStrike">
              <a:latin typeface="Montserrat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title"/>
          </p:nvPr>
        </p:nvSpPr>
        <p:spPr>
          <a:xfrm>
            <a:off x="3780000" y="432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Focus Adolescenza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15" name=""/>
          <p:cNvSpPr txBox="1"/>
          <p:nvPr/>
        </p:nvSpPr>
        <p:spPr>
          <a:xfrm>
            <a:off x="367236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3786480" y="1438920"/>
            <a:ext cx="6071760" cy="1353960"/>
          </a:xfrm>
          <a:prstGeom prst="rect">
            <a:avLst/>
          </a:prstGeom>
          <a:noFill/>
          <a:ln w="76320">
            <a:solidFill>
              <a:srgbClr val="000000"/>
            </a:solidFill>
            <a:round/>
          </a:ln>
        </p:spPr>
        <p:txBody>
          <a:bodyPr lIns="38160" rIns="38160" tIns="38160" bIns="38160" anchor="ctr">
            <a:noAutofit/>
          </a:bodyPr>
          <a:p>
            <a:pPr algn="ctr">
              <a:buNone/>
            </a:pPr>
            <a:r>
              <a:rPr b="1" lang="it-IT" sz="8000" spc="-1" strike="noStrike">
                <a:solidFill>
                  <a:srgbClr val="000000"/>
                </a:solidFill>
                <a:latin typeface="Montserrat"/>
              </a:rPr>
              <a:t>Domande?</a:t>
            </a:r>
            <a:endParaRPr b="1" lang="it-IT" sz="8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617" name="" descr=""/>
          <p:cNvPicPr/>
          <p:nvPr/>
        </p:nvPicPr>
        <p:blipFill>
          <a:blip r:embed="rId1"/>
          <a:stretch/>
        </p:blipFill>
        <p:spPr>
          <a:xfrm>
            <a:off x="-133560" y="360"/>
            <a:ext cx="3656520" cy="5669640"/>
          </a:xfrm>
          <a:prstGeom prst="rect">
            <a:avLst/>
          </a:prstGeom>
          <a:ln w="0">
            <a:noFill/>
          </a:ln>
        </p:spPr>
      </p:pic>
      <p:sp>
        <p:nvSpPr>
          <p:cNvPr id="618" name="PlaceHolder 2"/>
          <p:cNvSpPr>
            <a:spLocks noGrp="1"/>
          </p:cNvSpPr>
          <p:nvPr>
            <p:ph type="title"/>
          </p:nvPr>
        </p:nvSpPr>
        <p:spPr>
          <a:xfrm rot="10800000">
            <a:off x="3749760" y="2575800"/>
            <a:ext cx="6145200" cy="1239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it-IT" sz="8000" spc="-1" strike="noStrike">
                <a:solidFill>
                  <a:srgbClr val="ffffff"/>
                </a:solidFill>
                <a:latin typeface="Montserrat"/>
              </a:rPr>
              <a:t>Questions?</a:t>
            </a:r>
            <a:endParaRPr b="1" lang="it-IT" sz="80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Il caso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67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68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07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1200" spc="-1" strike="noStrike">
                <a:latin typeface="Montserrat"/>
              </a:rPr>
              <a:t>Lettera del 19 gennaio 1921 alle Suore dell’Istituto “Paolo Celesia” di Como</a:t>
            </a:r>
            <a:endParaRPr b="0" lang="it-IT" sz="1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“</a:t>
            </a:r>
            <a:r>
              <a:rPr b="0" lang="it-IT" sz="2200" spc="-1" strike="noStrike">
                <a:latin typeface="Montserrat"/>
              </a:rPr>
              <a:t>[ ... ]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L'educazione della gioventù è un mistero sublime.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[ ... ]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Per rendere buono il giovane bisogna fargli conoscere la verità salutare confortata dalla grazia; fargli contemplare la bellezza del bene della bontà, della virtù, della verità che conosce.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[ ... ]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title"/>
          </p:nvPr>
        </p:nvSpPr>
        <p:spPr>
          <a:xfrm>
            <a:off x="3780000" y="788040"/>
            <a:ext cx="6071760" cy="39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Il caso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2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21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10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300" spc="-1" strike="noStrike">
                <a:latin typeface="Montserrat"/>
              </a:rPr>
              <a:t>Premessa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Evento complesso, con componenti fisiologiche, psicologiche, ambientali e sociali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Si tratta dello sviluppo del “sé”, una unità composta dal “me” e dall’ “io”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Lo sviluppo del sé non è una progressione di meccanica matematica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Ogni fase ha una crisi/rischio di crescita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Seguiamo le 8 (+1) fasi di Erikson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25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392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0: Fase Pre Natale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-9mesi – -1sec.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simbiosi/distacco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madre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1: Fase Orale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0-1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fiducia/sfiducia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genitori o tutori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2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29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392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2: Fase Anale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1-3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autonomia/incertezza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genitori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3: Fase Genitale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3-6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iniziativa/senso di colpa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famiglia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32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33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392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4: Fase Scolare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6-12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operosità/inferiorità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insegnanti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5: Fase Adolescenziale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12-20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identità/confusione d’identità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il gruppo dei coetanei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36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37" name="PlaceHolder 1"/>
          <p:cNvSpPr>
            <a:spLocks noGrp="1"/>
          </p:cNvSpPr>
          <p:nvPr>
            <p:ph type="subTitle"/>
          </p:nvPr>
        </p:nvSpPr>
        <p:spPr>
          <a:xfrm>
            <a:off x="3809520" y="1116000"/>
            <a:ext cx="5952600" cy="428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6: Fase Adulta 1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20-40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intimità/isolamento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partner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7: Fase Adulta 2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40-65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generatività/egocentrismo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 coniuge, figli e le norme culturali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it-IT" sz="1490" spc="-1" strike="noStrike">
                <a:latin typeface="Montserrat"/>
              </a:rPr>
              <a:t>Conclusione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640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641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392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300" spc="-1" strike="noStrike">
                <a:latin typeface="Montserrat"/>
              </a:rPr>
              <a:t>8: Fase della Vecchiaia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Età: 65-?? anni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Conflitto di crescita: integrità/stagnazione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Agenti sociali:  genere umano</a:t>
            </a:r>
            <a:endParaRPr b="0" lang="it-IT" sz="2300" spc="-1" strike="noStrike">
              <a:latin typeface="Montserrat"/>
            </a:endParaRPr>
          </a:p>
          <a:p>
            <a:r>
              <a:rPr b="1" lang="it-IT" sz="2300" spc="-1" strike="noStrike">
                <a:latin typeface="Montserrat"/>
              </a:rPr>
              <a:t>3: Focus Adolescenza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300" spc="-1" strike="noStrike">
                <a:latin typeface="Montserrat"/>
              </a:rPr>
              <a:t> </a:t>
            </a:r>
            <a:r>
              <a:rPr b="0" lang="it-IT" sz="2300" spc="-1" strike="noStrike">
                <a:latin typeface="Montserrat"/>
              </a:rPr>
              <a:t>Confusione d’identità (11-13)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300" spc="-1" strike="noStrike">
                <a:latin typeface="Montserrat"/>
              </a:rPr>
              <a:t> </a:t>
            </a:r>
            <a:r>
              <a:rPr b="0" lang="it-IT" sz="2300" spc="-1" strike="noStrike">
                <a:latin typeface="Montserrat"/>
              </a:rPr>
              <a:t>Blocco dell’identità (14-15)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300" spc="-1" strike="noStrike">
                <a:latin typeface="Montserrat"/>
              </a:rPr>
              <a:t> </a:t>
            </a:r>
            <a:r>
              <a:rPr b="0" lang="it-IT" sz="2300" spc="-1" strike="noStrike">
                <a:latin typeface="Montserrat"/>
              </a:rPr>
              <a:t>Moratoria dell’identità (16-17)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it-IT" sz="2300" spc="-1" strike="noStrike">
                <a:latin typeface="Montserrat"/>
              </a:rPr>
              <a:t> </a:t>
            </a:r>
            <a:r>
              <a:rPr b="0" lang="it-IT" sz="2300" spc="-1" strike="noStrike">
                <a:latin typeface="Montserrat"/>
              </a:rPr>
              <a:t>Conquista dell’identità (18-20)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600" spc="-1" strike="noStrike">
                <a:solidFill>
                  <a:srgbClr val="000000"/>
                </a:solidFill>
                <a:latin typeface="Montserrat"/>
              </a:rPr>
              <a:t>Abbiamo visto</a:t>
            </a:r>
            <a:endParaRPr b="1" lang="it-IT" sz="26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504000" y="451800"/>
            <a:ext cx="6159240" cy="60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2400" spc="-1" strike="noStrike">
                <a:solidFill>
                  <a:srgbClr val="000000"/>
                </a:solidFill>
                <a:latin typeface="Montserrat"/>
              </a:rPr>
              <a:t>Prossimo Incontro</a:t>
            </a:r>
            <a:endParaRPr b="0" lang="it-IT" sz="2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subTitle"/>
          </p:nvPr>
        </p:nvSpPr>
        <p:spPr>
          <a:xfrm>
            <a:off x="503640" y="1143000"/>
            <a:ext cx="9071640" cy="365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it-IT" sz="9800" spc="-1" strike="noStrike">
                <a:latin typeface="Montserrat"/>
              </a:rPr>
              <a:t>Giovedì</a:t>
            </a:r>
            <a:br>
              <a:rPr sz="9800"/>
            </a:br>
            <a:r>
              <a:rPr b="1" lang="it-IT" sz="8820" spc="-1" strike="noStrike">
                <a:latin typeface="Montserrat"/>
              </a:rPr>
              <a:t>20 aprile 20:30</a:t>
            </a:r>
            <a:endParaRPr b="0" lang="it-IT" sz="8820" spc="-1" strike="noStrike">
              <a:latin typeface="Montserrat"/>
            </a:endParaRPr>
          </a:p>
          <a:p>
            <a:pPr algn="ctr">
              <a:buNone/>
            </a:pPr>
            <a:r>
              <a:rPr b="1" lang="it-IT" sz="4000" spc="-1" strike="noStrike">
                <a:latin typeface="Montserrat"/>
              </a:rPr>
              <a:t>Conflitto e Adattamento</a:t>
            </a:r>
            <a:endParaRPr b="0" lang="it-IT" sz="4000" spc="-1" strike="noStrike">
              <a:latin typeface="Montserrat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itle 5"/>
          <p:cNvSpPr/>
          <p:nvPr/>
        </p:nvSpPr>
        <p:spPr>
          <a:xfrm>
            <a:off x="3312000" y="1184040"/>
            <a:ext cx="640800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4400" spc="299" strike="noStrike">
                <a:solidFill>
                  <a:srgbClr val="000000"/>
                </a:solidFill>
                <a:latin typeface="Poppins"/>
                <a:ea typeface="Roboto Medium"/>
              </a:rPr>
              <a:t>Generale</a:t>
            </a:r>
            <a:endParaRPr b="1" lang="it-IT" sz="4400" spc="-1" strike="noStrike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46" name="Rectangle 3"/>
          <p:cNvSpPr/>
          <p:nvPr/>
        </p:nvSpPr>
        <p:spPr>
          <a:xfrm>
            <a:off x="3183840" y="4968000"/>
            <a:ext cx="3148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Copparo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	</a:t>
            </a:r>
            <a:r>
              <a:rPr b="0" lang="it-IT" sz="1800" spc="-1" strike="noStrike">
                <a:solidFill>
                  <a:srgbClr val="ffff00"/>
                </a:solidFill>
                <a:latin typeface="Roboto"/>
                <a:ea typeface="Roboto"/>
              </a:rPr>
              <a:t>13/4/2023</a:t>
            </a:r>
            <a:endParaRPr b="0" lang="it-IT" sz="1800" spc="-1" strike="noStrike">
              <a:latin typeface="Montserrat"/>
            </a:endParaRPr>
          </a:p>
        </p:txBody>
      </p:sp>
      <p:sp>
        <p:nvSpPr>
          <p:cNvPr id="647" name="Title 7"/>
          <p:cNvSpPr/>
          <p:nvPr/>
        </p:nvSpPr>
        <p:spPr>
          <a:xfrm>
            <a:off x="3631680" y="644040"/>
            <a:ext cx="499104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Pedagogia</a:t>
            </a:r>
            <a:endParaRPr b="0" lang="it-IT" sz="3200" spc="-1" strike="noStrike">
              <a:latin typeface="Montserrat"/>
            </a:endParaRPr>
          </a:p>
        </p:txBody>
      </p:sp>
      <p:pic>
        <p:nvPicPr>
          <p:cNvPr id="648" name="" descr=""/>
          <p:cNvPicPr/>
          <p:nvPr/>
        </p:nvPicPr>
        <p:blipFill>
          <a:blip r:embed="rId1"/>
          <a:stretch/>
        </p:blipFill>
        <p:spPr>
          <a:xfrm>
            <a:off x="-9000" y="0"/>
            <a:ext cx="3144960" cy="5669640"/>
          </a:xfrm>
          <a:prstGeom prst="rect">
            <a:avLst/>
          </a:prstGeom>
          <a:ln w="0">
            <a:noFill/>
          </a:ln>
        </p:spPr>
      </p:pic>
      <p:pic>
        <p:nvPicPr>
          <p:cNvPr id="649" name="" descr=""/>
          <p:cNvPicPr/>
          <p:nvPr/>
        </p:nvPicPr>
        <p:blipFill>
          <a:blip r:embed="rId2"/>
          <a:stretch/>
        </p:blipFill>
        <p:spPr>
          <a:xfrm>
            <a:off x="6666840" y="2156400"/>
            <a:ext cx="3422880" cy="3517920"/>
          </a:xfrm>
          <a:prstGeom prst="rect">
            <a:avLst/>
          </a:prstGeom>
          <a:ln w="0">
            <a:noFill/>
          </a:ln>
        </p:spPr>
      </p:pic>
      <p:sp>
        <p:nvSpPr>
          <p:cNvPr id="650" name="Title 2_ 3"/>
          <p:cNvSpPr/>
          <p:nvPr/>
        </p:nvSpPr>
        <p:spPr>
          <a:xfrm>
            <a:off x="3132720" y="2695680"/>
            <a:ext cx="570528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La Fasi Evolutive</a:t>
            </a:r>
            <a:endParaRPr b="0" lang="it-IT" sz="3200" spc="-1" strike="noStrike">
              <a:latin typeface="Montserrat"/>
            </a:endParaRPr>
          </a:p>
          <a:p>
            <a:pPr>
              <a:lnSpc>
                <a:spcPct val="9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Poppins"/>
                <a:ea typeface="Roboto Medium"/>
              </a:rPr>
              <a:t>della Persona</a:t>
            </a:r>
            <a:endParaRPr b="0" lang="it-IT" sz="3200" spc="-1" strike="noStrike">
              <a:latin typeface="Montserrat"/>
            </a:endParaRPr>
          </a:p>
        </p:txBody>
      </p:sp>
      <p:sp>
        <p:nvSpPr>
          <p:cNvPr id="651" name="Rectangle 8_ 3"/>
          <p:cNvSpPr/>
          <p:nvPr/>
        </p:nvSpPr>
        <p:spPr>
          <a:xfrm>
            <a:off x="3365640" y="60480"/>
            <a:ext cx="2189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Roboto"/>
                <a:ea typeface="Roboto"/>
              </a:rPr>
              <a:t>Stefano Bortolato</a:t>
            </a:r>
            <a:endParaRPr b="0" lang="it-IT" sz="18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652" name="" descr=""/>
          <p:cNvPicPr/>
          <p:nvPr/>
        </p:nvPicPr>
        <p:blipFill>
          <a:blip r:embed="rId3"/>
          <a:stretch/>
        </p:blipFill>
        <p:spPr>
          <a:xfrm>
            <a:off x="5094360" y="3431520"/>
            <a:ext cx="999000" cy="1190520"/>
          </a:xfrm>
          <a:prstGeom prst="rect">
            <a:avLst/>
          </a:prstGeom>
          <a:ln w="0">
            <a:noFill/>
          </a:ln>
        </p:spPr>
      </p:pic>
      <p:pic>
        <p:nvPicPr>
          <p:cNvPr id="653" name="" descr=""/>
          <p:cNvPicPr/>
          <p:nvPr/>
        </p:nvPicPr>
        <p:blipFill>
          <a:blip r:embed="rId4"/>
          <a:stretch/>
        </p:blipFill>
        <p:spPr>
          <a:xfrm>
            <a:off x="4104000" y="3711240"/>
            <a:ext cx="864000" cy="838800"/>
          </a:xfrm>
          <a:prstGeom prst="rect">
            <a:avLst/>
          </a:prstGeom>
          <a:ln w="0">
            <a:noFill/>
          </a:ln>
        </p:spPr>
      </p:pic>
      <p:sp>
        <p:nvSpPr>
          <p:cNvPr id="654" name="Title 8"/>
          <p:cNvSpPr/>
          <p:nvPr/>
        </p:nvSpPr>
        <p:spPr>
          <a:xfrm>
            <a:off x="7227000" y="1289160"/>
            <a:ext cx="108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it-IT" sz="11620" spc="299" strike="noStrike">
                <a:solidFill>
                  <a:srgbClr val="000000"/>
                </a:solidFill>
                <a:latin typeface="Poppins"/>
                <a:ea typeface="Roboto Medium"/>
              </a:rPr>
              <a:t>6</a:t>
            </a:r>
            <a:endParaRPr b="1" lang="it-IT" sz="1162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"/>
          <p:cNvSpPr/>
          <p:nvPr/>
        </p:nvSpPr>
        <p:spPr>
          <a:xfrm>
            <a:off x="144000" y="144000"/>
            <a:ext cx="9792000" cy="54000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Il caso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1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07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A conseguire tutto ciò bisogna che all’intelligenza e al cuore del fanciullo sia posta ben chiara la vista della morale verità e della virtù di cui si tratta: la luce poi onnipotente della verità e della virtù non viene che dalla Divina grazia.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E perché la virtù e la verità morale vengano poste innanzi agli occhi dei fanciulli, conviene che la virtù risplenda in noi, e che si dimostri amabile e degna d’esser seguita, - e la verità deve essere esposta …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title"/>
          </p:nvPr>
        </p:nvSpPr>
        <p:spPr>
          <a:xfrm>
            <a:off x="3780000" y="788040"/>
            <a:ext cx="6071760" cy="39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Il caso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246240" y="252000"/>
            <a:ext cx="6449760" cy="174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Tu come continueresti la lettera di </a:t>
            </a:r>
            <a:r>
              <a:rPr b="1" i="1" lang="it-IT" sz="4000" spc="-1" strike="noStrike">
                <a:solidFill>
                  <a:srgbClr val="000000"/>
                </a:solidFill>
                <a:latin typeface="Montserrat"/>
              </a:rPr>
              <a:t>istruzioni</a:t>
            </a:r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?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75" name="" descr=""/>
          <p:cNvPicPr/>
          <p:nvPr/>
        </p:nvPicPr>
        <p:blipFill>
          <a:blip r:embed="rId1"/>
          <a:stretch/>
        </p:blipFill>
        <p:spPr>
          <a:xfrm>
            <a:off x="338400" y="1998000"/>
            <a:ext cx="3272400" cy="3272400"/>
          </a:xfrm>
          <a:prstGeom prst="rect">
            <a:avLst/>
          </a:prstGeom>
          <a:ln w="0">
            <a:noFill/>
          </a:ln>
        </p:spPr>
      </p:pic>
      <p:sp>
        <p:nvSpPr>
          <p:cNvPr id="476" name=""/>
          <p:cNvSpPr txBox="1"/>
          <p:nvPr/>
        </p:nvSpPr>
        <p:spPr>
          <a:xfrm>
            <a:off x="4248000" y="1944000"/>
            <a:ext cx="2304000" cy="22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5 minuti</a:t>
            </a: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Di </a:t>
            </a:r>
            <a:r>
              <a:rPr b="0" lang="it-IT" sz="2200" spc="-1" strike="noStrike">
                <a:latin typeface="Montserrat"/>
              </a:rPr>
              <a:t>lavoro</a:t>
            </a:r>
            <a:endParaRPr b="0" lang="it-IT" sz="22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Di gruppo</a:t>
            </a: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Il caso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78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79" name="PlaceHolder 1"/>
          <p:cNvSpPr>
            <a:spLocks noGrp="1"/>
          </p:cNvSpPr>
          <p:nvPr>
            <p:ph type="subTitle"/>
          </p:nvPr>
        </p:nvSpPr>
        <p:spPr>
          <a:xfrm>
            <a:off x="3809520" y="1188000"/>
            <a:ext cx="5952600" cy="40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200" spc="-1" strike="noStrike">
                <a:latin typeface="Montserrat"/>
              </a:rPr>
              <a:t>[…]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con </a:t>
            </a:r>
            <a:r>
              <a:rPr b="1" lang="it-IT" sz="2200" spc="-1" strike="noStrike">
                <a:latin typeface="Montserrat"/>
              </a:rPr>
              <a:t>semplicità</a:t>
            </a:r>
            <a:r>
              <a:rPr b="0" lang="it-IT" sz="2200" spc="-1" strike="noStrike">
                <a:latin typeface="Montserrat"/>
              </a:rPr>
              <a:t>, e non con </a:t>
            </a:r>
            <a:r>
              <a:rPr b="1" lang="it-IT" sz="2200" spc="-1" strike="noStrike">
                <a:latin typeface="Montserrat"/>
              </a:rPr>
              <a:t>smancerie</a:t>
            </a:r>
            <a:r>
              <a:rPr b="0" lang="it-IT" sz="2200" spc="-1" strike="noStrike">
                <a:latin typeface="Montserrat"/>
              </a:rPr>
              <a:t> né con </a:t>
            </a:r>
            <a:r>
              <a:rPr b="1" lang="it-IT" sz="2200" spc="-1" strike="noStrike">
                <a:latin typeface="Montserrat"/>
              </a:rPr>
              <a:t>artefizi</a:t>
            </a:r>
            <a:r>
              <a:rPr b="0" lang="it-IT" sz="2200" spc="-1" strike="noStrike">
                <a:latin typeface="Montserrat"/>
              </a:rPr>
              <a:t>, onde non si produca una bontà apparente posticcia, com’è la bontà di certi collegi educandati e anche di Istituti religiosi, purtroppo, purtroppo!</a:t>
            </a:r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Basta: conforto e benedico voi e le vostre consorelle e i cari orfanelli.</a:t>
            </a:r>
            <a:endParaRPr b="0" lang="it-IT" sz="2200" spc="-1" strike="noStrike">
              <a:latin typeface="Montserrat"/>
            </a:endParaRPr>
          </a:p>
          <a:p>
            <a:endParaRPr b="0" lang="it-IT" sz="2200" spc="-1" strike="noStrike">
              <a:latin typeface="Montserrat"/>
            </a:endParaRPr>
          </a:p>
          <a:p>
            <a:r>
              <a:rPr b="0" lang="it-IT" sz="2200" spc="-1" strike="noStrike">
                <a:latin typeface="Montserrat"/>
              </a:rPr>
              <a:t>In Gesù Cristo e Maria SS.</a:t>
            </a:r>
            <a:endParaRPr b="0" lang="it-IT" sz="2200" spc="-1" strike="noStrike">
              <a:latin typeface="Montserrat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title"/>
          </p:nvPr>
        </p:nvSpPr>
        <p:spPr>
          <a:xfrm>
            <a:off x="3780000" y="78804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Il caso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246240" y="1139040"/>
            <a:ext cx="5220000" cy="70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it-IT" sz="4000" spc="-1" strike="noStrike">
                <a:solidFill>
                  <a:srgbClr val="000000"/>
                </a:solidFill>
                <a:latin typeface="Montserrat"/>
              </a:rPr>
              <a:t>Discussione</a:t>
            </a:r>
            <a:endParaRPr b="1" lang="it-IT" sz="4000" spc="-1" strike="noStrike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338400" y="1998000"/>
            <a:ext cx="3272400" cy="3272400"/>
          </a:xfrm>
          <a:prstGeom prst="rect">
            <a:avLst/>
          </a:prstGeom>
          <a:ln w="0">
            <a:noFill/>
          </a:ln>
        </p:spPr>
      </p:pic>
      <p:sp>
        <p:nvSpPr>
          <p:cNvPr id="483" name=""/>
          <p:cNvSpPr txBox="1"/>
          <p:nvPr/>
        </p:nvSpPr>
        <p:spPr>
          <a:xfrm>
            <a:off x="4248000" y="1944000"/>
            <a:ext cx="2304000" cy="2230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5 minuti</a:t>
            </a: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r>
              <a:rPr b="0" lang="it-IT" sz="2000" spc="-1" strike="noStrike">
                <a:latin typeface="Montserrat"/>
              </a:rPr>
              <a:t>Di dialog</a:t>
            </a:r>
            <a:r>
              <a:rPr b="0" lang="it-IT" sz="2200" spc="-1" strike="noStrike">
                <a:latin typeface="Montserrat"/>
              </a:rPr>
              <a:t>o</a:t>
            </a:r>
            <a:endParaRPr b="0" lang="it-IT" sz="22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endParaRPr b="0" lang="it-IT" sz="2000" spc="-1" strike="noStrike">
              <a:latin typeface="Montserrat"/>
            </a:endParaRPr>
          </a:p>
          <a:p>
            <a:pPr>
              <a:lnSpc>
                <a:spcPct val="150000"/>
              </a:lnSpc>
              <a:buNone/>
            </a:pPr>
            <a:endParaRPr b="0" lang="it-IT" sz="1800" spc="-1" strike="noStrike">
              <a:latin typeface="Montserrat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"/>
          <p:cNvSpPr txBox="1"/>
          <p:nvPr/>
        </p:nvSpPr>
        <p:spPr>
          <a:xfrm>
            <a:off x="3672000" y="59400"/>
            <a:ext cx="4464360" cy="32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1490" spc="-1" strike="noStrike">
                <a:latin typeface="Montserrat"/>
              </a:rPr>
              <a:t>La Fasi Evolutive della Persona</a:t>
            </a:r>
            <a:endParaRPr b="0" lang="it-IT" sz="1490" spc="-1" strike="noStrike">
              <a:latin typeface="Montserrat"/>
            </a:endParaRPr>
          </a:p>
        </p:txBody>
      </p:sp>
      <p:pic>
        <p:nvPicPr>
          <p:cNvPr id="485" name="" descr=""/>
          <p:cNvPicPr/>
          <p:nvPr/>
        </p:nvPicPr>
        <p:blipFill>
          <a:blip r:embed="rId1"/>
          <a:stretch/>
        </p:blipFill>
        <p:spPr>
          <a:xfrm>
            <a:off x="188280" y="0"/>
            <a:ext cx="3144960" cy="5669640"/>
          </a:xfrm>
          <a:prstGeom prst="rect">
            <a:avLst/>
          </a:prstGeom>
          <a:ln w="0">
            <a:noFill/>
          </a:ln>
        </p:spPr>
      </p:pic>
      <p:sp>
        <p:nvSpPr>
          <p:cNvPr id="486" name="PlaceHolder 1"/>
          <p:cNvSpPr>
            <a:spLocks noGrp="1"/>
          </p:cNvSpPr>
          <p:nvPr>
            <p:ph type="subTitle"/>
          </p:nvPr>
        </p:nvSpPr>
        <p:spPr>
          <a:xfrm>
            <a:off x="3809520" y="1152000"/>
            <a:ext cx="6126480" cy="424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Argomento </a:t>
            </a:r>
            <a:r>
              <a:rPr b="0" i="1" lang="it-IT" sz="2300" spc="-1" strike="noStrike">
                <a:latin typeface="Montserrat"/>
              </a:rPr>
              <a:t>sporco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Distinzione Bio (</a:t>
            </a:r>
            <a:r>
              <a:rPr b="0" lang="it-IT" sz="2000" spc="-1" strike="noStrike">
                <a:latin typeface="Montserrat"/>
              </a:rPr>
              <a:t>fisiologico</a:t>
            </a:r>
            <a:r>
              <a:rPr b="0" lang="it-IT" sz="2300" spc="-1" strike="noStrike">
                <a:latin typeface="Montserrat"/>
              </a:rPr>
              <a:t>) – Io (</a:t>
            </a:r>
            <a:r>
              <a:rPr b="0" lang="it-IT" sz="2000" spc="-1" strike="noStrike">
                <a:latin typeface="Montserrat"/>
              </a:rPr>
              <a:t>psicologico</a:t>
            </a:r>
            <a:r>
              <a:rPr b="0" lang="it-IT" sz="2300" spc="-1" strike="noStrike">
                <a:latin typeface="Montserrat"/>
              </a:rPr>
              <a:t>)</a:t>
            </a:r>
            <a:br>
              <a:rPr sz="2300"/>
            </a:br>
            <a:r>
              <a:rPr b="0" lang="it-IT" sz="2300" spc="-1" strike="noStrike">
                <a:latin typeface="Montserrat"/>
              </a:rPr>
              <a:t>Sviluppo del fisico, sviluppo cognitivo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Influssi: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Bio(chimici) (es: effetti ormoni)</a:t>
            </a:r>
            <a:endParaRPr b="0" lang="it-IT" sz="2300" spc="-1" strike="noStrike">
              <a:latin typeface="Montserrat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Sociali (es: scolarizzazione, pressione massa)</a:t>
            </a:r>
            <a:endParaRPr b="0" lang="it-IT" sz="2300" spc="-1" strike="noStrike">
              <a:latin typeface="Montserrat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300" spc="-1" strike="noStrike">
                <a:latin typeface="Montserrat"/>
              </a:rPr>
              <a:t>Le fasi sono tipicizzate da caratteristiche e bisogni specifici (es: accettazione sociale)</a:t>
            </a:r>
            <a:endParaRPr b="0" lang="it-IT" sz="2300" spc="-1" strike="noStrike">
              <a:latin typeface="Montserrat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title"/>
          </p:nvPr>
        </p:nvSpPr>
        <p:spPr>
          <a:xfrm>
            <a:off x="3780000" y="648000"/>
            <a:ext cx="6071760" cy="43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1" lang="it-IT" sz="2800" spc="-1" strike="noStrike">
                <a:solidFill>
                  <a:srgbClr val="000000"/>
                </a:solidFill>
                <a:latin typeface="Montserrat"/>
              </a:rPr>
              <a:t>Premessa</a:t>
            </a:r>
            <a:endParaRPr b="1" lang="it-IT" sz="2800" spc="-1" strike="noStrike">
              <a:solidFill>
                <a:srgbClr val="000000"/>
              </a:solidFill>
              <a:latin typeface="Montserrat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5622</TotalTime>
  <Application>LibreOffice/7.3.7.2$Linux_X86_64 LibreOffice_project/30$Build-2</Application>
  <AppVersion>15.0000</AppVersion>
  <Company>Slidehood.com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2017-08-02T20:41:11Z</dcterms:created>
  <dc:creator>Slidehood.com</dc:creator>
  <dc:description>Corso di Pedagogia Generale per Operatori d'Oratorio
PG-6: Le Fasi Evolutive della Persona</dc:description>
  <cp:keywords>pedagogia formazione educativa</cp:keywords>
  <dc:language>it-IT</dc:language>
  <cp:lastModifiedBy>Don Stefano Bortolato</cp:lastModifiedBy>
  <cp:lastPrinted>2023-04-18T08:23:27Z</cp:lastPrinted>
  <dcterms:modified xsi:type="dcterms:W3CDTF">2023-04-18T08:23:41Z</dcterms:modified>
  <cp:revision>558</cp:revision>
  <dc:subject>Pedagogia</dc:subject>
  <dc:title>Pedagogia Generale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rollato da">
    <vt:lpwstr>Widescreen</vt:lpwstr>
  </property>
  <property fmtid="{D5CDD505-2E9C-101B-9397-08002B2CF9AE}" pid="3" name="HiddenSlides">
    <vt:r8>0</vt:r8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15</vt:r8>
  </property>
</Properties>
</file>