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3.png" ContentType="image/png"/>
  <Override PartName="/ppt/media/image22.png" ContentType="image/png"/>
  <Override PartName="/ppt/media/image21.png" ContentType="image/png"/>
  <Override PartName="/ppt/media/image27.png" ContentType="image/png"/>
  <Override PartName="/ppt/media/image28.png" ContentType="image/png"/>
  <Override PartName="/ppt/media/image5.png" ContentType="image/png"/>
  <Override PartName="/ppt/media/image30.png" ContentType="image/png"/>
  <Override PartName="/ppt/media/image10.png" ContentType="image/png"/>
  <Override PartName="/ppt/media/image29.png" ContentType="image/png"/>
  <Override PartName="/ppt/media/image6.png" ContentType="image/png"/>
  <Override PartName="/ppt/media/image4.png" ContentType="image/png"/>
  <Override PartName="/ppt/media/image12.jpeg" ContentType="image/jpeg"/>
  <Override PartName="/ppt/media/image13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3.png" ContentType="image/png"/>
  <Override PartName="/ppt/media/image26.png" ContentType="image/png"/>
  <Override PartName="/ppt/media/image32.png" ContentType="image/png"/>
  <Override PartName="/ppt/media/image2.png" ContentType="image/png"/>
  <Override PartName="/ppt/media/image25.png" ContentType="image/png"/>
  <Override PartName="/ppt/media/image31.png" ContentType="image/png"/>
  <Override PartName="/ppt/media/image1.png" ContentType="image/png"/>
  <Override PartName="/ppt/media/image24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19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2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9.xml.rels" ContentType="application/vnd.openxmlformats-package.relationships+xml"/>
  <Override PartName="/ppt/slides/_rels/slide3.xml.rels" ContentType="application/vnd.openxmlformats-package.relationships+xml"/>
  <Override PartName="/ppt/slides/_rels/slide28.xml.rels" ContentType="application/vnd.openxmlformats-package.relationships+xml"/>
  <Override PartName="/ppt/slides/_rels/slide22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3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2890080" y="2434680"/>
            <a:ext cx="4286520" cy="7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-7560" y="0"/>
            <a:ext cx="3438360" cy="340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29872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clic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per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modifi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care il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forma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to del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testo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del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 txBox="1"/>
          <p:nvPr/>
        </p:nvSpPr>
        <p:spPr>
          <a:xfrm>
            <a:off x="9464760" y="5297760"/>
            <a:ext cx="77400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B596809E-84FF-4B29-AAA6-4995BAE1A30D}" type="slidenum">
              <a:rPr b="0" lang="it-IT" sz="1200" spc="-1" strike="noStrike">
                <a:latin typeface="Montserrat"/>
              </a:rPr>
              <a:t>&lt;numero&gt;</a:t>
            </a:fld>
            <a:endParaRPr b="0" lang="it-IT" sz="1200" spc="-1" strike="noStrike">
              <a:latin typeface="Montserrat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3809520" y="5297760"/>
            <a:ext cx="95256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Montserrat"/>
              </a:rPr>
              <a:t>20/4/2023</a:t>
            </a:r>
            <a:endParaRPr b="0" lang="it-IT" sz="1200" spc="-1" strike="noStrike">
              <a:latin typeface="Montserrat"/>
            </a:endParaRPr>
          </a:p>
        </p:txBody>
      </p:sp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/>
        </p:blipFill>
        <p:spPr>
          <a:xfrm>
            <a:off x="8974800" y="162000"/>
            <a:ext cx="439200" cy="432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formato del testo del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8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6956280" y="72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modificare il formato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clic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per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mod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ifica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re il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form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ato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del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test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o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del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titol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4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3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Discussione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92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93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dialog</a:t>
            </a:r>
            <a:r>
              <a:rPr b="0" lang="it-IT" sz="2200" spc="-1" strike="noStrike">
                <a:latin typeface="Montserrat"/>
              </a:rPr>
              <a:t>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Il Conflitto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Due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Tendenze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della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Condotta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Reciprocamente Incompatibili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con la soddisfazione che interferiscono reciprocamente</a:t>
            </a:r>
            <a:br>
              <a:rPr sz="2320"/>
            </a:b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(</a:t>
            </a:r>
            <a:r>
              <a:rPr b="0" lang="en-US" sz="2000" spc="-1" strike="noStrike">
                <a:solidFill>
                  <a:srgbClr val="000000"/>
                </a:solidFill>
                <a:latin typeface="Lora"/>
              </a:rPr>
              <a:t>voglio giocare alla play, voglio uscire con gli amici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)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All’avvicinarsi ad un </a:t>
            </a:r>
            <a:r>
              <a:rPr b="0" lang="it-IT" sz="2500" spc="-1" strike="noStrike" u="sng">
                <a:uFillTx/>
                <a:latin typeface="Montserrat"/>
              </a:rPr>
              <a:t>incentivo positivo</a:t>
            </a:r>
            <a:r>
              <a:rPr b="0" lang="it-IT" sz="2500" spc="-1" strike="noStrike">
                <a:latin typeface="Montserrat"/>
              </a:rPr>
              <a:t> l'attrattività cresce più si è vicini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All’allontanarsi da un </a:t>
            </a:r>
            <a:r>
              <a:rPr b="0" lang="it-IT" sz="2500" spc="-1" strike="noStrike" u="sng">
                <a:uFillTx/>
                <a:latin typeface="Montserrat"/>
              </a:rPr>
              <a:t>incentivo negativo</a:t>
            </a:r>
            <a:r>
              <a:rPr b="0" lang="it-IT" sz="2500" spc="-1" strike="noStrike">
                <a:latin typeface="Montserrat"/>
              </a:rPr>
              <a:t> la repulsione cresce più si è vicini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L’incentivo negativo è più forte dell’incentivo positivo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i="1" lang="it-IT" sz="2800" spc="-1" strike="noStrike">
                <a:solidFill>
                  <a:srgbClr val="000000"/>
                </a:solidFill>
                <a:latin typeface="Montserrat"/>
              </a:rPr>
              <a:t>Andamenti</a:t>
            </a: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 caratteristici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Di crescita (es.: bisogni adolescenti)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Sociali (es.: si aspettano, io voglio)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Maturità (es.: cura della prole, impegni presi)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Da Bisogni (es.: Maslow. Sicurezza vs realizzazione dell’io)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Ambiente (es.: carestia e fuga dal territorio)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i="1" lang="it-IT" sz="2800" spc="-1" strike="noStrike">
                <a:solidFill>
                  <a:srgbClr val="000000"/>
                </a:solidFill>
                <a:latin typeface="Montserrat"/>
              </a:rPr>
              <a:t>Tipi</a:t>
            </a: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 di conflitto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3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31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La natura umana spinge la persona a raggiungere mete sempre più alte: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 u="sng">
                <a:uFillTx/>
                <a:latin typeface="Montserrat"/>
              </a:rPr>
              <a:t>Crescita</a:t>
            </a:r>
            <a:r>
              <a:rPr b="0" lang="it-IT" sz="2500" spc="-1" strike="noStrike">
                <a:latin typeface="Montserrat"/>
              </a:rPr>
              <a:t>: conflitto tra l’inerzia di lasciare una situazione di soddisfazione (</a:t>
            </a:r>
            <a:r>
              <a:rPr b="0" lang="it-IT" sz="2500" spc="-1" strike="noStrike">
                <a:latin typeface="Times New Roman"/>
                <a:ea typeface="Times New Roman"/>
              </a:rPr>
              <a:t>≡</a:t>
            </a:r>
            <a:r>
              <a:rPr b="0" lang="it-IT" sz="2500" spc="-1" strike="noStrike">
                <a:latin typeface="Montserrat"/>
                <a:ea typeface="Times New Roman"/>
              </a:rPr>
              <a:t>agio percepito) verso una nuova ignota (es.: la scelta delle superiori)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 u="sng">
                <a:uFillTx/>
                <a:latin typeface="Montserrat"/>
              </a:rPr>
              <a:t>Maturità</a:t>
            </a:r>
            <a:r>
              <a:rPr b="0" lang="it-IT" sz="2500" spc="-1" strike="noStrike">
                <a:latin typeface="Montserrat"/>
              </a:rPr>
              <a:t>: le vecchie situazioni soddisfacenti non soddisfano più (es.: il gioco da bambino, l’età adulta)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Natura Umana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270480" cy="460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Altresì ci sono esigenze di competenza (</a:t>
            </a:r>
            <a:r>
              <a:rPr b="1" lang="it-IT" sz="1800" spc="-1" strike="noStrike">
                <a:latin typeface="Montserrat"/>
              </a:rPr>
              <a:t>NB</a:t>
            </a:r>
            <a:r>
              <a:rPr b="0" lang="it-IT" sz="1800" spc="-1" strike="noStrike">
                <a:latin typeface="Montserrat"/>
              </a:rPr>
              <a:t>: si ricordi per l’adolescenza la grande fatica di cresce nelle competenze scolastiche ed il risultato sarà </a:t>
            </a:r>
            <a:r>
              <a:rPr b="0" i="1" lang="it-IT" sz="1800" spc="-1" strike="noStrike">
                <a:latin typeface="Montserrat"/>
              </a:rPr>
              <a:t>percepibile</a:t>
            </a:r>
            <a:r>
              <a:rPr b="0" lang="it-IT" sz="1800" spc="-1" strike="noStrike">
                <a:latin typeface="Montserrat"/>
              </a:rPr>
              <a:t> solo in un futuro lontano</a:t>
            </a:r>
            <a:r>
              <a:rPr b="0" lang="it-IT" sz="2500" spc="-1" strike="noStrike">
                <a:latin typeface="Montserrat"/>
              </a:rPr>
              <a:t>):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Competenze scolastiche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AutoNum type="alphaLcParenR"/>
            </a:pPr>
            <a:r>
              <a:rPr b="0" lang="it-IT" sz="2500" spc="-1" strike="noStrike">
                <a:latin typeface="Montserrat"/>
              </a:rPr>
              <a:t>Competenze professionali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AutoNum type="alphaLcParenR"/>
            </a:pPr>
            <a:r>
              <a:rPr b="0" lang="it-IT" sz="2500" spc="-1" strike="noStrike">
                <a:latin typeface="Montserrat"/>
              </a:rPr>
              <a:t>Competenze interpersonali (</a:t>
            </a:r>
            <a:r>
              <a:rPr b="0" lang="it-IT" sz="1800" spc="-1" strike="noStrike">
                <a:latin typeface="Montserrat"/>
              </a:rPr>
              <a:t>→ collaborare, gruppo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AutoNum type="alphaLcParenR"/>
            </a:pPr>
            <a:r>
              <a:rPr b="0" lang="it-IT" sz="2500" spc="-1" strike="noStrike">
                <a:latin typeface="Montserrat"/>
              </a:rPr>
              <a:t>Competenze esistenziali (</a:t>
            </a:r>
            <a:r>
              <a:rPr b="0" lang="it-IT" sz="1800" spc="-1" strike="noStrike">
                <a:latin typeface="Montserrat"/>
              </a:rPr>
              <a:t>dare un senso a se stessi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Natura Umana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1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La soddisfazione di un motivo-bisogno è bloccata da un ostacolo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Frustrazione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270480" cy="460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Durata</a:t>
            </a:r>
            <a:r>
              <a:rPr b="0" lang="it-IT" sz="2200" spc="-1" strike="noStrike">
                <a:latin typeface="Montserrat"/>
              </a:rPr>
              <a:t>, </a:t>
            </a:r>
            <a:r>
              <a:rPr b="0" lang="it-IT" sz="2200" spc="-1" strike="noStrike" u="sng">
                <a:uFillTx/>
                <a:latin typeface="Montserrat"/>
              </a:rPr>
              <a:t>Importanza</a:t>
            </a:r>
            <a:r>
              <a:rPr b="0" lang="it-IT" sz="2200" spc="-1" strike="noStrike">
                <a:latin typeface="Montserrat"/>
              </a:rPr>
              <a:t>, </a:t>
            </a:r>
            <a:r>
              <a:rPr b="0" lang="it-IT" sz="2200" spc="-1" strike="noStrike" u="sng">
                <a:uFillTx/>
                <a:latin typeface="Montserrat"/>
              </a:rPr>
              <a:t>Complessità</a:t>
            </a:r>
            <a:r>
              <a:rPr b="0" lang="it-IT" sz="2200" spc="-1" strike="noStrike">
                <a:latin typeface="Montserrat"/>
              </a:rPr>
              <a:t> (es.: consegne all’asilo)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Intensità</a:t>
            </a:r>
            <a:r>
              <a:rPr b="0" lang="it-IT" sz="2200" spc="-1" strike="noStrike">
                <a:latin typeface="Montserrat"/>
              </a:rPr>
              <a:t>: tendenze contrapposte (es.: privare un adolescente del cellulare)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Novità</a:t>
            </a:r>
            <a:r>
              <a:rPr b="0" lang="it-IT" sz="2200" spc="-1" strike="noStrike">
                <a:latin typeface="Montserrat"/>
              </a:rPr>
              <a:t>: situazione inattesa (es.: eruzione improvvisa di una persona)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Percezione</a:t>
            </a:r>
            <a:r>
              <a:rPr b="0" lang="it-IT" sz="2200" spc="-1" strike="noStrike">
                <a:latin typeface="Montserrat"/>
              </a:rPr>
              <a:t> (personale) (es.: bimbo senza esperienza)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Coinvolgimento dell’io</a:t>
            </a:r>
            <a:r>
              <a:rPr b="0" lang="it-IT" sz="2200" spc="-1" strike="noStrike">
                <a:latin typeface="Montserrat"/>
              </a:rPr>
              <a:t> (es.: richiamo in 1° persona o in 3° persona)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200" spc="-1" strike="noStrike" u="sng">
                <a:uFillTx/>
                <a:latin typeface="Montserrat"/>
              </a:rPr>
              <a:t>Competenza</a:t>
            </a:r>
            <a:r>
              <a:rPr b="0" lang="it-IT" sz="2200" spc="-1" strike="noStrike">
                <a:latin typeface="Montserrat"/>
              </a:rPr>
              <a:t> (es.: sfide scolastiche)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Ogni sfida-frustrazione è </a:t>
            </a:r>
            <a:r>
              <a:rPr b="1" lang="it-IT" sz="2200" spc="-1" strike="noStrike">
                <a:latin typeface="Montserrat"/>
              </a:rPr>
              <a:t>individuale</a:t>
            </a:r>
            <a:r>
              <a:rPr b="0" lang="it-IT" sz="2200" spc="-1" strike="noStrike">
                <a:latin typeface="Montserrat"/>
              </a:rPr>
              <a:t> e </a:t>
            </a:r>
            <a:r>
              <a:rPr b="1" lang="it-IT" sz="2200" spc="-1" strike="noStrike">
                <a:latin typeface="Montserrat"/>
              </a:rPr>
              <a:t>unica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Gravità della Frustrazione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È la soluzione (del conflitto)!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Decisione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Decisione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2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  <p:grpSp>
        <p:nvGrpSpPr>
          <p:cNvPr id="523" name=""/>
          <p:cNvGrpSpPr/>
          <p:nvPr/>
        </p:nvGrpSpPr>
        <p:grpSpPr>
          <a:xfrm>
            <a:off x="3744000" y="1368000"/>
            <a:ext cx="5976360" cy="3600360"/>
            <a:chOff x="3744000" y="1368000"/>
            <a:chExt cx="5976360" cy="3600360"/>
          </a:xfrm>
        </p:grpSpPr>
        <p:sp>
          <p:nvSpPr>
            <p:cNvPr id="524" name=""/>
            <p:cNvSpPr txBox="1"/>
            <p:nvPr/>
          </p:nvSpPr>
          <p:spPr>
            <a:xfrm>
              <a:off x="3744000" y="1908000"/>
              <a:ext cx="1640880" cy="965520"/>
            </a:xfrm>
            <a:prstGeom prst="rect">
              <a:avLst/>
            </a:prstGeom>
            <a:noFill/>
            <a:ln w="38160">
              <a:solidFill>
                <a:srgbClr val="ff0000"/>
              </a:solidFill>
              <a:round/>
            </a:ln>
          </p:spPr>
          <p:txBody>
            <a:bodyPr lIns="109080" rIns="109080" tIns="64080" bIns="64080" anchor="t">
              <a:noAutofit/>
            </a:bodyPr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Problema</a:t>
              </a:r>
              <a:endParaRPr b="0" lang="it-IT" sz="1800" spc="-1" strike="noStrike">
                <a:latin typeface="Montserrat"/>
              </a:endParaRPr>
            </a:p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Frustrazione</a:t>
              </a:r>
              <a:endParaRPr b="0" lang="it-IT" sz="1800" spc="-1" strike="noStrike">
                <a:latin typeface="Montserrat"/>
              </a:endParaRPr>
            </a:p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Conflitto</a:t>
              </a:r>
              <a:endParaRPr b="0" lang="it-IT" sz="1800" spc="-1" strike="noStrike">
                <a:latin typeface="Montserrat"/>
              </a:endParaRPr>
            </a:p>
          </p:txBody>
        </p:sp>
        <p:sp>
          <p:nvSpPr>
            <p:cNvPr id="525" name=""/>
            <p:cNvSpPr txBox="1"/>
            <p:nvPr/>
          </p:nvSpPr>
          <p:spPr>
            <a:xfrm>
              <a:off x="6084000" y="1548000"/>
              <a:ext cx="1381680" cy="686520"/>
            </a:xfrm>
            <a:prstGeom prst="rect">
              <a:avLst/>
            </a:prstGeom>
            <a:noFill/>
            <a:ln w="38160">
              <a:solidFill>
                <a:srgbClr val="2a6099"/>
              </a:solidFill>
              <a:round/>
            </a:ln>
          </p:spPr>
          <p:txBody>
            <a:bodyPr lIns="109080" rIns="109080" tIns="64080" bIns="64080" anchor="t">
              <a:noAutofit/>
            </a:bodyPr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Decisione</a:t>
              </a:r>
              <a:br>
                <a:rPr sz="1800"/>
              </a:br>
              <a:r>
                <a:rPr b="0" lang="it-IT" sz="1800" spc="-1" strike="noStrike">
                  <a:latin typeface="Montserrat"/>
                </a:rPr>
                <a:t>Volontaria</a:t>
              </a:r>
              <a:endParaRPr b="0" lang="it-IT" sz="1800" spc="-1" strike="noStrike">
                <a:latin typeface="Montserrat"/>
              </a:endParaRPr>
            </a:p>
          </p:txBody>
        </p:sp>
        <p:sp>
          <p:nvSpPr>
            <p:cNvPr id="526" name=""/>
            <p:cNvSpPr txBox="1"/>
            <p:nvPr/>
          </p:nvSpPr>
          <p:spPr>
            <a:xfrm>
              <a:off x="6049440" y="2664360"/>
              <a:ext cx="1595160" cy="686520"/>
            </a:xfrm>
            <a:prstGeom prst="rect">
              <a:avLst/>
            </a:prstGeom>
            <a:noFill/>
            <a:ln w="38160">
              <a:solidFill>
                <a:srgbClr val="2a6099"/>
              </a:solidFill>
              <a:round/>
            </a:ln>
          </p:spPr>
          <p:txBody>
            <a:bodyPr lIns="109080" rIns="109080" tIns="64080" bIns="64080" anchor="t">
              <a:noAutofit/>
            </a:bodyPr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Meccanismi</a:t>
              </a:r>
              <a:br>
                <a:rPr sz="1800"/>
              </a:br>
              <a:r>
                <a:rPr b="0" lang="it-IT" sz="1800" spc="-1" strike="noStrike">
                  <a:latin typeface="Montserrat"/>
                </a:rPr>
                <a:t>Di Difesa</a:t>
              </a:r>
              <a:endParaRPr b="0" lang="it-IT" sz="1800" spc="-1" strike="noStrike">
                <a:latin typeface="Montserrat"/>
              </a:endParaRPr>
            </a:p>
          </p:txBody>
        </p:sp>
        <p:sp>
          <p:nvSpPr>
            <p:cNvPr id="527" name=""/>
            <p:cNvSpPr/>
            <p:nvPr/>
          </p:nvSpPr>
          <p:spPr>
            <a:xfrm>
              <a:off x="8136000" y="1368000"/>
              <a:ext cx="1584000" cy="1080000"/>
            </a:xfrm>
            <a:prstGeom prst="ellipse">
              <a:avLst/>
            </a:prstGeom>
            <a:noFill/>
            <a:ln w="76320">
              <a:solidFill>
                <a:srgbClr val="00a93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28160" rIns="128160" tIns="83160" bIns="83160" anchor="ctr">
              <a:noAutofit/>
            </a:bodyPr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Sol</a:t>
              </a:r>
              <a:r>
                <a:rPr b="0" lang="it-IT" sz="1800" spc="-1" strike="noStrike">
                  <a:latin typeface="Montserrat"/>
                </a:rPr>
                <a:t>uzio</a:t>
              </a:r>
              <a:r>
                <a:rPr b="0" lang="it-IT" sz="1800" spc="-1" strike="noStrike">
                  <a:latin typeface="Montserrat"/>
                </a:rPr>
                <a:t>ne</a:t>
              </a:r>
              <a:endParaRPr b="0" lang="it-IT" sz="1800" spc="-1" strike="noStrike">
                <a:latin typeface="Montserrat"/>
              </a:endParaRPr>
            </a:p>
            <a:p>
              <a:pPr algn="ctr">
                <a:lnSpc>
                  <a:spcPct val="90000"/>
                </a:lnSpc>
                <a:buNone/>
              </a:pPr>
              <a:r>
                <a:rPr b="0" lang="it-IT" sz="1200" spc="-1" strike="noStrike">
                  <a:latin typeface="Montserrat"/>
                </a:rPr>
                <a:t>Riduzi</a:t>
              </a:r>
              <a:r>
                <a:rPr b="0" lang="it-IT" sz="1200" spc="-1" strike="noStrike">
                  <a:latin typeface="Montserrat"/>
                </a:rPr>
                <a:t>one </a:t>
              </a:r>
              <a:r>
                <a:rPr b="0" lang="it-IT" sz="1200" spc="-1" strike="noStrike">
                  <a:latin typeface="Montserrat"/>
                </a:rPr>
                <a:t>della</a:t>
              </a:r>
              <a:br>
                <a:rPr sz="1200"/>
              </a:br>
              <a:r>
                <a:rPr b="0" lang="it-IT" sz="1200" spc="-1" strike="noStrike">
                  <a:latin typeface="Montserrat"/>
                </a:rPr>
                <a:t>frustra</a:t>
              </a:r>
              <a:r>
                <a:rPr b="0" lang="it-IT" sz="1200" spc="-1" strike="noStrike">
                  <a:latin typeface="Montserrat"/>
                </a:rPr>
                <a:t>zione</a:t>
              </a:r>
              <a:endParaRPr b="0" lang="it-IT" sz="1200" spc="-1" strike="noStrike">
                <a:latin typeface="Montserrat"/>
              </a:endParaRPr>
            </a:p>
          </p:txBody>
        </p:sp>
        <p:cxnSp>
          <p:nvCxnSpPr>
            <p:cNvPr id="528" name=""/>
            <p:cNvCxnSpPr>
              <a:stCxn id="524" idx="3"/>
              <a:endCxn id="525" idx="1"/>
            </p:cNvCxnSpPr>
            <p:nvPr/>
          </p:nvCxnSpPr>
          <p:spPr>
            <a:xfrm flipV="1">
              <a:off x="5384880" y="1891080"/>
              <a:ext cx="699480" cy="500040"/>
            </a:xfrm>
            <a:prstGeom prst="straightConnector1">
              <a:avLst/>
            </a:prstGeom>
            <a:ln w="29160">
              <a:solidFill>
                <a:srgbClr val="333333"/>
              </a:solidFill>
              <a:round/>
              <a:tailEnd len="med" type="triangle" w="med"/>
            </a:ln>
          </p:spPr>
        </p:cxnSp>
        <p:cxnSp>
          <p:nvCxnSpPr>
            <p:cNvPr id="529" name=""/>
            <p:cNvCxnSpPr>
              <a:stCxn id="524" idx="3"/>
              <a:endCxn id="526" idx="1"/>
            </p:cNvCxnSpPr>
            <p:nvPr/>
          </p:nvCxnSpPr>
          <p:spPr>
            <a:xfrm>
              <a:off x="5384880" y="2390760"/>
              <a:ext cx="664920" cy="617040"/>
            </a:xfrm>
            <a:prstGeom prst="straightConnector1">
              <a:avLst/>
            </a:prstGeom>
            <a:ln w="29160">
              <a:solidFill>
                <a:srgbClr val="333333"/>
              </a:solidFill>
              <a:round/>
              <a:tailEnd len="med" type="triangle" w="med"/>
            </a:ln>
          </p:spPr>
        </p:cxnSp>
        <p:sp>
          <p:nvSpPr>
            <p:cNvPr id="530" name=""/>
            <p:cNvSpPr/>
            <p:nvPr/>
          </p:nvSpPr>
          <p:spPr>
            <a:xfrm>
              <a:off x="8136360" y="3888360"/>
              <a:ext cx="1584000" cy="1080000"/>
            </a:xfrm>
            <a:prstGeom prst="ellipse">
              <a:avLst/>
            </a:prstGeom>
            <a:noFill/>
            <a:ln w="76320">
              <a:solidFill>
                <a:srgbClr val="ff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28160" rIns="128160" tIns="83160" bIns="83160" anchor="ctr">
              <a:noAutofit/>
            </a:bodyPr>
            <a:p>
              <a:pPr algn="ctr">
                <a:buNone/>
              </a:pPr>
              <a:r>
                <a:rPr b="0" lang="it-IT" sz="1800" spc="-1" strike="noStrike">
                  <a:latin typeface="Montserrat"/>
                </a:rPr>
                <a:t>Neutraliz-</a:t>
              </a:r>
              <a:br>
                <a:rPr sz="1800"/>
              </a:br>
              <a:r>
                <a:rPr b="0" lang="it-IT" sz="1800" spc="-1" strike="noStrike">
                  <a:latin typeface="Montserrat"/>
                </a:rPr>
                <a:t>zazione</a:t>
              </a:r>
              <a:br>
                <a:rPr sz="1800"/>
              </a:br>
              <a:r>
                <a:rPr b="0" lang="it-IT" sz="1800" spc="-1" strike="noStrike">
                  <a:latin typeface="Montserrat"/>
                </a:rPr>
                <a:t>dell’IO</a:t>
              </a:r>
              <a:endParaRPr b="0" lang="it-IT" sz="1800" spc="-1" strike="noStrike">
                <a:latin typeface="Montserrat"/>
              </a:endParaRPr>
            </a:p>
          </p:txBody>
        </p:sp>
        <p:cxnSp>
          <p:nvCxnSpPr>
            <p:cNvPr id="531" name=""/>
            <p:cNvCxnSpPr>
              <a:stCxn id="526" idx="2"/>
              <a:endCxn id="530" idx="1"/>
            </p:cNvCxnSpPr>
            <p:nvPr/>
          </p:nvCxnSpPr>
          <p:spPr>
            <a:xfrm>
              <a:off x="6846840" y="3350880"/>
              <a:ext cx="1521720" cy="695880"/>
            </a:xfrm>
            <a:prstGeom prst="straightConnector1">
              <a:avLst/>
            </a:prstGeom>
            <a:ln w="29160">
              <a:solidFill>
                <a:srgbClr val="ff0000"/>
              </a:solidFill>
              <a:round/>
              <a:tailEnd len="med" type="triangle" w="med"/>
            </a:ln>
          </p:spPr>
        </p:cxnSp>
        <p:cxnSp>
          <p:nvCxnSpPr>
            <p:cNvPr id="532" name=""/>
            <p:cNvCxnSpPr>
              <a:stCxn id="526" idx="2"/>
              <a:endCxn id="524" idx="2"/>
            </p:cNvCxnSpPr>
            <p:nvPr/>
          </p:nvCxnSpPr>
          <p:spPr>
            <a:xfrm flipH="1" flipV="1">
              <a:off x="4564440" y="2873520"/>
              <a:ext cx="2282760" cy="477720"/>
            </a:xfrm>
            <a:prstGeom prst="straightConnector1">
              <a:avLst/>
            </a:prstGeom>
            <a:ln w="29160">
              <a:solidFill>
                <a:srgbClr val="ff0000"/>
              </a:solidFill>
              <a:round/>
              <a:tailEnd len="med" type="triangle" w="med"/>
            </a:ln>
          </p:spPr>
        </p:cxnSp>
        <p:cxnSp>
          <p:nvCxnSpPr>
            <p:cNvPr id="533" name=""/>
            <p:cNvCxnSpPr>
              <a:stCxn id="525" idx="3"/>
              <a:endCxn id="527" idx="2"/>
            </p:cNvCxnSpPr>
            <p:nvPr/>
          </p:nvCxnSpPr>
          <p:spPr>
            <a:xfrm>
              <a:off x="7465680" y="1891080"/>
              <a:ext cx="670680" cy="17280"/>
            </a:xfrm>
            <a:prstGeom prst="straightConnector1">
              <a:avLst/>
            </a:prstGeom>
            <a:ln w="29160">
              <a:solidFill>
                <a:srgbClr val="00a933"/>
              </a:solidFill>
              <a:round/>
              <a:tailEnd len="med" type="triangle" w="med"/>
            </a:ln>
          </p:spPr>
        </p:cxnSp>
      </p:grp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1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3" name="Rectangle 1"/>
          <p:cNvSpPr/>
          <p:nvPr/>
        </p:nvSpPr>
        <p:spPr>
          <a:xfrm>
            <a:off x="3183120" y="4968000"/>
            <a:ext cx="315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20/4/2023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454" name="Title 4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45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45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457" name="Title 2_ 1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Conflitto e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Adattamento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458" name="Rectangle 8_ 1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46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461" name="Title 6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7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10480" cy="41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500" spc="-1" strike="noStrike">
                <a:latin typeface="Montserrat"/>
              </a:rPr>
              <a:t>La decisione è una reazione in cui il soggetto (la persona) crea se stesso, ristruttura scopi e progetti che lo realizzano, che si da come scopo.</a:t>
            </a:r>
            <a:endParaRPr b="0" lang="it-IT" sz="2500" spc="-1" strike="noStrike">
              <a:latin typeface="Montserrat"/>
            </a:endParaRPr>
          </a:p>
          <a:p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La “decisione” (come soluzione) segue sempre un processo </a:t>
            </a:r>
            <a:r>
              <a:rPr b="0" i="1" lang="it-IT" sz="2500" spc="-1" strike="noStrike">
                <a:latin typeface="Montserrat"/>
              </a:rPr>
              <a:t>decisionale</a:t>
            </a:r>
            <a:r>
              <a:rPr b="0" lang="it-IT" sz="2500" spc="-1" strike="noStrike">
                <a:latin typeface="Montserrat"/>
              </a:rPr>
              <a:t> stabile: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Decisione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7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054480" cy="417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Ricerca del significato esistenziale della situazione e raccolta di informazioni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Attivazione di potenziali latenti e centramento su se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Distanziamento e isolamento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lphaLcParenR"/>
            </a:pPr>
            <a:r>
              <a:rPr b="0" lang="it-IT" sz="2500" spc="-1" strike="noStrike">
                <a:latin typeface="Montserrat"/>
              </a:rPr>
              <a:t>Formulazione della </a:t>
            </a:r>
            <a:r>
              <a:rPr b="0" i="1" lang="it-IT" sz="2500" spc="-1" strike="noStrike">
                <a:latin typeface="Montserrat"/>
              </a:rPr>
              <a:t>nuova</a:t>
            </a:r>
            <a:r>
              <a:rPr b="0" lang="it-IT" sz="2500" spc="-1" strike="noStrike">
                <a:latin typeface="Montserrat"/>
              </a:rPr>
              <a:t> direzione (→ progetto)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Decisione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054480" cy="417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In questo processo hanno un importante influsso: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significato esistenziale della situazione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pressione delle norme (sociali)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peso dell’inerzia (rimanere nella </a:t>
            </a:r>
            <a:r>
              <a:rPr b="0" i="1" lang="it-IT" sz="2500" spc="-1" strike="noStrike">
                <a:latin typeface="Montserrat"/>
              </a:rPr>
              <a:t>confort zone</a:t>
            </a:r>
            <a:r>
              <a:rPr b="0" lang="it-IT" sz="2500" spc="-1" strike="noStrike">
                <a:latin typeface="Montserrat"/>
              </a:rPr>
              <a:t> esistenziale)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Decisione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5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…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li vedremo nel prossimo incontro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47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Meccanismi di difesa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La scelta volontaria è la chiusura del conflitto e produce un nuovo adattamento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Effetto “Adattante”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054480" cy="86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Gli effetti </a:t>
            </a:r>
            <a:r>
              <a:rPr b="0" lang="it-IT" sz="2500" spc="-1" strike="noStrike">
                <a:latin typeface="Montserrat"/>
              </a:rPr>
              <a:t>sono </a:t>
            </a:r>
            <a:r>
              <a:rPr b="0" lang="it-IT" sz="2500" spc="-1" strike="noStrike">
                <a:latin typeface="Montserrat"/>
              </a:rPr>
              <a:t>essenzialme</a:t>
            </a:r>
            <a:r>
              <a:rPr b="0" lang="it-IT" sz="2500" spc="-1" strike="noStrike">
                <a:latin typeface="Montserrat"/>
              </a:rPr>
              <a:t>nte positivi.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Effetto “Adattante”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36727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Conflitto e Adattamento</a:t>
            </a:r>
            <a:endParaRPr b="0" lang="it-IT" sz="1490" spc="-1" strike="noStrike">
              <a:latin typeface="Montserrat"/>
            </a:endParaRPr>
          </a:p>
        </p:txBody>
      </p:sp>
      <p:sp>
        <p:nvSpPr>
          <p:cNvPr id="554" name=""/>
          <p:cNvSpPr txBox="1"/>
          <p:nvPr/>
        </p:nvSpPr>
        <p:spPr>
          <a:xfrm>
            <a:off x="4356000" y="2340000"/>
            <a:ext cx="4896000" cy="1956960"/>
          </a:xfrm>
          <a:prstGeom prst="rect">
            <a:avLst/>
          </a:prstGeom>
          <a:noFill/>
          <a:ln w="29160">
            <a:solidFill>
              <a:srgbClr val="00a933"/>
            </a:solidFill>
            <a:round/>
          </a:ln>
        </p:spPr>
        <p:txBody>
          <a:bodyPr lIns="14400" rIns="14400" tIns="14400" bIns="14400" anchor="t">
            <a:noAutofit/>
          </a:bodyPr>
          <a:p>
            <a:r>
              <a:rPr b="0" lang="it-IT" sz="2500" spc="-1" strike="noStrike">
                <a:latin typeface="Montserrat"/>
              </a:rPr>
              <a:t>La persona tira </a:t>
            </a:r>
            <a:r>
              <a:rPr b="0" lang="it-IT" sz="2500" spc="-1" strike="noStrike">
                <a:latin typeface="Montserrat"/>
              </a:rPr>
              <a:t>fuori il meglio di </a:t>
            </a:r>
            <a:r>
              <a:rPr b="0" lang="it-IT" sz="2500" spc="-1" strike="noStrike">
                <a:latin typeface="Montserrat"/>
              </a:rPr>
              <a:t>sé e acquisisce </a:t>
            </a:r>
            <a:r>
              <a:rPr b="0" lang="it-IT" sz="2500" spc="-1" strike="noStrike">
                <a:latin typeface="Montserrat"/>
              </a:rPr>
              <a:t>risorse per </a:t>
            </a:r>
            <a:r>
              <a:rPr b="0" lang="it-IT" sz="2500" spc="-1" strike="noStrike">
                <a:latin typeface="Montserrat"/>
              </a:rPr>
              <a:t>affrontare le </a:t>
            </a:r>
            <a:r>
              <a:rPr b="0" lang="it-IT" sz="2500" spc="-1" strike="noStrike">
                <a:latin typeface="Montserrat"/>
              </a:rPr>
              <a:t>difficoltà future </a:t>
            </a:r>
            <a:r>
              <a:rPr b="0" lang="it-IT" sz="2500" spc="-1" strike="noStrike">
                <a:latin typeface="Montserrat"/>
              </a:rPr>
              <a:t>diventando più </a:t>
            </a:r>
            <a:r>
              <a:rPr b="0" lang="it-IT" sz="2500" spc="-1" strike="noStrike">
                <a:latin typeface="Montserrat"/>
              </a:rPr>
              <a:t>competente e </a:t>
            </a:r>
            <a:r>
              <a:rPr b="0" lang="it-IT" sz="2500" spc="-1" strike="noStrike">
                <a:latin typeface="Montserrat"/>
              </a:rPr>
              <a:t>più resistente.</a:t>
            </a:r>
            <a:endParaRPr b="0" lang="it-IT" sz="2500" spc="-1" strike="noStrike">
              <a:latin typeface="Montserra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3786480" y="1438920"/>
            <a:ext cx="6071760" cy="135396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56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557" name="PlaceHolder 2"/>
          <p:cNvSpPr>
            <a:spLocks noGrp="1"/>
          </p:cNvSpPr>
          <p:nvPr>
            <p:ph type="title"/>
          </p:nvPr>
        </p:nvSpPr>
        <p:spPr>
          <a:xfrm rot="10800000">
            <a:off x="3749760" y="2575800"/>
            <a:ext cx="6145200" cy="12394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5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0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300" spc="-1" strike="noStrike">
                <a:latin typeface="Montserrat"/>
              </a:rPr>
              <a:t>Il conflitto: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Cos’è, andamenti, tipologie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Come spinta per la crescita</a:t>
            </a:r>
            <a:endParaRPr b="0" lang="it-IT" sz="2300" spc="-1" strike="noStrike">
              <a:latin typeface="Montserrat"/>
            </a:endParaRPr>
          </a:p>
          <a:p>
            <a:r>
              <a:rPr b="0" lang="it-IT" sz="2300" spc="-1" strike="noStrike">
                <a:latin typeface="Montserrat"/>
              </a:rPr>
              <a:t>La Frustrazione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Cos’è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La gravità</a:t>
            </a:r>
            <a:endParaRPr b="0" lang="it-IT" sz="2300" spc="-1" strike="noStrike">
              <a:latin typeface="Montserrat"/>
            </a:endParaRPr>
          </a:p>
          <a:p>
            <a:r>
              <a:rPr b="0" lang="it-IT" sz="2300" spc="-1" strike="noStrike">
                <a:latin typeface="Montserrat"/>
              </a:rPr>
              <a:t>La decisione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Come soluzione del conflitto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Il meccanismo della decisione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63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4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300" spc="-1" strike="noStrike">
                <a:latin typeface="Montserrat"/>
              </a:rPr>
              <a:t>Il risultato finale: 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Come nuovo adattamento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Come </a:t>
            </a:r>
            <a:r>
              <a:rPr b="0" i="1" lang="it-IT" sz="2300" spc="-1" strike="noStrike">
                <a:latin typeface="Montserrat"/>
              </a:rPr>
              <a:t>potenziamento</a:t>
            </a:r>
            <a:r>
              <a:rPr b="0" lang="it-IT" sz="2300" spc="-1" strike="noStrike">
                <a:latin typeface="Montserrat"/>
              </a:rPr>
              <a:t> della persona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5040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Prossimo Incontro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 type="subTitle"/>
          </p:nvPr>
        </p:nvSpPr>
        <p:spPr>
          <a:xfrm>
            <a:off x="503640" y="1143000"/>
            <a:ext cx="9071640" cy="36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9800" spc="-1" strike="noStrike">
                <a:latin typeface="Montserrat"/>
              </a:rPr>
              <a:t>Giovedì</a:t>
            </a:r>
            <a:br>
              <a:rPr sz="9800"/>
            </a:br>
            <a:r>
              <a:rPr b="1" lang="it-IT" sz="8820" spc="-1" strike="noStrike">
                <a:latin typeface="Montserrat"/>
              </a:rPr>
              <a:t>27 aprile 20:30</a:t>
            </a:r>
            <a:endParaRPr b="0" lang="it-IT" sz="8820" spc="-1" strike="noStrike">
              <a:latin typeface="Montserrat"/>
            </a:endParaRPr>
          </a:p>
          <a:p>
            <a:pPr algn="ctr">
              <a:buNone/>
            </a:pPr>
            <a:r>
              <a:rPr b="1" lang="it-IT" sz="4000" spc="-1" strike="noStrike">
                <a:latin typeface="Montserrat"/>
              </a:rPr>
              <a:t>Meccanismi di Difesa</a:t>
            </a:r>
            <a:endParaRPr b="0" lang="it-IT" sz="4000" spc="-1" strike="noStrike">
              <a:latin typeface="Montserra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780000" y="7196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Vedremo...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Sommario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3809520" y="1404000"/>
            <a:ext cx="5952600" cy="387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Conflitto e le Situazioni Problematiche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La Soluzione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 Meccanismi di Difesa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L’Effetto Adattante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itle 5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9" name="Rectangle 3"/>
          <p:cNvSpPr/>
          <p:nvPr/>
        </p:nvSpPr>
        <p:spPr>
          <a:xfrm>
            <a:off x="3183840" y="4968000"/>
            <a:ext cx="314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20/4/2023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570" name="Title 7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571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572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573" name="Title 2_ 3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Conflitto e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Adattamento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574" name="Rectangle 8_ 3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75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576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577" name="Title 8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7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1200" spc="-1" strike="noStrike">
                <a:latin typeface="Montserrat"/>
              </a:rPr>
              <a:t>Il 4 agosto, Don Orione parte per il Sud America sperando di portare con se le critiche che lo perseguitano</a:t>
            </a:r>
            <a:endParaRPr b="0" lang="it-IT" sz="1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“</a:t>
            </a:r>
            <a:r>
              <a:rPr b="0" lang="it-IT" sz="2200" spc="-1" strike="noStrike">
                <a:latin typeface="Montserrat"/>
              </a:rPr>
              <a:t>Cari Chierici e Probandi, speranze della nostra umile Congregazione, a me più cari che la pupilla degli occhi miei, addio! Pregate, state fedeli, state forti state umili, lavorate umili, e poi: Ave Maria e avanti! Cari miei chierici, Addio!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Buone suore, benedico largamente anche voi: pregate e fate pregare per i missionari della Divina Provvidenza: noi pregheremo per voi altre e andiamo a prepararvi dove faticare e dove morire per la carità di Gesù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70" name=""/>
          <p:cNvSpPr/>
          <p:nvPr/>
        </p:nvSpPr>
        <p:spPr>
          <a:xfrm>
            <a:off x="5940000" y="5298840"/>
            <a:ext cx="2664000" cy="245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0" y="162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3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Cristo, non solo qui ma anche oltre i mari!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Anche a voi: Ave Maria e avanti!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Addio, o cari orfanelli, o vecchi cadenti, che siete tanta parte del mio cuore e della mia vita! Addio!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Benefattrici e benefattori sempre avanti nel bene: una larga mercede prepara il Signore. Addio a tutti! Noi andiamo per seguire la voce di Dio, che è carità, andiamo con la benedizione del Papa e del nostro venerato Vescovo di Tortona, Mons. Pietro Grassi, fidenti che Iddio sarà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75" name=""/>
          <p:cNvSpPr/>
          <p:nvPr/>
        </p:nvSpPr>
        <p:spPr>
          <a:xfrm>
            <a:off x="5940360" y="5298840"/>
            <a:ext cx="2664000" cy="245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0" y="162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sui nostri passi e benedirà le nostre povere fatiche. Di quel tanto di bene che vogliamo fare, che faremo, col divino aiuto, ne faremo parte anche a voi, specialmente a voi, o nostri benefattori e benefattrici.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La Madonna della Divina Provvidenza stenda il suo manto celeste su noi e su tutti; e la benedizione del Papa tutti ci conforti e sia a tutti il pegno di quelle benedizioni che Vi prego e che, spero, ne saranno comuni in Paradiso. Addio!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79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246240" y="251640"/>
            <a:ext cx="6449760" cy="174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3600" spc="-1" strike="noStrike">
                <a:solidFill>
                  <a:srgbClr val="000000"/>
                </a:solidFill>
                <a:latin typeface="Montserrat"/>
              </a:rPr>
              <a:t>Cosa sta vivendo Don Orione? Come sta dentro?</a:t>
            </a:r>
            <a:endParaRPr b="1" lang="it-IT" sz="36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81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82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</a:t>
            </a:r>
            <a:r>
              <a:rPr b="0" lang="it-IT" sz="2200" spc="-1" strike="noStrike">
                <a:latin typeface="Montserrat"/>
              </a:rPr>
              <a:t>lavoro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gruppo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5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Spero di ritornare, ma, comunque, sia fatto di me secondo la volontà del Signore! Dopo che a Dio, alla S. Madonna e alla S. chiesa, vi affido, o cari miei sacerdoti, chierici, probandi, orfanelli e ricoverati, vi affido, a Don Sterpi, e so di mettervi in buone mani; abbiate ogni fiducia in lui, che ben se la merita. Se Iddio mi dicesse: Ti voglio dare un continuatore che sia secondo il tuo cuore, io gli risponderei: Lasciate, o Signore, perché già me lo avete dato in don Sterpi.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Dategli, o miei figli, delle consolazioni, e abbiategli ogni riguardo, ogni cura, e così state fedeli nella vocazione, siate uniti e forti nella docilità e obbedienza ai sacerdoti più anziani e al Consiglio della nascente nostra Congregazione!.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5738</TotalTime>
  <Application>LibreOffice/7.3.7.2$Linux_X86_64 LibreOffice_project/30$Build-2</Application>
  <AppVersion>15.0000</AppVersion>
  <Company>Oratorio Don Orione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Corso di Pedagogia Generale per Operatori d'Oratorio
PG-7: Conflitto e Adattamento</dc:description>
  <cp:keywords>pedagogia formazione educativa</cp:keywords>
  <dc:language>it-IT</dc:language>
  <cp:lastModifiedBy>Don Stefano Bortolato</cp:lastModifiedBy>
  <cp:lastPrinted>2023-04-29T13:41:22Z</cp:lastPrinted>
  <dcterms:modified xsi:type="dcterms:W3CDTF">2023-04-29T13:41:32Z</dcterms:modified>
  <cp:revision>577</cp:revision>
  <dc:subject>Pedagogia</dc:subject>
  <dc:title>Pedagogia Generale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