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3"/>
  </p:notesMasterIdLst>
  <p:handoutMasterIdLst>
    <p:handoutMasterId r:id="rId24"/>
  </p:handoutMasterIdLst>
  <p:sldIdLst>
    <p:sldId id="257" r:id="rId2"/>
    <p:sldId id="262" r:id="rId3"/>
    <p:sldId id="269" r:id="rId4"/>
    <p:sldId id="261" r:id="rId5"/>
    <p:sldId id="263" r:id="rId6"/>
    <p:sldId id="264" r:id="rId7"/>
    <p:sldId id="265" r:id="rId8"/>
    <p:sldId id="266" r:id="rId9"/>
    <p:sldId id="267" r:id="rId10"/>
    <p:sldId id="268" r:id="rId11"/>
    <p:sldId id="270" r:id="rId12"/>
    <p:sldId id="271" r:id="rId13"/>
    <p:sldId id="272" r:id="rId14"/>
    <p:sldId id="273" r:id="rId15"/>
    <p:sldId id="274" r:id="rId16"/>
    <p:sldId id="275" r:id="rId17"/>
    <p:sldId id="276" r:id="rId18"/>
    <p:sldId id="278" r:id="rId19"/>
    <p:sldId id="277" r:id="rId20"/>
    <p:sldId id="279" r:id="rId21"/>
    <p:sldId id="280" r:id="rId22"/>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96" d="100"/>
          <a:sy n="96" d="100"/>
        </p:scale>
        <p:origin x="91" y="120"/>
      </p:cViewPr>
      <p:guideLst/>
    </p:cSldViewPr>
  </p:slideViewPr>
  <p:notesTextViewPr>
    <p:cViewPr>
      <p:scale>
        <a:sx n="1" d="1"/>
        <a:sy n="1" d="1"/>
      </p:scale>
      <p:origin x="0" y="0"/>
    </p:cViewPr>
  </p:notesTextViewPr>
  <p:notesViewPr>
    <p:cSldViewPr snapToGrid="0">
      <p:cViewPr varScale="1">
        <p:scale>
          <a:sx n="120" d="100"/>
          <a:sy n="120" d="100"/>
        </p:scale>
        <p:origin x="422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AA9324D-736C-4521-902C-E171322BDD32}" type="datetime1">
              <a:rPr lang="it-IT" smtClean="0"/>
              <a:t>16/01/2023</a:t>
            </a:fld>
            <a:endParaRPr lang="en-US"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‹N›</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9CDE5A0-E0EA-4E79-8A9D-490C77C3E1D1}" type="datetime1">
              <a:rPr lang="it-IT" smtClean="0"/>
              <a:t>16/01/2023</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
              <a:t>Fare clic per modificare gli stili del testo dello schema</a:t>
            </a:r>
            <a:endParaRPr lang="en-US"/>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‹N›</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ttangolo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olo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it-IT"/>
              <a:t>Fare clic per modificare lo stile del titolo dello schema</a:t>
            </a:r>
            <a:endParaRPr lang="en-US" dirty="0"/>
          </a:p>
        </p:txBody>
      </p:sp>
      <p:sp>
        <p:nvSpPr>
          <p:cNvPr id="3" name="Sottotitolo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it-IT"/>
              <a:t>Fare clic per modificare lo stile del sottotitolo dello schema</a:t>
            </a:r>
            <a:endParaRPr lang="en-US" dirty="0"/>
          </a:p>
        </p:txBody>
      </p:sp>
      <p:sp>
        <p:nvSpPr>
          <p:cNvPr id="8" name="Segnaposto data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BE6A9DFD-D01D-46F2-9F5D-64CD124556CA}" type="datetime1">
              <a:rPr lang="it-IT" smtClean="0"/>
              <a:t>16/01/2023</a:t>
            </a:fld>
            <a:endParaRPr lang="en-US" dirty="0"/>
          </a:p>
        </p:txBody>
      </p:sp>
      <p:sp>
        <p:nvSpPr>
          <p:cNvPr id="9" name="Segnaposto piè di pagina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en-US" dirty="0"/>
          </a:p>
        </p:txBody>
      </p:sp>
      <p:sp>
        <p:nvSpPr>
          <p:cNvPr id="10" name="Segnaposto numero diapositiva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9" name="Titolo 1"/>
          <p:cNvSpPr>
            <a:spLocks noGrp="1"/>
          </p:cNvSpPr>
          <p:nvPr>
            <p:ph type="title"/>
          </p:nvPr>
        </p:nvSpPr>
        <p:spPr>
          <a:xfrm>
            <a:off x="581192" y="702156"/>
            <a:ext cx="11029616" cy="1013800"/>
          </a:xfrm>
        </p:spPr>
        <p:txBody>
          <a:bodyPr rtlCol="0"/>
          <a:lstStyle/>
          <a:p>
            <a:pPr rtl="0"/>
            <a:r>
              <a:rPr lang="it-IT"/>
              <a:t>Fare clic per modificare lo stile del titolo dello schema</a:t>
            </a:r>
            <a:endParaRPr lang="en-US" dirty="0"/>
          </a:p>
        </p:txBody>
      </p:sp>
      <p:sp>
        <p:nvSpPr>
          <p:cNvPr id="3" name="Segnaposto testo verticale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data 3"/>
          <p:cNvSpPr>
            <a:spLocks noGrp="1"/>
          </p:cNvSpPr>
          <p:nvPr>
            <p:ph type="dt" sz="half" idx="10"/>
          </p:nvPr>
        </p:nvSpPr>
        <p:spPr/>
        <p:txBody>
          <a:bodyPr rtlCol="0"/>
          <a:lstStyle/>
          <a:p>
            <a:pPr rtl="0"/>
            <a:fld id="{D6985F1D-99DE-4FE8-9093-377AC3915E25}" type="datetime1">
              <a:rPr lang="it-IT" smtClean="0"/>
              <a:t>16/01/2023</a:t>
            </a:fld>
            <a:endParaRPr lang="en-US" dirty="0"/>
          </a:p>
        </p:txBody>
      </p:sp>
      <p:sp>
        <p:nvSpPr>
          <p:cNvPr id="5" name="Segnaposto piè di pagina 4"/>
          <p:cNvSpPr>
            <a:spLocks noGrp="1"/>
          </p:cNvSpPr>
          <p:nvPr>
            <p:ph type="ftr" sz="quarter" idx="11"/>
          </p:nvPr>
        </p:nvSpPr>
        <p:spPr/>
        <p:txBody>
          <a:bodyPr rtlCol="0"/>
          <a:lstStyle/>
          <a:p>
            <a:pPr rtl="0"/>
            <a:endParaRPr lang="en-US" dirty="0"/>
          </a:p>
        </p:txBody>
      </p:sp>
      <p:sp>
        <p:nvSpPr>
          <p:cNvPr id="6" name="Segnaposto numero diapositiva 5"/>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7" name="Rettangolo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olo verticale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it-IT"/>
              <a:t>Fare clic per modificare lo stile del titolo dello schema</a:t>
            </a:r>
            <a:endParaRPr lang="en-US" dirty="0"/>
          </a:p>
        </p:txBody>
      </p:sp>
      <p:sp>
        <p:nvSpPr>
          <p:cNvPr id="3" name="Segnaposto testo verticale 2"/>
          <p:cNvSpPr>
            <a:spLocks noGrp="1"/>
          </p:cNvSpPr>
          <p:nvPr>
            <p:ph type="body" orient="vert" idx="1"/>
          </p:nvPr>
        </p:nvSpPr>
        <p:spPr>
          <a:xfrm>
            <a:off x="774923" y="863600"/>
            <a:ext cx="7161625" cy="4807326"/>
          </a:xfrm>
        </p:spPr>
        <p:txBody>
          <a:bodyPr vert="eaVert" rtlCol="0" anchor="t"/>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8" name="Rettangolo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ttangolo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ttangolo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Segnaposto data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2E24D16E-427E-461B-B316-99E3B1E340F1}" type="datetime1">
              <a:rPr lang="it-IT" smtClean="0"/>
              <a:t>16/01/2023</a:t>
            </a:fld>
            <a:endParaRPr lang="en-US" dirty="0"/>
          </a:p>
        </p:txBody>
      </p:sp>
      <p:sp>
        <p:nvSpPr>
          <p:cNvPr id="12" name="Segnaposto piè di pagina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endParaRPr lang="en-US" dirty="0"/>
          </a:p>
        </p:txBody>
      </p:sp>
      <p:sp>
        <p:nvSpPr>
          <p:cNvPr id="13" name="Segnaposto numero diapositiva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581192" y="702156"/>
            <a:ext cx="11029616" cy="1188720"/>
          </a:xfrm>
        </p:spPr>
        <p:txBody>
          <a:bodyPr rtlCol="0"/>
          <a:lstStyle/>
          <a:p>
            <a:pPr rtl="0"/>
            <a:r>
              <a:rPr lang="it-IT"/>
              <a:t>Fare clic per modificare lo stile del titolo dello schema</a:t>
            </a:r>
            <a:endParaRPr lang="en-US" dirty="0"/>
          </a:p>
        </p:txBody>
      </p:sp>
      <p:sp>
        <p:nvSpPr>
          <p:cNvPr id="3" name="Segnaposto contenuto 2"/>
          <p:cNvSpPr>
            <a:spLocks noGrp="1"/>
          </p:cNvSpPr>
          <p:nvPr>
            <p:ph idx="1"/>
          </p:nvPr>
        </p:nvSpPr>
        <p:spPr>
          <a:xfrm>
            <a:off x="581192" y="2340864"/>
            <a:ext cx="11029615" cy="3634486"/>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8" name="Segnaposto data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FC16C3F1-EAB4-40C7-A804-E4164A432ACC}" type="datetime1">
              <a:rPr lang="it-IT" smtClean="0"/>
              <a:t>16/01/2023</a:t>
            </a:fld>
            <a:endParaRPr lang="en-US" dirty="0"/>
          </a:p>
        </p:txBody>
      </p:sp>
      <p:sp>
        <p:nvSpPr>
          <p:cNvPr id="9" name="Segnaposto piè di pagina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en-US" dirty="0"/>
          </a:p>
        </p:txBody>
      </p:sp>
      <p:sp>
        <p:nvSpPr>
          <p:cNvPr id="10" name="Segnaposto numero diapositiva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8" name="Rettangolo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olo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it-IT"/>
              <a:t>Fare clic per modificare lo stile del titolo dello schema</a:t>
            </a:r>
            <a:endParaRPr lang="en-US" dirty="0"/>
          </a:p>
        </p:txBody>
      </p:sp>
      <p:sp>
        <p:nvSpPr>
          <p:cNvPr id="3" name="Segnaposto testo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a:t>Fare clic per modificare gli stili del testo dello schema</a:t>
            </a:r>
          </a:p>
        </p:txBody>
      </p:sp>
      <p:sp>
        <p:nvSpPr>
          <p:cNvPr id="7" name="Segnaposto data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593AB179-A7B4-4F53-8FBC-DA521D7752CD}" type="datetime1">
              <a:rPr lang="it-IT" smtClean="0"/>
              <a:t>16/01/2023</a:t>
            </a:fld>
            <a:endParaRPr lang="en-US" dirty="0"/>
          </a:p>
        </p:txBody>
      </p:sp>
      <p:sp>
        <p:nvSpPr>
          <p:cNvPr id="9" name="Segnaposto piè di pagina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en-US" dirty="0"/>
          </a:p>
        </p:txBody>
      </p:sp>
      <p:sp>
        <p:nvSpPr>
          <p:cNvPr id="10" name="Segnaposto numero diapositiva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581193" y="729658"/>
            <a:ext cx="11029616" cy="988332"/>
          </a:xfrm>
        </p:spPr>
        <p:txBody>
          <a:bodyPr rtlCol="0"/>
          <a:lstStyle/>
          <a:p>
            <a:pPr rtl="0"/>
            <a:r>
              <a:rPr lang="it-IT"/>
              <a:t>Fare clic per modificare lo stile del titolo dello schema</a:t>
            </a:r>
            <a:endParaRPr lang="en-US" dirty="0"/>
          </a:p>
        </p:txBody>
      </p:sp>
      <p:sp>
        <p:nvSpPr>
          <p:cNvPr id="3" name="Segnaposto contenuto 2"/>
          <p:cNvSpPr>
            <a:spLocks noGrp="1"/>
          </p:cNvSpPr>
          <p:nvPr>
            <p:ph sz="half" idx="1"/>
          </p:nvPr>
        </p:nvSpPr>
        <p:spPr>
          <a:xfrm>
            <a:off x="581193" y="2228003"/>
            <a:ext cx="5194767" cy="3633047"/>
          </a:xfrm>
        </p:spPr>
        <p:txBody>
          <a:bodyPr rtlCol="0">
            <a:normAutofit/>
          </a:body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contenuto 3"/>
          <p:cNvSpPr>
            <a:spLocks noGrp="1"/>
          </p:cNvSpPr>
          <p:nvPr>
            <p:ph sz="half" idx="2"/>
          </p:nvPr>
        </p:nvSpPr>
        <p:spPr>
          <a:xfrm>
            <a:off x="6416039" y="2228003"/>
            <a:ext cx="5194769" cy="3633047"/>
          </a:xfrm>
        </p:spPr>
        <p:txBody>
          <a:bodyPr rtlCol="0">
            <a:normAutofit/>
          </a:body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5" name="Segnaposto data 4"/>
          <p:cNvSpPr>
            <a:spLocks noGrp="1"/>
          </p:cNvSpPr>
          <p:nvPr>
            <p:ph type="dt" sz="half" idx="10"/>
          </p:nvPr>
        </p:nvSpPr>
        <p:spPr/>
        <p:txBody>
          <a:bodyPr rtlCol="0"/>
          <a:lstStyle/>
          <a:p>
            <a:pPr rtl="0"/>
            <a:fld id="{2BC475E4-8A13-4296-8284-4EFC212D9D0C}" type="datetime1">
              <a:rPr lang="it-IT" smtClean="0"/>
              <a:t>16/01/2023</a:t>
            </a:fld>
            <a:endParaRPr lang="en-US" dirty="0"/>
          </a:p>
        </p:txBody>
      </p:sp>
      <p:sp>
        <p:nvSpPr>
          <p:cNvPr id="6" name="Segnaposto piè di pagina 5"/>
          <p:cNvSpPr>
            <a:spLocks noGrp="1"/>
          </p:cNvSpPr>
          <p:nvPr>
            <p:ph type="ftr" sz="quarter" idx="11"/>
          </p:nvPr>
        </p:nvSpPr>
        <p:spPr/>
        <p:txBody>
          <a:bodyPr rtlCol="0"/>
          <a:lstStyle/>
          <a:p>
            <a:pPr rtl="0"/>
            <a:endParaRPr lang="en-US" dirty="0"/>
          </a:p>
        </p:txBody>
      </p:sp>
      <p:sp>
        <p:nvSpPr>
          <p:cNvPr id="7" name="Segnaposto numero diapositiva 6"/>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12" name="Titolo 1"/>
          <p:cNvSpPr>
            <a:spLocks noGrp="1"/>
          </p:cNvSpPr>
          <p:nvPr>
            <p:ph type="title"/>
          </p:nvPr>
        </p:nvSpPr>
        <p:spPr>
          <a:xfrm>
            <a:off x="581193" y="729658"/>
            <a:ext cx="11029616" cy="988332"/>
          </a:xfrm>
        </p:spPr>
        <p:txBody>
          <a:bodyPr rtlCol="0"/>
          <a:lstStyle/>
          <a:p>
            <a:pPr rtl="0"/>
            <a:r>
              <a:rPr lang="it-IT"/>
              <a:t>Fare clic per modificare lo stile del titolo dello schema</a:t>
            </a:r>
            <a:endParaRPr lang="en-US" dirty="0"/>
          </a:p>
        </p:txBody>
      </p:sp>
      <p:sp>
        <p:nvSpPr>
          <p:cNvPr id="3" name="Segnaposto testo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4" name="Segnaposto contenuto 3"/>
          <p:cNvSpPr>
            <a:spLocks noGrp="1"/>
          </p:cNvSpPr>
          <p:nvPr>
            <p:ph sz="half" idx="2"/>
          </p:nvPr>
        </p:nvSpPr>
        <p:spPr>
          <a:xfrm>
            <a:off x="581194" y="2926052"/>
            <a:ext cx="5194766" cy="2934999"/>
          </a:xfrm>
        </p:spPr>
        <p:txBody>
          <a:bodyPr rtlCol="0" anchor="t">
            <a:normAutofit/>
          </a:body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5" name="Segnaposto testo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it-IT"/>
              <a:t>Fare clic per modificare gli stili del testo dello schema</a:t>
            </a:r>
          </a:p>
        </p:txBody>
      </p:sp>
      <p:sp>
        <p:nvSpPr>
          <p:cNvPr id="6" name="Segnaposto contenuto 5"/>
          <p:cNvSpPr>
            <a:spLocks noGrp="1"/>
          </p:cNvSpPr>
          <p:nvPr>
            <p:ph sz="quarter" idx="4"/>
          </p:nvPr>
        </p:nvSpPr>
        <p:spPr>
          <a:xfrm>
            <a:off x="6416037" y="2926052"/>
            <a:ext cx="5194771" cy="2934999"/>
          </a:xfrm>
        </p:spPr>
        <p:txBody>
          <a:bodyPr rtlCol="0" anchor="t">
            <a:normAutofit/>
          </a:body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7" name="Segnaposto data 6"/>
          <p:cNvSpPr>
            <a:spLocks noGrp="1"/>
          </p:cNvSpPr>
          <p:nvPr>
            <p:ph type="dt" sz="half" idx="10"/>
          </p:nvPr>
        </p:nvSpPr>
        <p:spPr/>
        <p:txBody>
          <a:bodyPr rtlCol="0"/>
          <a:lstStyle/>
          <a:p>
            <a:pPr rtl="0"/>
            <a:fld id="{2EDAC308-8BE6-45DD-8B68-B04D02410B09}" type="datetime1">
              <a:rPr lang="it-IT" smtClean="0"/>
              <a:t>16/01/2023</a:t>
            </a:fld>
            <a:endParaRPr lang="en-US" dirty="0"/>
          </a:p>
        </p:txBody>
      </p:sp>
      <p:sp>
        <p:nvSpPr>
          <p:cNvPr id="8" name="Segnaposto piè di pagina 7"/>
          <p:cNvSpPr>
            <a:spLocks noGrp="1"/>
          </p:cNvSpPr>
          <p:nvPr>
            <p:ph type="ftr" sz="quarter" idx="11"/>
          </p:nvPr>
        </p:nvSpPr>
        <p:spPr/>
        <p:txBody>
          <a:bodyPr rtlCol="0"/>
          <a:lstStyle/>
          <a:p>
            <a:pPr rtl="0"/>
            <a:endParaRPr lang="en-US" dirty="0"/>
          </a:p>
        </p:txBody>
      </p:sp>
      <p:sp>
        <p:nvSpPr>
          <p:cNvPr id="9" name="Segnaposto numero diapositiva 8"/>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8" name="Titolo 1"/>
          <p:cNvSpPr>
            <a:spLocks noGrp="1"/>
          </p:cNvSpPr>
          <p:nvPr>
            <p:ph type="title"/>
          </p:nvPr>
        </p:nvSpPr>
        <p:spPr>
          <a:xfrm>
            <a:off x="575894" y="729658"/>
            <a:ext cx="11029616" cy="988332"/>
          </a:xfrm>
        </p:spPr>
        <p:txBody>
          <a:bodyPr rtlCol="0"/>
          <a:lstStyle/>
          <a:p>
            <a:pPr rtl="0"/>
            <a:r>
              <a:rPr lang="it-IT"/>
              <a:t>Fare clic per modificare lo stile del titolo dello schema</a:t>
            </a:r>
            <a:endParaRPr lang="en-US" dirty="0"/>
          </a:p>
        </p:txBody>
      </p:sp>
      <p:sp>
        <p:nvSpPr>
          <p:cNvPr id="3" name="Segnaposto data 2"/>
          <p:cNvSpPr>
            <a:spLocks noGrp="1"/>
          </p:cNvSpPr>
          <p:nvPr>
            <p:ph type="dt" sz="half" idx="10"/>
          </p:nvPr>
        </p:nvSpPr>
        <p:spPr/>
        <p:txBody>
          <a:bodyPr rtlCol="0"/>
          <a:lstStyle/>
          <a:p>
            <a:pPr rtl="0"/>
            <a:fld id="{85254269-30BB-4415-A3F6-02D389D24D09}" type="datetime1">
              <a:rPr lang="it-IT" smtClean="0"/>
              <a:t>16/01/2023</a:t>
            </a:fld>
            <a:endParaRPr lang="en-US" dirty="0"/>
          </a:p>
        </p:txBody>
      </p:sp>
      <p:sp>
        <p:nvSpPr>
          <p:cNvPr id="4" name="Segnaposto piè di pagina 3"/>
          <p:cNvSpPr>
            <a:spLocks noGrp="1"/>
          </p:cNvSpPr>
          <p:nvPr>
            <p:ph type="ftr" sz="quarter" idx="11"/>
          </p:nvPr>
        </p:nvSpPr>
        <p:spPr/>
        <p:txBody>
          <a:bodyPr rtlCol="0"/>
          <a:lstStyle/>
          <a:p>
            <a:pPr rtl="0"/>
            <a:endParaRPr lang="en-US" dirty="0"/>
          </a:p>
        </p:txBody>
      </p:sp>
      <p:sp>
        <p:nvSpPr>
          <p:cNvPr id="5" name="Segnaposto numero diapositiva 4"/>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pPr rtl="0"/>
            <a:fld id="{60ACBBB0-50A8-412C-AC83-6C1A96035CC9}" type="datetime1">
              <a:rPr lang="it-IT" smtClean="0"/>
              <a:t>16/01/2023</a:t>
            </a:fld>
            <a:endParaRPr lang="en-US" dirty="0"/>
          </a:p>
        </p:txBody>
      </p:sp>
      <p:sp>
        <p:nvSpPr>
          <p:cNvPr id="3" name="Segnaposto piè di pagina 2"/>
          <p:cNvSpPr>
            <a:spLocks noGrp="1"/>
          </p:cNvSpPr>
          <p:nvPr>
            <p:ph type="ftr" sz="quarter" idx="11"/>
          </p:nvPr>
        </p:nvSpPr>
        <p:spPr/>
        <p:txBody>
          <a:bodyPr rtlCol="0"/>
          <a:lstStyle/>
          <a:p>
            <a:pPr rtl="0"/>
            <a:endParaRPr lang="en-US" dirty="0"/>
          </a:p>
        </p:txBody>
      </p:sp>
      <p:sp>
        <p:nvSpPr>
          <p:cNvPr id="4" name="Segnaposto numero diapositiva 3"/>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9" name="Rettangolo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olo 1"/>
          <p:cNvSpPr>
            <a:spLocks noGrp="1"/>
          </p:cNvSpPr>
          <p:nvPr>
            <p:ph type="title"/>
          </p:nvPr>
        </p:nvSpPr>
        <p:spPr>
          <a:xfrm>
            <a:off x="767857" y="933450"/>
            <a:ext cx="3031852" cy="1722419"/>
          </a:xfrm>
        </p:spPr>
        <p:txBody>
          <a:bodyPr rtlCol="0" anchor="b">
            <a:normAutofit/>
          </a:bodyPr>
          <a:lstStyle>
            <a:lvl1pPr algn="l">
              <a:defRPr sz="2400" b="0">
                <a:solidFill>
                  <a:srgbClr val="FFFFFF"/>
                </a:solidFill>
              </a:defRPr>
            </a:lvl1pPr>
          </a:lstStyle>
          <a:p>
            <a:pPr rtl="0"/>
            <a:r>
              <a:rPr lang="it-IT"/>
              <a:t>Fare clic per modificare lo stile del titolo dello schema</a:t>
            </a:r>
            <a:endParaRPr lang="en-US" dirty="0"/>
          </a:p>
        </p:txBody>
      </p:sp>
      <p:sp>
        <p:nvSpPr>
          <p:cNvPr id="3" name="Segnaposto contenuto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testo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Fare clic per modificare gli stili del testo dello schema</a:t>
            </a:r>
          </a:p>
        </p:txBody>
      </p:sp>
      <p:sp>
        <p:nvSpPr>
          <p:cNvPr id="8" name="Segnaposto data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44D8AF99-1FFE-484F-999D-5C9E0DFBE297}" type="datetime1">
              <a:rPr lang="it-IT" smtClean="0"/>
              <a:t>16/01/2023</a:t>
            </a:fld>
            <a:endParaRPr lang="en-US" dirty="0"/>
          </a:p>
        </p:txBody>
      </p:sp>
      <p:sp>
        <p:nvSpPr>
          <p:cNvPr id="10" name="Segnaposto piè di pagina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en-US" dirty="0"/>
          </a:p>
        </p:txBody>
      </p:sp>
      <p:sp>
        <p:nvSpPr>
          <p:cNvPr id="11" name="Segnaposto numero diapositiva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a:t>‹N›</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it-IT"/>
              <a:t>Fare clic per modificare lo stile del titolo dello schema</a:t>
            </a:r>
            <a:endParaRPr lang="en-US" dirty="0"/>
          </a:p>
        </p:txBody>
      </p:sp>
      <p:sp>
        <p:nvSpPr>
          <p:cNvPr id="3" name="Segnaposto immagine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it-IT"/>
              <a:t>Fare clic sull'icona per inserire un'immagine</a:t>
            </a:r>
            <a:endParaRPr lang="en-US" dirty="0"/>
          </a:p>
        </p:txBody>
      </p:sp>
      <p:sp>
        <p:nvSpPr>
          <p:cNvPr id="4" name="Segnaposto testo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Fare clic per modificare gli stili del testo dello schema</a:t>
            </a:r>
          </a:p>
        </p:txBody>
      </p:sp>
      <p:sp>
        <p:nvSpPr>
          <p:cNvPr id="5" name="Segnaposto data 4"/>
          <p:cNvSpPr>
            <a:spLocks noGrp="1"/>
          </p:cNvSpPr>
          <p:nvPr>
            <p:ph type="dt" sz="half" idx="10"/>
          </p:nvPr>
        </p:nvSpPr>
        <p:spPr/>
        <p:txBody>
          <a:bodyPr rtlCol="0"/>
          <a:lstStyle/>
          <a:p>
            <a:pPr rtl="0"/>
            <a:fld id="{8DCB91F3-7F1A-4CB0-9F29-9C199284DBA2}" type="datetime1">
              <a:rPr lang="it-IT" smtClean="0"/>
              <a:t>16/01/2023</a:t>
            </a:fld>
            <a:endParaRPr lang="en-US" dirty="0"/>
          </a:p>
        </p:txBody>
      </p:sp>
      <p:sp>
        <p:nvSpPr>
          <p:cNvPr id="6" name="Segnaposto piè di pagina 5"/>
          <p:cNvSpPr>
            <a:spLocks noGrp="1"/>
          </p:cNvSpPr>
          <p:nvPr>
            <p:ph type="ftr" sz="quarter" idx="11"/>
          </p:nvPr>
        </p:nvSpPr>
        <p:spPr/>
        <p:txBody>
          <a:bodyPr rtlCol="0"/>
          <a:lstStyle/>
          <a:p>
            <a:pPr algn="l" rtl="0"/>
            <a:endParaRPr lang="en-US" dirty="0"/>
          </a:p>
        </p:txBody>
      </p:sp>
      <p:sp>
        <p:nvSpPr>
          <p:cNvPr id="7" name="Segnaposto numero diapositiva 6"/>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it"/>
              <a:t>Fare clic per modificare lo stile del titolo dello schema</a:t>
            </a:r>
            <a:endParaRPr lang="en-US" dirty="0"/>
          </a:p>
        </p:txBody>
      </p:sp>
      <p:sp>
        <p:nvSpPr>
          <p:cNvPr id="3" name="Segnaposto testo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it"/>
              <a:t>Fare clic per modificare gli stili del testo dello schema</a:t>
            </a:r>
          </a:p>
          <a:p>
            <a:pPr lvl="1" rtl="0"/>
            <a:r>
              <a:rPr lang="it"/>
              <a:t>Secondo livello</a:t>
            </a:r>
          </a:p>
          <a:p>
            <a:pPr lvl="2" rtl="0"/>
            <a:r>
              <a:rPr lang="it"/>
              <a:t>Terzo livello</a:t>
            </a:r>
          </a:p>
          <a:p>
            <a:pPr lvl="3" rtl="0"/>
            <a:r>
              <a:rPr lang="it"/>
              <a:t>Quarto livello</a:t>
            </a:r>
          </a:p>
          <a:p>
            <a:pPr lvl="4" rtl="0"/>
            <a:r>
              <a:rPr lang="it"/>
              <a:t>Quinto livello</a:t>
            </a:r>
            <a:endParaRPr lang="en-US" dirty="0"/>
          </a:p>
        </p:txBody>
      </p:sp>
      <p:sp>
        <p:nvSpPr>
          <p:cNvPr id="4" name="Segnaposto data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BAA6CE81-F21E-4C48-B40D-AB03A3BE863B}" type="datetime1">
              <a:rPr lang="it-IT" smtClean="0"/>
              <a:t>16/01/2023</a:t>
            </a:fld>
            <a:endParaRPr lang="en-US" dirty="0"/>
          </a:p>
        </p:txBody>
      </p:sp>
      <p:sp>
        <p:nvSpPr>
          <p:cNvPr id="5" name="Segnaposto piè di pagina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endParaRPr lang="en-US" dirty="0"/>
          </a:p>
        </p:txBody>
      </p:sp>
      <p:sp>
        <p:nvSpPr>
          <p:cNvPr id="6" name="Segnaposto numero diapositiva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US" smtClean="0"/>
              <a:t>‹N›</a:t>
            </a:fld>
            <a:endParaRPr lang="en-US" dirty="0"/>
          </a:p>
        </p:txBody>
      </p:sp>
      <p:sp>
        <p:nvSpPr>
          <p:cNvPr id="9" name="Rettangolo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ttangolo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ttangolo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ttangolo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olo 1">
            <a:extLst>
              <a:ext uri="{FF2B5EF4-FFF2-40B4-BE49-F238E27FC236}">
                <a16:creationId xmlns:a16="http://schemas.microsoft.com/office/drawing/2014/main" id="{1C21E816-31F5-48BB-BD02-D15F2F18B48A}"/>
              </a:ext>
            </a:extLst>
          </p:cNvPr>
          <p:cNvSpPr>
            <a:spLocks noGrp="1"/>
          </p:cNvSpPr>
          <p:nvPr>
            <p:ph type="ctrTitle"/>
          </p:nvPr>
        </p:nvSpPr>
        <p:spPr>
          <a:xfrm>
            <a:off x="596715" y="1005840"/>
            <a:ext cx="10993549" cy="1475013"/>
          </a:xfrm>
        </p:spPr>
        <p:txBody>
          <a:bodyPr rtlCol="0">
            <a:normAutofit/>
          </a:bodyPr>
          <a:lstStyle/>
          <a:p>
            <a:pPr rtl="0"/>
            <a:r>
              <a:rPr lang="it" b="1" i="1" dirty="0">
                <a:solidFill>
                  <a:srgbClr val="C00000"/>
                </a:solidFill>
              </a:rPr>
              <a:t>RGPD e social media</a:t>
            </a:r>
          </a:p>
        </p:txBody>
      </p:sp>
      <p:sp>
        <p:nvSpPr>
          <p:cNvPr id="20" name="Rettangolo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ttangolo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ttangolo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Immagine 5" descr="Primo piano di un logo&#10;&#10;Descrizione generata automaticamente">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pic>
        <p:nvPicPr>
          <p:cNvPr id="8" name="Immagine 7">
            <a:extLst>
              <a:ext uri="{FF2B5EF4-FFF2-40B4-BE49-F238E27FC236}">
                <a16:creationId xmlns:a16="http://schemas.microsoft.com/office/drawing/2014/main" id="{B0CD3CF8-9B7C-46D6-5FF0-4B27C0C149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9953" y="601474"/>
            <a:ext cx="3572775" cy="2382315"/>
          </a:xfrm>
          <a:prstGeom prst="rect">
            <a:avLst/>
          </a:prstGeom>
          <a:effectLst>
            <a:glow rad="330200">
              <a:schemeClr val="accent1">
                <a:alpha val="36000"/>
              </a:schemeClr>
            </a:glow>
            <a:softEdge rad="177800"/>
          </a:effectLst>
        </p:spPr>
      </p:pic>
      <p:sp>
        <p:nvSpPr>
          <p:cNvPr id="3" name="Segnaposto data 1">
            <a:extLst>
              <a:ext uri="{FF2B5EF4-FFF2-40B4-BE49-F238E27FC236}">
                <a16:creationId xmlns:a16="http://schemas.microsoft.com/office/drawing/2014/main" id="{943A883A-7FA1-A6A9-259B-33FF4858E757}"/>
              </a:ext>
            </a:extLst>
          </p:cNvPr>
          <p:cNvSpPr>
            <a:spLocks noGrp="1"/>
          </p:cNvSpPr>
          <p:nvPr>
            <p:ph type="dt" sz="half" idx="10"/>
          </p:nvPr>
        </p:nvSpPr>
        <p:spPr>
          <a:xfrm>
            <a:off x="612649" y="6423914"/>
            <a:ext cx="9838102" cy="365125"/>
          </a:xfrm>
        </p:spPr>
        <p:txBody>
          <a:bodyPr/>
          <a:lstStyle/>
          <a:p>
            <a:pPr algn="ctr" rtl="0"/>
            <a:r>
              <a:rPr lang="it-IT" i="1" dirty="0"/>
              <a:t>Ing. Raffaele Lo Conte – Responsabile della Protezione dei Dati delle Province Religiose della Congregazione della Piccola Opera della Divina Provvidenza – Don Orione</a:t>
            </a:r>
            <a:endParaRPr lang="en-US" i="1" dirty="0"/>
          </a:p>
        </p:txBody>
      </p:sp>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B8DEE65-2954-87B0-AE3F-0C5AC27F0D5D}"/>
              </a:ext>
            </a:extLst>
          </p:cNvPr>
          <p:cNvSpPr txBox="1"/>
          <p:nvPr/>
        </p:nvSpPr>
        <p:spPr>
          <a:xfrm>
            <a:off x="453341" y="817900"/>
            <a:ext cx="11285317" cy="5663089"/>
          </a:xfrm>
          <a:prstGeom prst="rect">
            <a:avLst/>
          </a:prstGeom>
          <a:noFill/>
        </p:spPr>
        <p:txBody>
          <a:bodyPr wrap="square">
            <a:spAutoFit/>
          </a:bodyPr>
          <a:lstStyle/>
          <a:p>
            <a:pPr algn="just"/>
            <a:r>
              <a:rPr lang="it-IT" sz="2000" b="1" i="1" dirty="0">
                <a:solidFill>
                  <a:srgbClr val="0070C0"/>
                </a:solidFill>
                <a:effectLst/>
                <a:latin typeface="Roboto" panose="020B0604020202020204" pitchFamily="2" charset="0"/>
              </a:rPr>
              <a:t>I Dati Personali resi pubblici</a:t>
            </a:r>
          </a:p>
          <a:p>
            <a:pPr algn="just"/>
            <a:endParaRPr lang="it-IT" b="0" i="0" dirty="0">
              <a:solidFill>
                <a:srgbClr val="616161"/>
              </a:solidFill>
              <a:effectLst/>
              <a:latin typeface="Roboto" panose="020B0604020202020204" pitchFamily="2" charset="0"/>
            </a:endParaRPr>
          </a:p>
          <a:p>
            <a:pPr algn="just"/>
            <a:r>
              <a:rPr lang="it-IT" b="0" i="0" dirty="0">
                <a:solidFill>
                  <a:srgbClr val="616161"/>
                </a:solidFill>
                <a:effectLst/>
                <a:latin typeface="Roboto" panose="020B0604020202020204" pitchFamily="2" charset="0"/>
              </a:rPr>
              <a:t>I dati personali possono essere resi pubblici direttamente dall’Interessato e tale circostanza ne autorizza di per sé il trattamento, anche in caso di </a:t>
            </a:r>
            <a:r>
              <a:rPr lang="it-IT" i="0" dirty="0">
                <a:solidFill>
                  <a:srgbClr val="616161"/>
                </a:solidFill>
                <a:effectLst/>
                <a:latin typeface="Roboto" panose="020B0604020202020204" pitchFamily="2" charset="0"/>
              </a:rPr>
              <a:t>dato personale cosiddetto </a:t>
            </a:r>
            <a:r>
              <a:rPr lang="it-IT" b="1" i="1" dirty="0">
                <a:solidFill>
                  <a:srgbClr val="616161"/>
                </a:solidFill>
                <a:effectLst/>
                <a:latin typeface="Roboto" panose="020B0604020202020204" pitchFamily="2" charset="0"/>
              </a:rPr>
              <a:t>particolare</a:t>
            </a:r>
            <a:r>
              <a:rPr lang="it-IT" b="0" i="0" dirty="0">
                <a:solidFill>
                  <a:srgbClr val="616161"/>
                </a:solidFill>
                <a:effectLst/>
                <a:latin typeface="Roboto" panose="020B0604020202020204" pitchFamily="2" charset="0"/>
              </a:rPr>
              <a:t> (che rivela ai sensi dell’Art</a:t>
            </a:r>
            <a:r>
              <a:rPr lang="it-IT" dirty="0">
                <a:solidFill>
                  <a:srgbClr val="616161"/>
                </a:solidFill>
                <a:latin typeface="Roboto" panose="020B0604020202020204" pitchFamily="2" charset="0"/>
              </a:rPr>
              <a:t>icolo</a:t>
            </a:r>
            <a:r>
              <a:rPr lang="it-IT" b="0" i="0" dirty="0">
                <a:solidFill>
                  <a:srgbClr val="616161"/>
                </a:solidFill>
                <a:effectLst/>
                <a:latin typeface="Roboto" panose="020B0604020202020204" pitchFamily="2" charset="0"/>
              </a:rPr>
              <a:t> 9 del Regolamento l’origine razziale o etnica, le opinioni politiche, le convinzioni religiose o filosofiche o l’appartenenza sindacale, dati genetici, biometrici, dati relativi alla salute, alla vita oppure orientamento sessuale).</a:t>
            </a:r>
          </a:p>
          <a:p>
            <a:pPr algn="just"/>
            <a:endParaRPr lang="it-IT" b="0" i="0" dirty="0">
              <a:solidFill>
                <a:srgbClr val="616161"/>
              </a:solidFill>
              <a:effectLst/>
              <a:latin typeface="Roboto" panose="020B0604020202020204" pitchFamily="2" charset="0"/>
            </a:endParaRPr>
          </a:p>
          <a:p>
            <a:pPr algn="just"/>
            <a:r>
              <a:rPr lang="it-IT" i="0" dirty="0">
                <a:solidFill>
                  <a:srgbClr val="616161"/>
                </a:solidFill>
                <a:effectLst/>
                <a:latin typeface="Roboto" panose="02000000000000000000" pitchFamily="2" charset="0"/>
              </a:rPr>
              <a:t>Il trattamento dei dati personali resi accessibili acquista, quindi, particolare rilievo rispetto al tema delle pubblicazioni su </a:t>
            </a:r>
            <a:r>
              <a:rPr lang="it-IT" i="1" dirty="0">
                <a:solidFill>
                  <a:srgbClr val="616161"/>
                </a:solidFill>
                <a:effectLst/>
                <a:latin typeface="Roboto" panose="02000000000000000000" pitchFamily="2" charset="0"/>
              </a:rPr>
              <a:t>social network</a:t>
            </a:r>
            <a:r>
              <a:rPr lang="it-IT" i="0" dirty="0">
                <a:solidFill>
                  <a:srgbClr val="616161"/>
                </a:solidFill>
                <a:effectLst/>
                <a:latin typeface="Roboto" panose="02000000000000000000" pitchFamily="2" charset="0"/>
              </a:rPr>
              <a:t> quali piattaforme telematiche sulle quali il dato non solo circola ma può essere anche estratto, diffuso, raffrontato per altro trattamento con finalità diverse ed ulteriori, quale il marketing.</a:t>
            </a:r>
          </a:p>
          <a:p>
            <a:pPr algn="just"/>
            <a:endParaRPr lang="it-IT" i="0" dirty="0">
              <a:solidFill>
                <a:srgbClr val="616161"/>
              </a:solidFill>
              <a:effectLst/>
              <a:latin typeface="Roboto" panose="02000000000000000000" pitchFamily="2" charset="0"/>
            </a:endParaRPr>
          </a:p>
          <a:p>
            <a:pPr algn="just"/>
            <a:r>
              <a:rPr lang="it-IT" i="0" dirty="0">
                <a:solidFill>
                  <a:srgbClr val="616161"/>
                </a:solidFill>
                <a:effectLst/>
                <a:latin typeface="Roboto" panose="02000000000000000000" pitchFamily="2" charset="0"/>
              </a:rPr>
              <a:t>Il dato personale si considera </a:t>
            </a:r>
            <a:r>
              <a:rPr lang="it-IT" b="1" i="1" dirty="0">
                <a:solidFill>
                  <a:srgbClr val="616161"/>
                </a:solidFill>
                <a:effectLst/>
                <a:latin typeface="Roboto" panose="02000000000000000000" pitchFamily="2" charset="0"/>
              </a:rPr>
              <a:t>reso pubblico </a:t>
            </a:r>
            <a:r>
              <a:rPr lang="it-IT" i="0" dirty="0">
                <a:solidFill>
                  <a:srgbClr val="616161"/>
                </a:solidFill>
                <a:effectLst/>
                <a:latin typeface="Roboto" panose="02000000000000000000" pitchFamily="2" charset="0"/>
              </a:rPr>
              <a:t>quando esso è conoscibile da chiunque perché contenuto in registri, elenchi, atti o documenti pubblici o, altrimenti, perché reso noto direttamente dall’Interessato, anche attraverso il proprio comportamento in pubblico.</a:t>
            </a:r>
          </a:p>
          <a:p>
            <a:pPr algn="just"/>
            <a:endParaRPr lang="it-IT" b="0" i="0" dirty="0">
              <a:solidFill>
                <a:srgbClr val="616161"/>
              </a:solidFill>
              <a:effectLst/>
              <a:latin typeface="Roboto" panose="02000000000000000000" pitchFamily="2" charset="0"/>
            </a:endParaRPr>
          </a:p>
          <a:p>
            <a:pPr algn="just"/>
            <a:r>
              <a:rPr lang="it-IT" b="0" i="0" dirty="0">
                <a:solidFill>
                  <a:srgbClr val="616161"/>
                </a:solidFill>
                <a:effectLst/>
                <a:latin typeface="Roboto" panose="02000000000000000000" pitchFamily="2" charset="0"/>
              </a:rPr>
              <a:t>Ne consegue che </a:t>
            </a:r>
            <a:r>
              <a:rPr lang="it-IT" b="1" i="0" dirty="0">
                <a:solidFill>
                  <a:srgbClr val="616161"/>
                </a:solidFill>
                <a:effectLst/>
                <a:latin typeface="Roboto" panose="02000000000000000000" pitchFamily="2" charset="0"/>
              </a:rPr>
              <a:t>condividere dati su un social network costituisce indubbio consenso a rendere pubblicamente accessibili quelle informazioni, ovviamente nei limiti delle finalità cui il trattamento è teso.</a:t>
            </a:r>
            <a:endParaRPr lang="it-IT" i="0" dirty="0">
              <a:solidFill>
                <a:srgbClr val="616161"/>
              </a:solidFill>
              <a:effectLst/>
              <a:latin typeface="Roboto" panose="02000000000000000000" pitchFamily="2" charset="0"/>
            </a:endParaRPr>
          </a:p>
          <a:p>
            <a:pPr algn="just"/>
            <a:endParaRPr lang="it-IT" dirty="0"/>
          </a:p>
        </p:txBody>
      </p:sp>
      <p:sp>
        <p:nvSpPr>
          <p:cNvPr id="3" name="Segnaposto data 1">
            <a:extLst>
              <a:ext uri="{FF2B5EF4-FFF2-40B4-BE49-F238E27FC236}">
                <a16:creationId xmlns:a16="http://schemas.microsoft.com/office/drawing/2014/main" id="{9B4B19AA-C4D3-1A33-A914-E91EEFE66026}"/>
              </a:ext>
            </a:extLst>
          </p:cNvPr>
          <p:cNvSpPr>
            <a:spLocks noGrp="1"/>
          </p:cNvSpPr>
          <p:nvPr>
            <p:ph type="dt" sz="half" idx="10"/>
          </p:nvPr>
        </p:nvSpPr>
        <p:spPr>
          <a:xfrm>
            <a:off x="612649" y="6423914"/>
            <a:ext cx="9838102" cy="365125"/>
          </a:xfrm>
        </p:spPr>
        <p:txBody>
          <a:bodyPr/>
          <a:lstStyle/>
          <a:p>
            <a:pPr algn="ctr" rtl="0"/>
            <a:r>
              <a:rPr lang="it-IT" i="1" dirty="0"/>
              <a:t>Ing. Raffaele Lo Conte – Responsabile della Protezione dei Dati delle Province Religiose della Congregazione della Piccola Opera della Divina Provvidenza – Don Orione</a:t>
            </a:r>
            <a:endParaRPr lang="en-US" i="1" dirty="0"/>
          </a:p>
        </p:txBody>
      </p:sp>
    </p:spTree>
    <p:extLst>
      <p:ext uri="{BB962C8B-B14F-4D97-AF65-F5344CB8AC3E}">
        <p14:creationId xmlns:p14="http://schemas.microsoft.com/office/powerpoint/2010/main" val="3809236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6FAB278B-A40B-311F-5F41-5F80AA6E41E7}"/>
              </a:ext>
            </a:extLst>
          </p:cNvPr>
          <p:cNvSpPr txBox="1"/>
          <p:nvPr/>
        </p:nvSpPr>
        <p:spPr>
          <a:xfrm>
            <a:off x="469231" y="832100"/>
            <a:ext cx="11253537" cy="5663089"/>
          </a:xfrm>
          <a:prstGeom prst="rect">
            <a:avLst/>
          </a:prstGeom>
          <a:noFill/>
        </p:spPr>
        <p:txBody>
          <a:bodyPr wrap="square">
            <a:spAutoFit/>
          </a:bodyPr>
          <a:lstStyle/>
          <a:p>
            <a:pPr algn="l"/>
            <a:r>
              <a:rPr lang="it-IT" sz="2000" b="1" i="1" dirty="0">
                <a:solidFill>
                  <a:srgbClr val="0D47A1"/>
                </a:solidFill>
                <a:effectLst/>
                <a:latin typeface="Roboto" panose="02000000000000000000" pitchFamily="2" charset="0"/>
              </a:rPr>
              <a:t>Il limite della Finalità del Trattamento</a:t>
            </a:r>
          </a:p>
          <a:p>
            <a:pPr algn="l"/>
            <a:endParaRPr lang="it-IT" b="1" i="0" dirty="0">
              <a:solidFill>
                <a:srgbClr val="616161"/>
              </a:solidFill>
              <a:effectLst/>
              <a:latin typeface="Roboto" panose="02000000000000000000" pitchFamily="2" charset="0"/>
            </a:endParaRPr>
          </a:p>
          <a:p>
            <a:pPr algn="just"/>
            <a:r>
              <a:rPr lang="it-IT" i="0" dirty="0">
                <a:solidFill>
                  <a:srgbClr val="616161"/>
                </a:solidFill>
                <a:effectLst/>
                <a:latin typeface="Roboto" panose="02000000000000000000" pitchFamily="2" charset="0"/>
              </a:rPr>
              <a:t>Il trattamento dei dati personali resi manifestamente pubblici è strettamente connesso al </a:t>
            </a:r>
            <a:r>
              <a:rPr lang="it-IT" b="1" i="1" dirty="0">
                <a:solidFill>
                  <a:srgbClr val="616161"/>
                </a:solidFill>
                <a:effectLst/>
                <a:latin typeface="Roboto" panose="02000000000000000000" pitchFamily="2" charset="0"/>
              </a:rPr>
              <a:t>principio di limitazione delle finalità del loro trattamento</a:t>
            </a:r>
            <a:r>
              <a:rPr lang="it-IT" b="0" i="1" dirty="0">
                <a:solidFill>
                  <a:srgbClr val="616161"/>
                </a:solidFill>
                <a:effectLst/>
                <a:latin typeface="Roboto" panose="02000000000000000000" pitchFamily="2" charset="0"/>
              </a:rPr>
              <a:t> </a:t>
            </a:r>
            <a:r>
              <a:rPr lang="it-IT" b="0" i="0" dirty="0">
                <a:solidFill>
                  <a:srgbClr val="616161"/>
                </a:solidFill>
                <a:effectLst/>
                <a:latin typeface="Roboto" panose="02000000000000000000" pitchFamily="2" charset="0"/>
              </a:rPr>
              <a:t>di cui all’Articolo 5 del Regolamento, poiché soprattutto il Consenso (dichiarato o attuato) al trattamento del dato personale accessibile può riferirsi solo agli scopi determinati, espliciti, legittimi e compatibili la sua pubblicizzazione (per esempio per la finalità di interazione e contatto fra diversi utenti di social network).</a:t>
            </a:r>
          </a:p>
          <a:p>
            <a:pPr algn="just"/>
            <a:endParaRPr lang="it-IT" b="0" i="0" dirty="0">
              <a:solidFill>
                <a:srgbClr val="616161"/>
              </a:solidFill>
              <a:effectLst/>
              <a:latin typeface="Roboto" panose="02000000000000000000" pitchFamily="2" charset="0"/>
            </a:endParaRPr>
          </a:p>
          <a:p>
            <a:pPr algn="just"/>
            <a:r>
              <a:rPr lang="it-IT" dirty="0">
                <a:solidFill>
                  <a:srgbClr val="616161"/>
                </a:solidFill>
                <a:latin typeface="Roboto" panose="02000000000000000000" pitchFamily="2" charset="0"/>
              </a:rPr>
              <a:t>Ovvero</a:t>
            </a:r>
            <a:r>
              <a:rPr lang="it-IT" b="0" i="0" dirty="0">
                <a:solidFill>
                  <a:srgbClr val="616161"/>
                </a:solidFill>
                <a:effectLst/>
                <a:latin typeface="Roboto" panose="02000000000000000000" pitchFamily="2" charset="0"/>
              </a:rPr>
              <a:t>,</a:t>
            </a:r>
            <a:r>
              <a:rPr lang="it-IT" b="1" i="0" dirty="0">
                <a:solidFill>
                  <a:srgbClr val="616161"/>
                </a:solidFill>
                <a:effectLst/>
                <a:latin typeface="Roboto" panose="02000000000000000000" pitchFamily="2" charset="0"/>
              </a:rPr>
              <a:t> il consenso al trattamento di propri dati personali tramite inserimento ed interazione su piattaforme telematiche di contatto deve intendersi inerente alle funzioni tipiche del social network</a:t>
            </a:r>
            <a:r>
              <a:rPr lang="it-IT" b="0" i="0" dirty="0">
                <a:solidFill>
                  <a:srgbClr val="616161"/>
                </a:solidFill>
                <a:effectLst/>
                <a:latin typeface="Roboto" panose="02000000000000000000" pitchFamily="2" charset="0"/>
              </a:rPr>
              <a:t> e non anche a finalità ulteriori, quali ad esempio per spam e marketing.</a:t>
            </a:r>
          </a:p>
          <a:p>
            <a:pPr algn="just"/>
            <a:endParaRPr lang="it-IT" b="0" i="0" dirty="0">
              <a:solidFill>
                <a:srgbClr val="616161"/>
              </a:solidFill>
              <a:effectLst/>
              <a:latin typeface="Roboto" panose="02000000000000000000" pitchFamily="2" charset="0"/>
            </a:endParaRPr>
          </a:p>
          <a:p>
            <a:pPr algn="just"/>
            <a:r>
              <a:rPr lang="it-IT" dirty="0">
                <a:solidFill>
                  <a:srgbClr val="616161"/>
                </a:solidFill>
                <a:latin typeface="Roboto" panose="02000000000000000000" pitchFamily="2" charset="0"/>
              </a:rPr>
              <a:t>U</a:t>
            </a:r>
            <a:r>
              <a:rPr lang="it-IT" b="0" i="0" dirty="0">
                <a:solidFill>
                  <a:srgbClr val="616161"/>
                </a:solidFill>
                <a:effectLst/>
                <a:latin typeface="Roboto" panose="02000000000000000000" pitchFamily="2" charset="0"/>
              </a:rPr>
              <a:t>n caso di riferimento è, infatti, quello deciso dal </a:t>
            </a:r>
            <a:r>
              <a:rPr lang="it-IT" b="1" i="0" dirty="0">
                <a:solidFill>
                  <a:srgbClr val="616161"/>
                </a:solidFill>
                <a:effectLst/>
                <a:latin typeface="Roboto" panose="02000000000000000000" pitchFamily="2" charset="0"/>
              </a:rPr>
              <a:t>Garante per la Protezione dei Dati </a:t>
            </a:r>
            <a:r>
              <a:rPr lang="it-IT" b="1" dirty="0">
                <a:solidFill>
                  <a:srgbClr val="616161"/>
                </a:solidFill>
                <a:latin typeface="Roboto" panose="02000000000000000000" pitchFamily="2" charset="0"/>
              </a:rPr>
              <a:t>P</a:t>
            </a:r>
            <a:r>
              <a:rPr lang="it-IT" b="1" i="0" dirty="0">
                <a:solidFill>
                  <a:srgbClr val="616161"/>
                </a:solidFill>
                <a:effectLst/>
                <a:latin typeface="Roboto" panose="02000000000000000000" pitchFamily="2" charset="0"/>
              </a:rPr>
              <a:t>ersonali</a:t>
            </a:r>
            <a:r>
              <a:rPr lang="it-IT" b="0" i="0" dirty="0">
                <a:solidFill>
                  <a:srgbClr val="616161"/>
                </a:solidFill>
                <a:effectLst/>
                <a:latin typeface="Roboto" panose="02000000000000000000" pitchFamily="2" charset="0"/>
              </a:rPr>
              <a:t> (2017) in tema di </a:t>
            </a:r>
            <a:r>
              <a:rPr lang="it-IT" b="1" i="1" dirty="0">
                <a:solidFill>
                  <a:srgbClr val="616161"/>
                </a:solidFill>
                <a:effectLst/>
                <a:latin typeface="Roboto" panose="02000000000000000000" pitchFamily="2" charset="0"/>
              </a:rPr>
              <a:t>email promozionali </a:t>
            </a:r>
            <a:r>
              <a:rPr lang="it-IT" b="0" i="0" dirty="0">
                <a:solidFill>
                  <a:srgbClr val="616161"/>
                </a:solidFill>
                <a:effectLst/>
                <a:latin typeface="Roboto" panose="02000000000000000000" pitchFamily="2" charset="0"/>
              </a:rPr>
              <a:t>con il quale veniva dichiarato illecito il trattamento di dati personali (quali gli indirizzi di posta elettronica) acquisiti tramite Linkedin e Facebook e, in assenza di specifico Consenso, utilizzati per l’invio di numerose comunicazioni promozionali.</a:t>
            </a:r>
          </a:p>
          <a:p>
            <a:pPr algn="just"/>
            <a:endParaRPr lang="it-IT" dirty="0">
              <a:solidFill>
                <a:srgbClr val="616161"/>
              </a:solidFill>
              <a:latin typeface="Roboto" panose="02000000000000000000" pitchFamily="2" charset="0"/>
            </a:endParaRPr>
          </a:p>
          <a:p>
            <a:pPr algn="just"/>
            <a:r>
              <a:rPr lang="it-IT" b="1" i="0" dirty="0">
                <a:solidFill>
                  <a:srgbClr val="616161"/>
                </a:solidFill>
                <a:effectLst/>
                <a:latin typeface="Roboto" panose="02000000000000000000" pitchFamily="2" charset="0"/>
              </a:rPr>
              <a:t>A seguito dell’entrata in vigore del Regolamento </a:t>
            </a:r>
            <a:r>
              <a:rPr lang="it-IT" i="1" dirty="0">
                <a:solidFill>
                  <a:srgbClr val="616161"/>
                </a:solidFill>
                <a:effectLst/>
                <a:latin typeface="Roboto" panose="02000000000000000000" pitchFamily="2" charset="0"/>
              </a:rPr>
              <a:t>(</a:t>
            </a:r>
            <a:r>
              <a:rPr lang="it-IT" i="1" dirty="0" err="1">
                <a:solidFill>
                  <a:srgbClr val="616161"/>
                </a:solidFill>
                <a:effectLst/>
                <a:latin typeface="Roboto" panose="02000000000000000000" pitchFamily="2" charset="0"/>
              </a:rPr>
              <a:t>D.Lgs.</a:t>
            </a:r>
            <a:r>
              <a:rPr lang="it-IT" i="1" dirty="0">
                <a:solidFill>
                  <a:srgbClr val="616161"/>
                </a:solidFill>
                <a:effectLst/>
                <a:latin typeface="Roboto" panose="02000000000000000000" pitchFamily="2" charset="0"/>
              </a:rPr>
              <a:t> 196/2003 e </a:t>
            </a:r>
            <a:r>
              <a:rPr lang="it-IT" i="1" dirty="0" err="1">
                <a:solidFill>
                  <a:srgbClr val="616161"/>
                </a:solidFill>
                <a:effectLst/>
                <a:latin typeface="Roboto" panose="02000000000000000000" pitchFamily="2" charset="0"/>
              </a:rPr>
              <a:t>D.Lgs.</a:t>
            </a:r>
            <a:r>
              <a:rPr lang="it-IT" i="1" dirty="0">
                <a:solidFill>
                  <a:srgbClr val="616161"/>
                </a:solidFill>
                <a:effectLst/>
                <a:latin typeface="Roboto" panose="02000000000000000000" pitchFamily="2" charset="0"/>
              </a:rPr>
              <a:t> 101/2018) è </a:t>
            </a:r>
            <a:r>
              <a:rPr lang="it-IT" b="1" i="0" dirty="0">
                <a:solidFill>
                  <a:srgbClr val="616161"/>
                </a:solidFill>
                <a:effectLst/>
                <a:latin typeface="Roboto" panose="02000000000000000000" pitchFamily="2" charset="0"/>
              </a:rPr>
              <a:t>previsto che il trattamento di dati accessibili per finalità di promozione commerciale deve presupporre il Consenso specifico dell’Interessato.</a:t>
            </a:r>
            <a:endParaRPr lang="it-IT" b="0" i="0" dirty="0">
              <a:solidFill>
                <a:srgbClr val="616161"/>
              </a:solidFill>
              <a:effectLst/>
              <a:latin typeface="Roboto" panose="02000000000000000000" pitchFamily="2" charset="0"/>
            </a:endParaRPr>
          </a:p>
        </p:txBody>
      </p:sp>
      <p:sp>
        <p:nvSpPr>
          <p:cNvPr id="3" name="Segnaposto data 1">
            <a:extLst>
              <a:ext uri="{FF2B5EF4-FFF2-40B4-BE49-F238E27FC236}">
                <a16:creationId xmlns:a16="http://schemas.microsoft.com/office/drawing/2014/main" id="{039FE70E-27DE-4E44-E728-6B71E6965DA1}"/>
              </a:ext>
            </a:extLst>
          </p:cNvPr>
          <p:cNvSpPr>
            <a:spLocks noGrp="1"/>
          </p:cNvSpPr>
          <p:nvPr>
            <p:ph type="dt" sz="half" idx="10"/>
          </p:nvPr>
        </p:nvSpPr>
        <p:spPr>
          <a:xfrm>
            <a:off x="612649" y="6423914"/>
            <a:ext cx="9838102" cy="365125"/>
          </a:xfrm>
        </p:spPr>
        <p:txBody>
          <a:bodyPr/>
          <a:lstStyle/>
          <a:p>
            <a:pPr algn="ctr" rtl="0"/>
            <a:r>
              <a:rPr lang="it-IT" i="1" dirty="0"/>
              <a:t>Ing. Raffaele Lo Conte – Responsabile della Protezione dei Dati delle Province Religiose della Congregazione della Piccola Opera della Divina Provvidenza – Don Orione</a:t>
            </a:r>
            <a:endParaRPr lang="en-US" i="1" dirty="0"/>
          </a:p>
        </p:txBody>
      </p:sp>
    </p:spTree>
    <p:extLst>
      <p:ext uri="{BB962C8B-B14F-4D97-AF65-F5344CB8AC3E}">
        <p14:creationId xmlns:p14="http://schemas.microsoft.com/office/powerpoint/2010/main" val="3631029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023768D-58FA-1843-D06D-10AE45130C4E}"/>
              </a:ext>
            </a:extLst>
          </p:cNvPr>
          <p:cNvSpPr txBox="1"/>
          <p:nvPr/>
        </p:nvSpPr>
        <p:spPr>
          <a:xfrm>
            <a:off x="481584" y="630936"/>
            <a:ext cx="11228832" cy="5909310"/>
          </a:xfrm>
          <a:prstGeom prst="rect">
            <a:avLst/>
          </a:prstGeom>
          <a:noFill/>
        </p:spPr>
        <p:txBody>
          <a:bodyPr wrap="square" rtlCol="0">
            <a:spAutoFit/>
          </a:bodyPr>
          <a:lstStyle/>
          <a:p>
            <a:pPr marL="0" indent="0" algn="just">
              <a:buFont typeface="Arial" panose="020B0604020202020204" pitchFamily="34" charset="0"/>
              <a:buNone/>
            </a:pPr>
            <a:r>
              <a:rPr lang="it-IT" sz="2000" b="1" i="1" dirty="0">
                <a:solidFill>
                  <a:srgbClr val="0070C0"/>
                </a:solidFill>
                <a:latin typeface="Roboto" panose="02000000000000000000" pitchFamily="2" charset="0"/>
                <a:ea typeface="Roboto" panose="02000000000000000000" pitchFamily="2" charset="0"/>
                <a:cs typeface="Roboto" panose="02000000000000000000" pitchFamily="2" charset="0"/>
              </a:rPr>
              <a:t>I Diritti dell’Interessato</a:t>
            </a:r>
          </a:p>
          <a:p>
            <a:pPr marL="0" indent="0" algn="just">
              <a:buFont typeface="Arial" panose="020B0604020202020204" pitchFamily="34" charset="0"/>
              <a:buNone/>
            </a:pPr>
            <a:endParaRPr lang="it-IT" dirty="0"/>
          </a:p>
          <a:p>
            <a:pPr marL="0" indent="0" algn="just">
              <a:buFont typeface="Arial" panose="020B0604020202020204" pitchFamily="34" charset="0"/>
              <a:buNone/>
            </a:pPr>
            <a:r>
              <a:rPr lang="it-IT" dirty="0"/>
              <a:t>All’</a:t>
            </a:r>
            <a:r>
              <a:rPr lang="it-IT" i="1" dirty="0"/>
              <a:t>Interessato</a:t>
            </a:r>
            <a:r>
              <a:rPr lang="it-IT" dirty="0"/>
              <a:t>, ovvero </a:t>
            </a:r>
            <a:r>
              <a:rPr lang="it-IT" i="1" dirty="0"/>
              <a:t>la persona fisica a cui si riferiscono i dati personali</a:t>
            </a:r>
            <a:r>
              <a:rPr lang="it-IT" dirty="0"/>
              <a:t>, il RGPD UE 2016/679 riconosce i seguenti importanti diritti elencati nel Capo III – </a:t>
            </a:r>
            <a:r>
              <a:rPr lang="it-IT" i="1" dirty="0"/>
              <a:t>Diritti dell’Interessato</a:t>
            </a:r>
            <a:r>
              <a:rPr lang="it-IT" dirty="0"/>
              <a:t> - :</a:t>
            </a:r>
          </a:p>
          <a:p>
            <a:pPr marL="0" indent="0" algn="just">
              <a:buFont typeface="Arial" panose="020B0604020202020204" pitchFamily="34" charset="0"/>
              <a:buNone/>
            </a:pPr>
            <a:endParaRPr lang="it-IT" dirty="0"/>
          </a:p>
          <a:p>
            <a:pPr marL="534988" indent="-534988" algn="just"/>
            <a:r>
              <a:rPr lang="it-IT" sz="1800" dirty="0"/>
              <a:t>il diritto ad essere informato (</a:t>
            </a:r>
            <a:r>
              <a:rPr lang="it-IT" sz="1800" i="1" dirty="0"/>
              <a:t>Articoli 12-13-14</a:t>
            </a:r>
            <a:r>
              <a:rPr lang="it-IT" sz="1800" dirty="0"/>
              <a:t>);</a:t>
            </a:r>
          </a:p>
          <a:p>
            <a:pPr marL="534988" indent="-534988" algn="just"/>
            <a:endParaRPr lang="it-IT" sz="1800" dirty="0"/>
          </a:p>
          <a:p>
            <a:pPr marL="534988" indent="-534988" algn="just"/>
            <a:r>
              <a:rPr lang="it-IT" sz="1800" dirty="0"/>
              <a:t>il diritto di accesso ai dati (</a:t>
            </a:r>
            <a:r>
              <a:rPr lang="it-IT" sz="1800" i="1" dirty="0"/>
              <a:t>Articolo 15</a:t>
            </a:r>
            <a:r>
              <a:rPr lang="it-IT" sz="1800" dirty="0"/>
              <a:t>);</a:t>
            </a:r>
          </a:p>
          <a:p>
            <a:pPr marL="534988" indent="-534988" algn="just"/>
            <a:endParaRPr lang="it-IT" dirty="0"/>
          </a:p>
          <a:p>
            <a:pPr marL="534988" indent="-534988" algn="just"/>
            <a:r>
              <a:rPr lang="it-IT" sz="1800" dirty="0"/>
              <a:t>il diritto di rettifica (</a:t>
            </a:r>
            <a:r>
              <a:rPr lang="it-IT" sz="1800" i="1" dirty="0"/>
              <a:t>Articolo 16</a:t>
            </a:r>
            <a:r>
              <a:rPr lang="it-IT" sz="1800" dirty="0"/>
              <a:t>);</a:t>
            </a:r>
          </a:p>
          <a:p>
            <a:pPr marL="534988" indent="-534988" algn="just"/>
            <a:endParaRPr lang="it-IT" sz="1800" dirty="0"/>
          </a:p>
          <a:p>
            <a:pPr marL="534988" indent="-534988" algn="just"/>
            <a:r>
              <a:rPr lang="it-IT" sz="1800" dirty="0"/>
              <a:t>il diritto alla cancellazione dei dati, o «</a:t>
            </a:r>
            <a:r>
              <a:rPr lang="it-IT" sz="1800" i="1" dirty="0"/>
              <a:t>diritto all’oblio</a:t>
            </a:r>
            <a:r>
              <a:rPr lang="it-IT" sz="1800" dirty="0"/>
              <a:t>» (</a:t>
            </a:r>
            <a:r>
              <a:rPr lang="it-IT" sz="1800" i="1" dirty="0"/>
              <a:t>Articolo 17</a:t>
            </a:r>
            <a:r>
              <a:rPr lang="it-IT" sz="1800" dirty="0"/>
              <a:t>);</a:t>
            </a:r>
          </a:p>
          <a:p>
            <a:pPr marL="534988" indent="-534988" algn="just"/>
            <a:endParaRPr lang="it-IT" sz="1800" dirty="0"/>
          </a:p>
          <a:p>
            <a:pPr marL="534988" indent="-534988" algn="just"/>
            <a:r>
              <a:rPr lang="it-IT" sz="1800" dirty="0"/>
              <a:t>il diritto alla limitazione del trattamento (</a:t>
            </a:r>
            <a:r>
              <a:rPr lang="it-IT" sz="1800" i="1" dirty="0"/>
              <a:t>Articolo 18</a:t>
            </a:r>
            <a:r>
              <a:rPr lang="it-IT" sz="1800" dirty="0"/>
              <a:t>);</a:t>
            </a:r>
          </a:p>
          <a:p>
            <a:pPr marL="534988" indent="-534988" algn="just"/>
            <a:endParaRPr lang="it-IT" sz="1800" dirty="0"/>
          </a:p>
          <a:p>
            <a:pPr marL="534988" indent="-534988" algn="just"/>
            <a:r>
              <a:rPr lang="it-IT" sz="1800" dirty="0"/>
              <a:t>il diritto alla portabilità dei dati (</a:t>
            </a:r>
            <a:r>
              <a:rPr lang="it-IT" sz="1800" i="1" dirty="0"/>
              <a:t>Articolo 20</a:t>
            </a:r>
            <a:r>
              <a:rPr lang="it-IT" sz="1800" dirty="0"/>
              <a:t>);</a:t>
            </a:r>
          </a:p>
          <a:p>
            <a:pPr marL="534988" indent="-534988" algn="just"/>
            <a:endParaRPr lang="it-IT" sz="1800" dirty="0"/>
          </a:p>
          <a:p>
            <a:pPr marL="534988" indent="-534988" algn="just"/>
            <a:r>
              <a:rPr lang="it-IT" sz="1800" dirty="0"/>
              <a:t>il diritto ad opporsi a determinate forme di trattamento (</a:t>
            </a:r>
            <a:r>
              <a:rPr lang="it-IT" sz="1800" i="1" dirty="0"/>
              <a:t>Articolo 21</a:t>
            </a:r>
            <a:r>
              <a:rPr lang="it-IT" sz="1800" dirty="0"/>
              <a:t>);</a:t>
            </a:r>
          </a:p>
          <a:p>
            <a:pPr marL="534988" indent="-534988" algn="just"/>
            <a:endParaRPr lang="it-IT" sz="1800" dirty="0"/>
          </a:p>
          <a:p>
            <a:pPr marL="534988" indent="-534988" algn="just"/>
            <a:r>
              <a:rPr lang="it-IT" sz="1800" dirty="0"/>
              <a:t>Il diritto a non essere sottoposto a decisioni basate unicamente sul trattamento automatizzato dei dati che lo riguardano (</a:t>
            </a:r>
            <a:r>
              <a:rPr lang="it-IT" sz="1800" i="1" dirty="0"/>
              <a:t>Articolo 22</a:t>
            </a:r>
            <a:r>
              <a:rPr lang="it-IT" sz="1800" dirty="0"/>
              <a:t>).</a:t>
            </a:r>
          </a:p>
        </p:txBody>
      </p:sp>
      <p:sp>
        <p:nvSpPr>
          <p:cNvPr id="4" name="Segnaposto data 1">
            <a:extLst>
              <a:ext uri="{FF2B5EF4-FFF2-40B4-BE49-F238E27FC236}">
                <a16:creationId xmlns:a16="http://schemas.microsoft.com/office/drawing/2014/main" id="{0862B3C6-A5C4-05D4-1372-0AAD55B5A65C}"/>
              </a:ext>
            </a:extLst>
          </p:cNvPr>
          <p:cNvSpPr>
            <a:spLocks noGrp="1"/>
          </p:cNvSpPr>
          <p:nvPr>
            <p:ph type="dt" sz="half" idx="10"/>
          </p:nvPr>
        </p:nvSpPr>
        <p:spPr>
          <a:xfrm>
            <a:off x="612649" y="6423914"/>
            <a:ext cx="9838102" cy="365125"/>
          </a:xfrm>
        </p:spPr>
        <p:txBody>
          <a:bodyPr/>
          <a:lstStyle/>
          <a:p>
            <a:pPr algn="ctr" rtl="0"/>
            <a:r>
              <a:rPr lang="it-IT" i="1" dirty="0"/>
              <a:t>Ing. Raffaele Lo Conte – Responsabile della Protezione dei Dati delle Province Religiose della Congregazione della Piccola Opera della Divina Provvidenza – Don Orione</a:t>
            </a:r>
            <a:endParaRPr lang="en-US" i="1" dirty="0"/>
          </a:p>
        </p:txBody>
      </p:sp>
    </p:spTree>
    <p:extLst>
      <p:ext uri="{BB962C8B-B14F-4D97-AF65-F5344CB8AC3E}">
        <p14:creationId xmlns:p14="http://schemas.microsoft.com/office/powerpoint/2010/main" val="2874503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90C20932-1767-7DF4-D224-33D6150C24EE}"/>
              </a:ext>
            </a:extLst>
          </p:cNvPr>
          <p:cNvSpPr txBox="1"/>
          <p:nvPr/>
        </p:nvSpPr>
        <p:spPr>
          <a:xfrm>
            <a:off x="457200" y="640913"/>
            <a:ext cx="11277600" cy="6217087"/>
          </a:xfrm>
          <a:prstGeom prst="rect">
            <a:avLst/>
          </a:prstGeom>
          <a:noFill/>
        </p:spPr>
        <p:txBody>
          <a:bodyPr wrap="square">
            <a:spAutoFit/>
          </a:bodyPr>
          <a:lstStyle/>
          <a:p>
            <a:pPr algn="l"/>
            <a:r>
              <a:rPr lang="it-IT" sz="2000" b="1" i="1" dirty="0">
                <a:solidFill>
                  <a:srgbClr val="0070C0"/>
                </a:solidFill>
                <a:effectLst/>
                <a:latin typeface="Roboto" panose="02000000000000000000" pitchFamily="2" charset="0"/>
                <a:ea typeface="Roboto" panose="02000000000000000000" pitchFamily="2" charset="0"/>
                <a:cs typeface="Roboto" panose="02000000000000000000" pitchFamily="2" charset="0"/>
              </a:rPr>
              <a:t>I Diritti degli Utenti nei Social </a:t>
            </a:r>
            <a:r>
              <a:rPr lang="it-IT" sz="2000" b="1" i="1" dirty="0">
                <a:solidFill>
                  <a:srgbClr val="0070C0"/>
                </a:solidFill>
                <a:latin typeface="Roboto" panose="02000000000000000000" pitchFamily="2" charset="0"/>
                <a:ea typeface="Roboto" panose="02000000000000000000" pitchFamily="2" charset="0"/>
                <a:cs typeface="Roboto" panose="02000000000000000000" pitchFamily="2" charset="0"/>
              </a:rPr>
              <a:t>N</a:t>
            </a:r>
            <a:r>
              <a:rPr lang="it-IT" sz="2000" b="1" i="1" dirty="0">
                <a:solidFill>
                  <a:srgbClr val="0070C0"/>
                </a:solidFill>
                <a:effectLst/>
                <a:latin typeface="Roboto" panose="02000000000000000000" pitchFamily="2" charset="0"/>
                <a:ea typeface="Roboto" panose="02000000000000000000" pitchFamily="2" charset="0"/>
                <a:cs typeface="Roboto" panose="02000000000000000000" pitchFamily="2" charset="0"/>
              </a:rPr>
              <a:t>etwork</a:t>
            </a:r>
          </a:p>
          <a:p>
            <a:pPr algn="l"/>
            <a:endParaRPr lang="it-IT" b="1" i="0" dirty="0">
              <a:effectLst/>
              <a:latin typeface="var(--h2_typography-font-family)"/>
            </a:endParaRPr>
          </a:p>
          <a:p>
            <a:pPr algn="just"/>
            <a:r>
              <a:rPr lang="it-IT" b="0" i="0" dirty="0">
                <a:solidFill>
                  <a:srgbClr val="1A171B"/>
                </a:solidFill>
                <a:effectLst/>
                <a:latin typeface="Roboto" panose="02000000000000000000" pitchFamily="2" charset="0"/>
              </a:rPr>
              <a:t>L’utilizzo improprio di un social network può arrivare a ledere i diritti di alcune persone ed espone a rischi non solo chi li utilizza in modo diretto ma anche le persone che inconsapevolmente appaiono nei contenuti diffusi.</a:t>
            </a:r>
          </a:p>
          <a:p>
            <a:pPr algn="just"/>
            <a:endParaRPr lang="it-IT" b="0" i="0" dirty="0">
              <a:solidFill>
                <a:srgbClr val="1A171B"/>
              </a:solidFill>
              <a:effectLst/>
              <a:latin typeface="Roboto" panose="02000000000000000000" pitchFamily="2" charset="0"/>
            </a:endParaRPr>
          </a:p>
          <a:p>
            <a:pPr algn="just"/>
            <a:r>
              <a:rPr lang="it-IT" b="0" i="0" dirty="0">
                <a:solidFill>
                  <a:srgbClr val="1A171B"/>
                </a:solidFill>
                <a:effectLst/>
                <a:latin typeface="Roboto" panose="02000000000000000000" pitchFamily="2" charset="0"/>
              </a:rPr>
              <a:t>Il social network è il </a:t>
            </a:r>
            <a:r>
              <a:rPr lang="it-IT" b="1" i="1" dirty="0">
                <a:solidFill>
                  <a:srgbClr val="1A171B"/>
                </a:solidFill>
                <a:effectLst/>
                <a:latin typeface="Roboto" panose="02000000000000000000" pitchFamily="2" charset="0"/>
              </a:rPr>
              <a:t>Titolare</a:t>
            </a:r>
            <a:r>
              <a:rPr lang="it-IT" b="0" i="0" dirty="0">
                <a:solidFill>
                  <a:srgbClr val="1A171B"/>
                </a:solidFill>
                <a:effectLst/>
                <a:latin typeface="Roboto" panose="02000000000000000000" pitchFamily="2" charset="0"/>
              </a:rPr>
              <a:t> dei dati personali degli Interessati, in questo caso gli utenti utilizzatori, e in quanto tale determina le finalità e i mezzi di trattamento dei dati personali.</a:t>
            </a:r>
          </a:p>
          <a:p>
            <a:pPr algn="just"/>
            <a:endParaRPr lang="it-IT" b="0" i="0" dirty="0">
              <a:solidFill>
                <a:srgbClr val="1A171B"/>
              </a:solidFill>
              <a:effectLst/>
              <a:latin typeface="Roboto" panose="02000000000000000000" pitchFamily="2" charset="0"/>
            </a:endParaRPr>
          </a:p>
          <a:p>
            <a:pPr algn="just"/>
            <a:r>
              <a:rPr lang="it-IT" b="0" i="0" dirty="0">
                <a:solidFill>
                  <a:srgbClr val="1A171B"/>
                </a:solidFill>
                <a:effectLst/>
                <a:latin typeface="Roboto" panose="02000000000000000000" pitchFamily="2" charset="0"/>
              </a:rPr>
              <a:t>L’azienda che gestisce il social network e che utilizza i dati personali di un soggetto è tenuta a rilasciare una Informativa per illustrare le finalità e le modalità del trattamento dei dati ai sensi dell’Articolo 13 del Regolamento UE </a:t>
            </a:r>
            <a:r>
              <a:rPr lang="it-IT" dirty="0">
                <a:solidFill>
                  <a:srgbClr val="1A171B"/>
                </a:solidFill>
                <a:latin typeface="Roboto" panose="02000000000000000000" pitchFamily="2" charset="0"/>
              </a:rPr>
              <a:t>2</a:t>
            </a:r>
            <a:r>
              <a:rPr lang="it-IT" b="0" i="0" dirty="0">
                <a:solidFill>
                  <a:srgbClr val="1A171B"/>
                </a:solidFill>
                <a:effectLst/>
                <a:latin typeface="Roboto" panose="02000000000000000000" pitchFamily="2" charset="0"/>
              </a:rPr>
              <a:t>016/679 - RGPD.</a:t>
            </a:r>
          </a:p>
          <a:p>
            <a:pPr algn="just"/>
            <a:endParaRPr lang="it-IT" dirty="0">
              <a:solidFill>
                <a:srgbClr val="1A171B"/>
              </a:solidFill>
              <a:latin typeface="Roboto" panose="02000000000000000000" pitchFamily="2" charset="0"/>
            </a:endParaRPr>
          </a:p>
          <a:p>
            <a:pPr algn="l"/>
            <a:r>
              <a:rPr lang="it-IT" b="1" i="0" dirty="0">
                <a:solidFill>
                  <a:srgbClr val="1A171B"/>
                </a:solidFill>
                <a:effectLst/>
                <a:latin typeface="Roboto" panose="02000000000000000000" pitchFamily="2" charset="0"/>
              </a:rPr>
              <a:t>L’utilizzo gratuito di un social network non giustifica in nessun modo il fatto che i dati personali dell’utente possano essere trattati per finalità non contemplate nell’Informativa.</a:t>
            </a:r>
            <a:endParaRPr lang="it-IT" b="0" i="0" dirty="0">
              <a:solidFill>
                <a:srgbClr val="1A171B"/>
              </a:solidFill>
              <a:effectLst/>
              <a:latin typeface="Roboto" panose="02000000000000000000" pitchFamily="2" charset="0"/>
            </a:endParaRPr>
          </a:p>
          <a:p>
            <a:pPr algn="l"/>
            <a:endParaRPr lang="it-IT" b="0" i="0" dirty="0">
              <a:solidFill>
                <a:srgbClr val="1A171B"/>
              </a:solidFill>
              <a:effectLst/>
              <a:latin typeface="Roboto" panose="02000000000000000000" pitchFamily="2" charset="0"/>
            </a:endParaRPr>
          </a:p>
          <a:p>
            <a:pPr algn="just"/>
            <a:r>
              <a:rPr lang="it-IT" dirty="0">
                <a:solidFill>
                  <a:srgbClr val="1A171B"/>
                </a:solidFill>
                <a:latin typeface="Roboto" panose="02000000000000000000" pitchFamily="2" charset="0"/>
              </a:rPr>
              <a:t>D’altra parte in spregio al Regolamento UE, </a:t>
            </a:r>
            <a:r>
              <a:rPr lang="it-IT" b="0" i="0" dirty="0">
                <a:solidFill>
                  <a:srgbClr val="1A171B"/>
                </a:solidFill>
                <a:effectLst/>
                <a:latin typeface="Roboto" panose="02000000000000000000" pitchFamily="2" charset="0"/>
              </a:rPr>
              <a:t>le aziende che gestiscono i social network possono analizzare i profili degli utenti, le loro preferenze e le loro reti di contatti per cedere successivamente (dietro lauti compensi) queste informazioni ad altre aziende che utilizzeranno tali dati per promuovere offerte commerciali mirate o per sostenere campagne di vario genere.</a:t>
            </a:r>
          </a:p>
          <a:p>
            <a:pPr algn="just"/>
            <a:endParaRPr lang="it-IT" dirty="0">
              <a:solidFill>
                <a:srgbClr val="1A171B"/>
              </a:solidFill>
              <a:latin typeface="Roboto" panose="02000000000000000000" pitchFamily="2" charset="0"/>
            </a:endParaRPr>
          </a:p>
          <a:p>
            <a:pPr algn="just"/>
            <a:endParaRPr lang="it-IT" b="0" i="0" dirty="0">
              <a:solidFill>
                <a:srgbClr val="1A171B"/>
              </a:solidFill>
              <a:effectLst/>
              <a:latin typeface="Roboto" panose="02000000000000000000" pitchFamily="2" charset="0"/>
            </a:endParaRPr>
          </a:p>
        </p:txBody>
      </p:sp>
      <p:sp>
        <p:nvSpPr>
          <p:cNvPr id="3" name="Segnaposto data 1">
            <a:extLst>
              <a:ext uri="{FF2B5EF4-FFF2-40B4-BE49-F238E27FC236}">
                <a16:creationId xmlns:a16="http://schemas.microsoft.com/office/drawing/2014/main" id="{A464A8DF-9EBF-DE76-0DE2-7E3827EB97C8}"/>
              </a:ext>
            </a:extLst>
          </p:cNvPr>
          <p:cNvSpPr>
            <a:spLocks noGrp="1"/>
          </p:cNvSpPr>
          <p:nvPr>
            <p:ph type="dt" sz="half" idx="10"/>
          </p:nvPr>
        </p:nvSpPr>
        <p:spPr>
          <a:xfrm>
            <a:off x="612649" y="6423914"/>
            <a:ext cx="9838102" cy="365125"/>
          </a:xfrm>
        </p:spPr>
        <p:txBody>
          <a:bodyPr/>
          <a:lstStyle/>
          <a:p>
            <a:pPr algn="ctr" rtl="0"/>
            <a:r>
              <a:rPr lang="it-IT" i="1" dirty="0"/>
              <a:t>Ing. Raffaele Lo Conte – Responsabile della Protezione dei Dati delle Province Religiose della Congregazione della Piccola Opera della Divina Provvidenza – Don Orione</a:t>
            </a:r>
            <a:endParaRPr lang="en-US" i="1" dirty="0"/>
          </a:p>
        </p:txBody>
      </p:sp>
    </p:spTree>
    <p:extLst>
      <p:ext uri="{BB962C8B-B14F-4D97-AF65-F5344CB8AC3E}">
        <p14:creationId xmlns:p14="http://schemas.microsoft.com/office/powerpoint/2010/main" val="4250431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5DF09E78-7A52-E733-A867-EE0E8AB4FC36}"/>
              </a:ext>
            </a:extLst>
          </p:cNvPr>
          <p:cNvSpPr txBox="1"/>
          <p:nvPr/>
        </p:nvSpPr>
        <p:spPr>
          <a:xfrm>
            <a:off x="457200" y="734212"/>
            <a:ext cx="11277600" cy="5663089"/>
          </a:xfrm>
          <a:prstGeom prst="rect">
            <a:avLst/>
          </a:prstGeom>
          <a:noFill/>
        </p:spPr>
        <p:txBody>
          <a:bodyPr wrap="square">
            <a:spAutoFit/>
          </a:bodyPr>
          <a:lstStyle/>
          <a:p>
            <a:pPr algn="l"/>
            <a:r>
              <a:rPr lang="it-IT" sz="2000" b="1" i="1" dirty="0">
                <a:solidFill>
                  <a:srgbClr val="0070C0"/>
                </a:solidFill>
                <a:effectLst/>
                <a:latin typeface="Roboto" panose="02000000000000000000" pitchFamily="2" charset="0"/>
                <a:ea typeface="Roboto" panose="02000000000000000000" pitchFamily="2" charset="0"/>
                <a:cs typeface="Roboto" panose="02000000000000000000" pitchFamily="2" charset="0"/>
              </a:rPr>
              <a:t>Riservatezza e inserimento Dati </a:t>
            </a:r>
            <a:r>
              <a:rPr lang="it-IT" sz="2000" b="1" i="1" dirty="0">
                <a:solidFill>
                  <a:srgbClr val="0070C0"/>
                </a:solidFill>
                <a:latin typeface="Roboto" panose="02000000000000000000" pitchFamily="2" charset="0"/>
                <a:ea typeface="Roboto" panose="02000000000000000000" pitchFamily="2" charset="0"/>
                <a:cs typeface="Roboto" panose="02000000000000000000" pitchFamily="2" charset="0"/>
              </a:rPr>
              <a:t>P</a:t>
            </a:r>
            <a:r>
              <a:rPr lang="it-IT" sz="2000" b="1" i="1" dirty="0">
                <a:solidFill>
                  <a:srgbClr val="0070C0"/>
                </a:solidFill>
                <a:effectLst/>
                <a:latin typeface="Roboto" panose="02000000000000000000" pitchFamily="2" charset="0"/>
                <a:ea typeface="Roboto" panose="02000000000000000000" pitchFamily="2" charset="0"/>
                <a:cs typeface="Roboto" panose="02000000000000000000" pitchFamily="2" charset="0"/>
              </a:rPr>
              <a:t>ersonali nei Social </a:t>
            </a:r>
            <a:r>
              <a:rPr lang="it-IT" sz="2000" b="1" i="1" dirty="0">
                <a:solidFill>
                  <a:srgbClr val="0070C0"/>
                </a:solidFill>
                <a:latin typeface="Roboto" panose="02000000000000000000" pitchFamily="2" charset="0"/>
                <a:ea typeface="Roboto" panose="02000000000000000000" pitchFamily="2" charset="0"/>
                <a:cs typeface="Roboto" panose="02000000000000000000" pitchFamily="2" charset="0"/>
              </a:rPr>
              <a:t>N</a:t>
            </a:r>
            <a:r>
              <a:rPr lang="it-IT" sz="2000" b="1" i="1" dirty="0">
                <a:solidFill>
                  <a:srgbClr val="0070C0"/>
                </a:solidFill>
                <a:effectLst/>
                <a:latin typeface="Roboto" panose="02000000000000000000" pitchFamily="2" charset="0"/>
                <a:ea typeface="Roboto" panose="02000000000000000000" pitchFamily="2" charset="0"/>
                <a:cs typeface="Roboto" panose="02000000000000000000" pitchFamily="2" charset="0"/>
              </a:rPr>
              <a:t>etwork</a:t>
            </a:r>
          </a:p>
          <a:p>
            <a:pPr algn="l"/>
            <a:endParaRPr lang="it-IT" b="0" i="0" dirty="0">
              <a:solidFill>
                <a:srgbClr val="1A171B"/>
              </a:solidFill>
              <a:effectLst/>
              <a:latin typeface="Roboto" panose="02000000000000000000" pitchFamily="2" charset="0"/>
            </a:endParaRPr>
          </a:p>
          <a:p>
            <a:pPr algn="l"/>
            <a:r>
              <a:rPr lang="it-IT" b="0" i="0" dirty="0">
                <a:solidFill>
                  <a:srgbClr val="1A171B"/>
                </a:solidFill>
                <a:effectLst/>
                <a:latin typeface="Roboto" panose="02000000000000000000" pitchFamily="2" charset="0"/>
              </a:rPr>
              <a:t>Inserendo dati personali su un social network </a:t>
            </a:r>
            <a:r>
              <a:rPr lang="it-IT" b="1" i="1" dirty="0">
                <a:solidFill>
                  <a:srgbClr val="1A171B"/>
                </a:solidFill>
                <a:effectLst/>
                <a:latin typeface="Roboto" panose="02000000000000000000" pitchFamily="2" charset="0"/>
              </a:rPr>
              <a:t>se ne perde il controllo</a:t>
            </a:r>
            <a:r>
              <a:rPr lang="it-IT" dirty="0">
                <a:solidFill>
                  <a:srgbClr val="1A171B"/>
                </a:solidFill>
                <a:latin typeface="Roboto" panose="02000000000000000000" pitchFamily="2" charset="0"/>
              </a:rPr>
              <a:t> e </a:t>
            </a:r>
            <a:r>
              <a:rPr lang="it-IT" b="0" i="0" dirty="0">
                <a:solidFill>
                  <a:srgbClr val="1A171B"/>
                </a:solidFill>
                <a:effectLst/>
                <a:latin typeface="Roboto" panose="02000000000000000000" pitchFamily="2" charset="0"/>
              </a:rPr>
              <a:t>spesso si concede al fornitore del servizio la licenza di utilizzare il materiale che si inserisce senza limiti di tempo.</a:t>
            </a:r>
          </a:p>
          <a:p>
            <a:pPr algn="l"/>
            <a:endParaRPr lang="it-IT" b="0" i="0" dirty="0">
              <a:solidFill>
                <a:srgbClr val="1A171B"/>
              </a:solidFill>
              <a:effectLst/>
              <a:latin typeface="Roboto" panose="02000000000000000000" pitchFamily="2" charset="0"/>
            </a:endParaRPr>
          </a:p>
          <a:p>
            <a:pPr algn="l"/>
            <a:r>
              <a:rPr lang="it-IT" dirty="0">
                <a:solidFill>
                  <a:srgbClr val="1A171B"/>
                </a:solidFill>
                <a:latin typeface="Roboto" panose="02000000000000000000" pitchFamily="2" charset="0"/>
              </a:rPr>
              <a:t>I</a:t>
            </a:r>
            <a:r>
              <a:rPr lang="it-IT" b="0" i="0" dirty="0">
                <a:solidFill>
                  <a:srgbClr val="1A171B"/>
                </a:solidFill>
                <a:effectLst/>
                <a:latin typeface="Roboto" panose="02000000000000000000" pitchFamily="2" charset="0"/>
              </a:rPr>
              <a:t>nstallando sul proprio telefono, tablet o altro dispositivo elettronico, le applicazioni dei social network si concede l’accesso alla propria lista dei contatti, al microfono o a contenuti multimediali personali (immagini, fotografie e video) non indispensabili al funzionamento dell’app stessa.</a:t>
            </a:r>
          </a:p>
          <a:p>
            <a:pPr algn="l"/>
            <a:endParaRPr lang="it-IT" b="0" i="0" dirty="0">
              <a:solidFill>
                <a:srgbClr val="1A171B"/>
              </a:solidFill>
              <a:effectLst/>
              <a:latin typeface="Roboto" panose="02000000000000000000" pitchFamily="2" charset="0"/>
            </a:endParaRPr>
          </a:p>
          <a:p>
            <a:pPr algn="l"/>
            <a:r>
              <a:rPr lang="it-IT" b="0" i="0" dirty="0">
                <a:solidFill>
                  <a:srgbClr val="1A171B"/>
                </a:solidFill>
                <a:effectLst/>
                <a:latin typeface="Roboto" panose="02000000000000000000" pitchFamily="2" charset="0"/>
              </a:rPr>
              <a:t>Dietro l’offerta di un servizio gratuito molto spesso si verifica l’utilizzo per molteplici fini dei dati degli utenti.</a:t>
            </a:r>
          </a:p>
          <a:p>
            <a:pPr algn="l"/>
            <a:endParaRPr lang="it-IT" b="0" i="0" dirty="0">
              <a:solidFill>
                <a:srgbClr val="1A171B"/>
              </a:solidFill>
              <a:effectLst/>
              <a:latin typeface="Roboto" panose="02000000000000000000" pitchFamily="2" charset="0"/>
            </a:endParaRPr>
          </a:p>
          <a:p>
            <a:pPr algn="l"/>
            <a:r>
              <a:rPr lang="it-IT" b="0" i="0" dirty="0">
                <a:solidFill>
                  <a:srgbClr val="1A171B"/>
                </a:solidFill>
                <a:effectLst/>
                <a:latin typeface="Roboto" panose="02000000000000000000" pitchFamily="2" charset="0"/>
              </a:rPr>
              <a:t>Benché la diminuzione della propria riservatezza sia un evento logicamente conseguente alla condivisione volontaria di dati personali sui social network, </a:t>
            </a:r>
            <a:r>
              <a:rPr lang="it-IT" b="1" i="0" dirty="0">
                <a:solidFill>
                  <a:srgbClr val="1A171B"/>
                </a:solidFill>
                <a:effectLst/>
                <a:latin typeface="Roboto" panose="02000000000000000000" pitchFamily="2" charset="0"/>
              </a:rPr>
              <a:t>l’utilizzo in modo improprio dei social network espone a gravi rischi legati ad un uso improprio o fraudolento dei dati personali</a:t>
            </a:r>
            <a:r>
              <a:rPr lang="it-IT" dirty="0">
                <a:solidFill>
                  <a:srgbClr val="1A171B"/>
                </a:solidFill>
                <a:latin typeface="Roboto" panose="02000000000000000000" pitchFamily="2" charset="0"/>
              </a:rPr>
              <a:t> come </a:t>
            </a:r>
            <a:r>
              <a:rPr lang="it-IT" b="0" i="0" dirty="0">
                <a:solidFill>
                  <a:srgbClr val="1A171B"/>
                </a:solidFill>
                <a:effectLst/>
                <a:latin typeface="Roboto" panose="02000000000000000000" pitchFamily="2" charset="0"/>
              </a:rPr>
              <a:t>ad esempio trattamento illecito di dati, atti persecutori, danni alla reputazione, furto d’identità, truffe, phishing, diffusione illecita di immagini personali. </a:t>
            </a:r>
          </a:p>
          <a:p>
            <a:pPr algn="l"/>
            <a:endParaRPr lang="it-IT" dirty="0">
              <a:solidFill>
                <a:srgbClr val="1A171B"/>
              </a:solidFill>
              <a:latin typeface="Roboto" panose="02000000000000000000" pitchFamily="2" charset="0"/>
            </a:endParaRPr>
          </a:p>
          <a:p>
            <a:pPr algn="just"/>
            <a:r>
              <a:rPr lang="it-IT" b="0" i="0" dirty="0">
                <a:solidFill>
                  <a:srgbClr val="111111"/>
                </a:solidFill>
                <a:effectLst/>
                <a:latin typeface="Roboto" panose="02000000000000000000" pitchFamily="2" charset="0"/>
              </a:rPr>
              <a:t>(</a:t>
            </a:r>
            <a:r>
              <a:rPr lang="it-IT" i="1" dirty="0">
                <a:solidFill>
                  <a:srgbClr val="111111"/>
                </a:solidFill>
                <a:effectLst/>
                <a:latin typeface="Roboto" panose="02000000000000000000" pitchFamily="2" charset="0"/>
              </a:rPr>
              <a:t>Il phishing è un tipo di truffa effettuata su Internet (via email o messaggio) attraverso la quale un malintenzionato cerca di ingannare la vittima convincendola a fornire informazioni personali, dati finanziari o codici di accesso, fingendosi un ente affidabile in una comunicazione digitale)</a:t>
            </a:r>
            <a:endParaRPr lang="it-IT" i="1" dirty="0">
              <a:solidFill>
                <a:srgbClr val="1A171B"/>
              </a:solidFill>
              <a:effectLst/>
              <a:latin typeface="Roboto" panose="02000000000000000000" pitchFamily="2" charset="0"/>
            </a:endParaRPr>
          </a:p>
        </p:txBody>
      </p:sp>
      <p:sp>
        <p:nvSpPr>
          <p:cNvPr id="3" name="Segnaposto data 1">
            <a:extLst>
              <a:ext uri="{FF2B5EF4-FFF2-40B4-BE49-F238E27FC236}">
                <a16:creationId xmlns:a16="http://schemas.microsoft.com/office/drawing/2014/main" id="{BE6527D3-88DF-CE55-B65D-4260447AA9A2}"/>
              </a:ext>
            </a:extLst>
          </p:cNvPr>
          <p:cNvSpPr>
            <a:spLocks noGrp="1"/>
          </p:cNvSpPr>
          <p:nvPr>
            <p:ph type="dt" sz="half" idx="10"/>
          </p:nvPr>
        </p:nvSpPr>
        <p:spPr>
          <a:xfrm>
            <a:off x="612649" y="6423914"/>
            <a:ext cx="9838102" cy="365125"/>
          </a:xfrm>
        </p:spPr>
        <p:txBody>
          <a:bodyPr/>
          <a:lstStyle/>
          <a:p>
            <a:pPr algn="ctr" rtl="0"/>
            <a:r>
              <a:rPr lang="it-IT" i="1" dirty="0"/>
              <a:t>Ing. Raffaele Lo Conte – Responsabile della Protezione dei Dati delle Province Religiose della Congregazione della Piccola Opera della Divina Provvidenza – Don Orione</a:t>
            </a:r>
            <a:endParaRPr lang="en-US" i="1" dirty="0"/>
          </a:p>
        </p:txBody>
      </p:sp>
    </p:spTree>
    <p:extLst>
      <p:ext uri="{BB962C8B-B14F-4D97-AF65-F5344CB8AC3E}">
        <p14:creationId xmlns:p14="http://schemas.microsoft.com/office/powerpoint/2010/main" val="74406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916180B3-343D-1A60-1EFA-27BB7A024E2B}"/>
              </a:ext>
            </a:extLst>
          </p:cNvPr>
          <p:cNvSpPr txBox="1"/>
          <p:nvPr/>
        </p:nvSpPr>
        <p:spPr>
          <a:xfrm>
            <a:off x="453342" y="595193"/>
            <a:ext cx="11285316" cy="6217087"/>
          </a:xfrm>
          <a:prstGeom prst="rect">
            <a:avLst/>
          </a:prstGeom>
          <a:noFill/>
        </p:spPr>
        <p:txBody>
          <a:bodyPr wrap="square">
            <a:spAutoFit/>
          </a:bodyPr>
          <a:lstStyle/>
          <a:p>
            <a:pPr algn="l"/>
            <a:r>
              <a:rPr lang="it-IT" sz="2000" b="1" i="1" dirty="0">
                <a:solidFill>
                  <a:srgbClr val="0070C0"/>
                </a:solidFill>
                <a:effectLst/>
                <a:latin typeface="Roboto" panose="02000000000000000000" pitchFamily="2" charset="0"/>
              </a:rPr>
              <a:t>Come proteggere la propria ed altrui Riservatezza</a:t>
            </a:r>
          </a:p>
          <a:p>
            <a:pPr algn="l"/>
            <a:endParaRPr lang="it-IT" dirty="0">
              <a:solidFill>
                <a:srgbClr val="1A171B"/>
              </a:solidFill>
              <a:latin typeface="Roboto" panose="02000000000000000000" pitchFamily="2" charset="0"/>
            </a:endParaRPr>
          </a:p>
          <a:p>
            <a:pPr algn="just"/>
            <a:r>
              <a:rPr lang="it-IT" b="0" i="0" dirty="0">
                <a:solidFill>
                  <a:srgbClr val="1A171B"/>
                </a:solidFill>
                <a:effectLst/>
                <a:latin typeface="Roboto" panose="02000000000000000000" pitchFamily="2" charset="0"/>
              </a:rPr>
              <a:t>L’utente deve diventare parte attiva nel processo di prevenzione e protezione della propria riservatezza.</a:t>
            </a:r>
          </a:p>
          <a:p>
            <a:pPr algn="just"/>
            <a:endParaRPr lang="it-IT" b="0" i="0" dirty="0">
              <a:solidFill>
                <a:srgbClr val="1A171B"/>
              </a:solidFill>
              <a:effectLst/>
              <a:latin typeface="Roboto" panose="02000000000000000000" pitchFamily="2" charset="0"/>
            </a:endParaRPr>
          </a:p>
          <a:p>
            <a:pPr algn="just"/>
            <a:r>
              <a:rPr lang="it-IT" b="0" i="0" dirty="0">
                <a:solidFill>
                  <a:srgbClr val="1A171B"/>
                </a:solidFill>
                <a:effectLst/>
                <a:latin typeface="Roboto" panose="02000000000000000000" pitchFamily="2" charset="0"/>
              </a:rPr>
              <a:t>La miglior difesa per proteggere la riservatezza delle persone durante l’utilizzo di social network consiste nell’</a:t>
            </a:r>
            <a:r>
              <a:rPr lang="it-IT" b="1" i="0" dirty="0">
                <a:solidFill>
                  <a:srgbClr val="1A171B"/>
                </a:solidFill>
                <a:effectLst/>
                <a:latin typeface="Roboto" panose="02000000000000000000" pitchFamily="2" charset="0"/>
              </a:rPr>
              <a:t>utilizzare il buon senso e nell’attuare alcune elementari misure di sicurezza:</a:t>
            </a:r>
            <a:endParaRPr lang="it-IT" b="0" i="0" dirty="0">
              <a:solidFill>
                <a:srgbClr val="1A171B"/>
              </a:solidFill>
              <a:effectLst/>
              <a:latin typeface="Roboto" panose="02000000000000000000" pitchFamily="2" charset="0"/>
            </a:endParaRPr>
          </a:p>
          <a:p>
            <a:pPr algn="just">
              <a:buFont typeface="Arial" panose="020B0604020202020204" pitchFamily="34" charset="0"/>
              <a:buChar char="•"/>
            </a:pPr>
            <a:endParaRPr lang="it-IT" b="0" i="0" dirty="0">
              <a:solidFill>
                <a:srgbClr val="1A171B"/>
              </a:solidFill>
              <a:effectLst/>
              <a:latin typeface="Roboto" panose="02000000000000000000" pitchFamily="2" charset="0"/>
            </a:endParaRPr>
          </a:p>
          <a:p>
            <a:pPr algn="just">
              <a:buFont typeface="Arial" panose="020B0604020202020204" pitchFamily="34" charset="0"/>
              <a:buChar char="•"/>
            </a:pPr>
            <a:r>
              <a:rPr lang="it-IT" b="0" i="0" dirty="0">
                <a:solidFill>
                  <a:srgbClr val="1A171B"/>
                </a:solidFill>
                <a:effectLst/>
                <a:latin typeface="Roboto" panose="02000000000000000000" pitchFamily="2" charset="0"/>
              </a:rPr>
              <a:t>prima dell’iscrizione, leggere l’informativa sul trattamento dei dati personali fornita dal social network;</a:t>
            </a:r>
          </a:p>
          <a:p>
            <a:pPr algn="just"/>
            <a:endParaRPr lang="it-IT" b="0" i="0" dirty="0">
              <a:solidFill>
                <a:srgbClr val="1A171B"/>
              </a:solidFill>
              <a:effectLst/>
              <a:latin typeface="Roboto" panose="02000000000000000000" pitchFamily="2" charset="0"/>
            </a:endParaRPr>
          </a:p>
          <a:p>
            <a:pPr algn="just">
              <a:buFont typeface="Arial" panose="020B0604020202020204" pitchFamily="34" charset="0"/>
              <a:buChar char="•"/>
            </a:pPr>
            <a:r>
              <a:rPr lang="it-IT" b="0" i="0" dirty="0">
                <a:solidFill>
                  <a:srgbClr val="1A171B"/>
                </a:solidFill>
                <a:effectLst/>
                <a:latin typeface="Roboto" panose="02000000000000000000" pitchFamily="2" charset="0"/>
              </a:rPr>
              <a:t>prima dell’iscrizione leggere il contratto e le condizioni d’uso del social network;</a:t>
            </a:r>
          </a:p>
          <a:p>
            <a:pPr algn="just"/>
            <a:endParaRPr lang="it-IT" b="0" i="0" dirty="0">
              <a:solidFill>
                <a:srgbClr val="1A171B"/>
              </a:solidFill>
              <a:effectLst/>
              <a:latin typeface="Roboto" panose="02000000000000000000" pitchFamily="2" charset="0"/>
            </a:endParaRPr>
          </a:p>
          <a:p>
            <a:pPr algn="just">
              <a:buFont typeface="Arial" panose="020B0604020202020204" pitchFamily="34" charset="0"/>
              <a:buChar char="•"/>
            </a:pPr>
            <a:r>
              <a:rPr lang="it-IT" b="0" i="0" dirty="0">
                <a:solidFill>
                  <a:srgbClr val="1A171B"/>
                </a:solidFill>
                <a:effectLst/>
                <a:latin typeface="Roboto" panose="02000000000000000000" pitchFamily="2" charset="0"/>
              </a:rPr>
              <a:t>accertare di poter recedere facilmente l’iscrizione al social network e di poter cancellare tutte le informazioni pubblicate;</a:t>
            </a:r>
          </a:p>
          <a:p>
            <a:pPr algn="just"/>
            <a:endParaRPr lang="it-IT" b="0" i="0" dirty="0">
              <a:solidFill>
                <a:srgbClr val="1A171B"/>
              </a:solidFill>
              <a:effectLst/>
              <a:latin typeface="Roboto" panose="02000000000000000000" pitchFamily="2" charset="0"/>
            </a:endParaRPr>
          </a:p>
          <a:p>
            <a:pPr algn="just">
              <a:buFont typeface="Arial" panose="020B0604020202020204" pitchFamily="34" charset="0"/>
              <a:buChar char="•"/>
            </a:pPr>
            <a:r>
              <a:rPr lang="it-IT" b="0" i="0" dirty="0">
                <a:solidFill>
                  <a:srgbClr val="1A171B"/>
                </a:solidFill>
                <a:effectLst/>
                <a:latin typeface="Roboto" panose="02000000000000000000" pitchFamily="2" charset="0"/>
              </a:rPr>
              <a:t>controllare le modifiche periodiche del contratto che vengono introdotte unilateralmente dai social network;</a:t>
            </a:r>
          </a:p>
          <a:p>
            <a:pPr algn="just"/>
            <a:endParaRPr lang="it-IT" b="0" i="0" dirty="0">
              <a:solidFill>
                <a:srgbClr val="1A171B"/>
              </a:solidFill>
              <a:effectLst/>
              <a:latin typeface="Roboto" panose="02000000000000000000" pitchFamily="2" charset="0"/>
            </a:endParaRPr>
          </a:p>
          <a:p>
            <a:pPr algn="just">
              <a:buFont typeface="Arial" panose="020B0604020202020204" pitchFamily="34" charset="0"/>
              <a:buChar char="•"/>
            </a:pPr>
            <a:r>
              <a:rPr lang="it-IT" b="0" i="0" dirty="0">
                <a:solidFill>
                  <a:srgbClr val="1A171B"/>
                </a:solidFill>
                <a:effectLst/>
                <a:latin typeface="Roboto" panose="02000000000000000000" pitchFamily="2" charset="0"/>
              </a:rPr>
              <a:t>disattivare le funzioni di geolocalizzazione presenti sulle applicazioni dei social network, così come sullo smartphone e sugli altri strumenti utilizzati per il collegamento a Internet;</a:t>
            </a:r>
          </a:p>
          <a:p>
            <a:pPr algn="just"/>
            <a:endParaRPr lang="it-IT" b="0" i="0" dirty="0">
              <a:solidFill>
                <a:srgbClr val="1A171B"/>
              </a:solidFill>
              <a:effectLst/>
              <a:latin typeface="Roboto" panose="02000000000000000000" pitchFamily="2" charset="0"/>
            </a:endParaRPr>
          </a:p>
          <a:p>
            <a:pPr algn="just">
              <a:buFont typeface="Arial" panose="020B0604020202020204" pitchFamily="34" charset="0"/>
              <a:buChar char="•"/>
            </a:pPr>
            <a:r>
              <a:rPr lang="it-IT" b="0" i="0" dirty="0">
                <a:solidFill>
                  <a:srgbClr val="1A171B"/>
                </a:solidFill>
                <a:effectLst/>
                <a:latin typeface="Roboto" panose="02000000000000000000" pitchFamily="2" charset="0"/>
              </a:rPr>
              <a:t>controllare le impostazioni dei livelli di sicurezza del proprio profilo social, modificarle e renderle più restrittive, soprattutto se si interagisce con persone non conosciute realmente;</a:t>
            </a:r>
          </a:p>
          <a:p>
            <a:pPr algn="just"/>
            <a:endParaRPr lang="it-IT" b="0" i="0" dirty="0">
              <a:solidFill>
                <a:srgbClr val="1A171B"/>
              </a:solidFill>
              <a:effectLst/>
              <a:latin typeface="Roboto" panose="02000000000000000000" pitchFamily="2" charset="0"/>
            </a:endParaRPr>
          </a:p>
        </p:txBody>
      </p:sp>
      <p:sp>
        <p:nvSpPr>
          <p:cNvPr id="3" name="Segnaposto data 1">
            <a:extLst>
              <a:ext uri="{FF2B5EF4-FFF2-40B4-BE49-F238E27FC236}">
                <a16:creationId xmlns:a16="http://schemas.microsoft.com/office/drawing/2014/main" id="{1E92DB81-F3BD-C395-8419-CD18C1517D05}"/>
              </a:ext>
            </a:extLst>
          </p:cNvPr>
          <p:cNvSpPr>
            <a:spLocks noGrp="1"/>
          </p:cNvSpPr>
          <p:nvPr>
            <p:ph type="dt" sz="half" idx="10"/>
          </p:nvPr>
        </p:nvSpPr>
        <p:spPr>
          <a:xfrm>
            <a:off x="612649" y="6423914"/>
            <a:ext cx="9838102" cy="365125"/>
          </a:xfrm>
        </p:spPr>
        <p:txBody>
          <a:bodyPr/>
          <a:lstStyle/>
          <a:p>
            <a:pPr algn="ctr" rtl="0"/>
            <a:r>
              <a:rPr lang="it-IT" i="1" dirty="0"/>
              <a:t>Ing. Raffaele Lo Conte – Responsabile della Protezione dei Dati delle Province Religiose della Congregazione della Piccola Opera della Divina Provvidenza – Don Orione</a:t>
            </a:r>
            <a:endParaRPr lang="en-US" i="1" dirty="0"/>
          </a:p>
        </p:txBody>
      </p:sp>
    </p:spTree>
    <p:extLst>
      <p:ext uri="{BB962C8B-B14F-4D97-AF65-F5344CB8AC3E}">
        <p14:creationId xmlns:p14="http://schemas.microsoft.com/office/powerpoint/2010/main" val="1447537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F32FF2B9-982A-A4CA-1CAE-B2D9873F9300}"/>
              </a:ext>
            </a:extLst>
          </p:cNvPr>
          <p:cNvSpPr txBox="1"/>
          <p:nvPr/>
        </p:nvSpPr>
        <p:spPr>
          <a:xfrm>
            <a:off x="328759" y="602730"/>
            <a:ext cx="11250592" cy="6186309"/>
          </a:xfrm>
          <a:prstGeom prst="rect">
            <a:avLst/>
          </a:prstGeom>
          <a:noFill/>
        </p:spPr>
        <p:txBody>
          <a:bodyPr wrap="square">
            <a:spAutoFit/>
          </a:bodyPr>
          <a:lstStyle/>
          <a:p>
            <a:pPr algn="just">
              <a:buFont typeface="Arial" panose="020B0604020202020204" pitchFamily="34" charset="0"/>
              <a:buChar char="•"/>
            </a:pPr>
            <a:r>
              <a:rPr lang="it-IT" b="0" i="0" dirty="0">
                <a:solidFill>
                  <a:srgbClr val="1A171B"/>
                </a:solidFill>
                <a:effectLst/>
                <a:latin typeface="Roboto" panose="02000000000000000000" pitchFamily="2" charset="0"/>
              </a:rPr>
              <a:t>limitare al massimo la disponibilità di informazioni personali;</a:t>
            </a:r>
          </a:p>
          <a:p>
            <a:pPr algn="just"/>
            <a:endParaRPr lang="it-IT" b="0" i="0" dirty="0">
              <a:solidFill>
                <a:srgbClr val="1A171B"/>
              </a:solidFill>
              <a:effectLst/>
              <a:latin typeface="Roboto" panose="02000000000000000000" pitchFamily="2" charset="0"/>
            </a:endParaRPr>
          </a:p>
          <a:p>
            <a:pPr algn="just">
              <a:buFont typeface="Arial" panose="020B0604020202020204" pitchFamily="34" charset="0"/>
              <a:buChar char="•"/>
            </a:pPr>
            <a:r>
              <a:rPr lang="it-IT" b="0" i="0" dirty="0">
                <a:solidFill>
                  <a:srgbClr val="1A171B"/>
                </a:solidFill>
                <a:effectLst/>
                <a:latin typeface="Roboto" panose="02000000000000000000" pitchFamily="2" charset="0"/>
              </a:rPr>
              <a:t>controllare i diritti di accesso concessi alle applicazioni dei social network installate sul proprio smartphone affinché non possano accedere ai propri dati personali e utilizzarli senza consenso;</a:t>
            </a:r>
          </a:p>
          <a:p>
            <a:pPr algn="just"/>
            <a:endParaRPr lang="it-IT" b="0" i="0" dirty="0">
              <a:solidFill>
                <a:srgbClr val="1A171B"/>
              </a:solidFill>
              <a:effectLst/>
              <a:latin typeface="Roboto" panose="02000000000000000000" pitchFamily="2" charset="0"/>
            </a:endParaRPr>
          </a:p>
          <a:p>
            <a:pPr algn="just">
              <a:buFont typeface="Arial" panose="020B0604020202020204" pitchFamily="34" charset="0"/>
              <a:buChar char="•"/>
            </a:pPr>
            <a:r>
              <a:rPr lang="it-IT" b="0" i="0" dirty="0">
                <a:solidFill>
                  <a:srgbClr val="1A171B"/>
                </a:solidFill>
                <a:effectLst/>
                <a:latin typeface="Roboto" panose="02000000000000000000" pitchFamily="2" charset="0"/>
              </a:rPr>
              <a:t>rifiutare il consenso all’utilizzo dei propri dati per attività di marketing (compresi i </a:t>
            </a:r>
            <a:r>
              <a:rPr lang="it-IT" b="0" i="1" dirty="0">
                <a:solidFill>
                  <a:srgbClr val="1A171B"/>
                </a:solidFill>
                <a:effectLst/>
                <a:latin typeface="Roboto" panose="02000000000000000000" pitchFamily="2" charset="0"/>
              </a:rPr>
              <a:t>cookie</a:t>
            </a:r>
            <a:r>
              <a:rPr lang="it-IT" b="0" i="0" dirty="0">
                <a:solidFill>
                  <a:srgbClr val="1A171B"/>
                </a:solidFill>
                <a:effectLst/>
                <a:latin typeface="Roboto" panose="02000000000000000000" pitchFamily="2" charset="0"/>
              </a:rPr>
              <a:t>) se non si desidera ricevere pubblicità;</a:t>
            </a:r>
          </a:p>
          <a:p>
            <a:pPr algn="just"/>
            <a:endParaRPr lang="it-IT" b="0" i="0" dirty="0">
              <a:solidFill>
                <a:srgbClr val="1A171B"/>
              </a:solidFill>
              <a:effectLst/>
              <a:latin typeface="Roboto" panose="02000000000000000000" pitchFamily="2" charset="0"/>
            </a:endParaRPr>
          </a:p>
          <a:p>
            <a:pPr algn="just">
              <a:buFont typeface="Arial" panose="020B0604020202020204" pitchFamily="34" charset="0"/>
              <a:buChar char="•"/>
            </a:pPr>
            <a:r>
              <a:rPr lang="it-IT" b="0" i="0" dirty="0">
                <a:solidFill>
                  <a:srgbClr val="1A171B"/>
                </a:solidFill>
                <a:effectLst/>
                <a:latin typeface="Roboto" panose="02000000000000000000" pitchFamily="2" charset="0"/>
              </a:rPr>
              <a:t>non pubblicare fotografie altrui senza il Consenso dell’Interessato o dei genitori in caso si vogliano pubblicare foto di minori;</a:t>
            </a:r>
          </a:p>
          <a:p>
            <a:pPr algn="just"/>
            <a:endParaRPr lang="it-IT" b="0" i="0" dirty="0">
              <a:solidFill>
                <a:srgbClr val="1A171B"/>
              </a:solidFill>
              <a:effectLst/>
              <a:latin typeface="Roboto" panose="02000000000000000000" pitchFamily="2" charset="0"/>
            </a:endParaRPr>
          </a:p>
          <a:p>
            <a:pPr algn="just">
              <a:buFont typeface="Arial" panose="020B0604020202020204" pitchFamily="34" charset="0"/>
              <a:buChar char="•"/>
            </a:pPr>
            <a:r>
              <a:rPr lang="it-IT" b="0" i="0" dirty="0">
                <a:solidFill>
                  <a:srgbClr val="1A171B"/>
                </a:solidFill>
                <a:effectLst/>
                <a:latin typeface="Roboto" panose="02000000000000000000" pitchFamily="2" charset="0"/>
              </a:rPr>
              <a:t>Non pubblicare immagini, fotografie e video scaricate da Internet in violazione del Diritto d’Autore senza aver verificato l’assenza di marchi e copyright;</a:t>
            </a:r>
          </a:p>
          <a:p>
            <a:pPr algn="just"/>
            <a:endParaRPr lang="it-IT" b="0" i="0" dirty="0">
              <a:solidFill>
                <a:srgbClr val="1A171B"/>
              </a:solidFill>
              <a:effectLst/>
              <a:latin typeface="Roboto" panose="02000000000000000000" pitchFamily="2" charset="0"/>
            </a:endParaRPr>
          </a:p>
          <a:p>
            <a:pPr algn="just">
              <a:buFont typeface="Arial" panose="020B0604020202020204" pitchFamily="34" charset="0"/>
              <a:buChar char="•"/>
            </a:pPr>
            <a:r>
              <a:rPr lang="it-IT" b="0" i="0" dirty="0">
                <a:solidFill>
                  <a:srgbClr val="1A171B"/>
                </a:solidFill>
                <a:effectLst/>
                <a:latin typeface="Roboto" panose="02000000000000000000" pitchFamily="2" charset="0"/>
              </a:rPr>
              <a:t>non pubblicare dati personali quali numeri di telefono, indirizzi di residenza o foto che potrebbero adattarsi ed essere utilizzate per la falsificazione di un documento d’identità;</a:t>
            </a:r>
          </a:p>
          <a:p>
            <a:pPr algn="just">
              <a:buFont typeface="Arial" panose="020B0604020202020204" pitchFamily="34" charset="0"/>
              <a:buChar char="•"/>
            </a:pPr>
            <a:endParaRPr lang="it-IT" b="0" i="0" dirty="0">
              <a:solidFill>
                <a:srgbClr val="1A171B"/>
              </a:solidFill>
              <a:effectLst/>
              <a:latin typeface="Roboto" panose="02000000000000000000" pitchFamily="2" charset="0"/>
            </a:endParaRPr>
          </a:p>
          <a:p>
            <a:pPr algn="just">
              <a:buFont typeface="Arial" panose="020B0604020202020204" pitchFamily="34" charset="0"/>
              <a:buChar char="•"/>
            </a:pPr>
            <a:r>
              <a:rPr lang="it-IT" b="0" i="0" dirty="0">
                <a:solidFill>
                  <a:srgbClr val="1A171B"/>
                </a:solidFill>
                <a:effectLst/>
                <a:latin typeface="Roboto" panose="02000000000000000000" pitchFamily="2" charset="0"/>
              </a:rPr>
              <a:t>creare password di accesso al social network complesse e difficilmente riconducibili alla propria identità/vita privata;</a:t>
            </a:r>
          </a:p>
          <a:p>
            <a:pPr algn="just"/>
            <a:endParaRPr lang="it-IT" b="0" i="0" dirty="0">
              <a:solidFill>
                <a:srgbClr val="1A171B"/>
              </a:solidFill>
              <a:effectLst/>
              <a:latin typeface="Roboto" panose="02000000000000000000" pitchFamily="2" charset="0"/>
            </a:endParaRPr>
          </a:p>
          <a:p>
            <a:pPr algn="just">
              <a:buFont typeface="Arial" panose="020B0604020202020204" pitchFamily="34" charset="0"/>
              <a:buChar char="•"/>
            </a:pPr>
            <a:r>
              <a:rPr lang="it-IT" b="0" i="0" dirty="0">
                <a:solidFill>
                  <a:srgbClr val="1A171B"/>
                </a:solidFill>
                <a:effectLst/>
                <a:latin typeface="Roboto" panose="02000000000000000000" pitchFamily="2" charset="0"/>
              </a:rPr>
              <a:t> cambiare spesso la password di accesso ai social network e non utilizzare la stessa password per diversi account;</a:t>
            </a:r>
            <a:endParaRPr lang="it-IT" dirty="0"/>
          </a:p>
        </p:txBody>
      </p:sp>
      <p:sp>
        <p:nvSpPr>
          <p:cNvPr id="3" name="Segnaposto data 1">
            <a:extLst>
              <a:ext uri="{FF2B5EF4-FFF2-40B4-BE49-F238E27FC236}">
                <a16:creationId xmlns:a16="http://schemas.microsoft.com/office/drawing/2014/main" id="{BF8E2272-D1BB-11B1-8AA3-19C95C8F8F4D}"/>
              </a:ext>
            </a:extLst>
          </p:cNvPr>
          <p:cNvSpPr>
            <a:spLocks noGrp="1"/>
          </p:cNvSpPr>
          <p:nvPr>
            <p:ph type="dt" sz="half" idx="10"/>
          </p:nvPr>
        </p:nvSpPr>
        <p:spPr>
          <a:xfrm>
            <a:off x="612649" y="6423914"/>
            <a:ext cx="9838102" cy="365125"/>
          </a:xfrm>
        </p:spPr>
        <p:txBody>
          <a:bodyPr/>
          <a:lstStyle/>
          <a:p>
            <a:pPr algn="ctr" rtl="0"/>
            <a:r>
              <a:rPr lang="it-IT" i="1" dirty="0"/>
              <a:t>Ing. Raffaele Lo Conte – Responsabile della Protezione dei Dati delle Province Religiose della Congregazione della Piccola Opera della Divina Provvidenza – Don Orione</a:t>
            </a:r>
            <a:endParaRPr lang="en-US" i="1" dirty="0"/>
          </a:p>
        </p:txBody>
      </p:sp>
    </p:spTree>
    <p:extLst>
      <p:ext uri="{BB962C8B-B14F-4D97-AF65-F5344CB8AC3E}">
        <p14:creationId xmlns:p14="http://schemas.microsoft.com/office/powerpoint/2010/main" val="3927963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6D966FFC-D05C-D7D3-3EA1-84AB4EE6202D}"/>
              </a:ext>
            </a:extLst>
          </p:cNvPr>
          <p:cNvSpPr txBox="1"/>
          <p:nvPr/>
        </p:nvSpPr>
        <p:spPr>
          <a:xfrm>
            <a:off x="462987" y="477238"/>
            <a:ext cx="11296891" cy="5355312"/>
          </a:xfrm>
          <a:prstGeom prst="rect">
            <a:avLst/>
          </a:prstGeom>
          <a:noFill/>
        </p:spPr>
        <p:txBody>
          <a:bodyPr wrap="square">
            <a:spAutoFit/>
          </a:bodyPr>
          <a:lstStyle/>
          <a:p>
            <a:pPr algn="l">
              <a:buFont typeface="Arial" panose="020B0604020202020204" pitchFamily="34" charset="0"/>
              <a:buChar char="•"/>
            </a:pPr>
            <a:endParaRPr lang="it-IT" b="0" i="0" dirty="0">
              <a:solidFill>
                <a:srgbClr val="1A171B"/>
              </a:solidFill>
              <a:effectLst/>
              <a:latin typeface="Roboto" panose="02000000000000000000" pitchFamily="2" charset="0"/>
            </a:endParaRPr>
          </a:p>
          <a:p>
            <a:pPr algn="l">
              <a:buFont typeface="Arial" panose="020B0604020202020204" pitchFamily="34" charset="0"/>
              <a:buChar char="•"/>
            </a:pPr>
            <a:r>
              <a:rPr lang="it-IT" b="0" i="0" dirty="0">
                <a:solidFill>
                  <a:srgbClr val="1A171B"/>
                </a:solidFill>
                <a:effectLst/>
                <a:latin typeface="Roboto" panose="02000000000000000000" pitchFamily="2" charset="0"/>
              </a:rPr>
              <a:t>utilizzare password diverse da quelle utilizzate su altri siti web (ad esempio per la posta elettronica o per la gestione del conto corrente bancario online);</a:t>
            </a:r>
          </a:p>
          <a:p>
            <a:pPr algn="l"/>
            <a:endParaRPr lang="it-IT" b="0" i="0" dirty="0">
              <a:solidFill>
                <a:srgbClr val="1A171B"/>
              </a:solidFill>
              <a:effectLst/>
              <a:latin typeface="Roboto" panose="02000000000000000000" pitchFamily="2" charset="0"/>
            </a:endParaRPr>
          </a:p>
          <a:p>
            <a:pPr algn="l">
              <a:buFont typeface="Arial" panose="020B0604020202020204" pitchFamily="34" charset="0"/>
              <a:buChar char="•"/>
            </a:pPr>
            <a:r>
              <a:rPr lang="it-IT" b="0" i="0" dirty="0">
                <a:solidFill>
                  <a:srgbClr val="1A171B"/>
                </a:solidFill>
                <a:effectLst/>
                <a:latin typeface="Roboto" panose="02000000000000000000" pitchFamily="2" charset="0"/>
              </a:rPr>
              <a:t>non comunicare a terzi la propria password e conservarla in un luogo sicuro;</a:t>
            </a:r>
          </a:p>
          <a:p>
            <a:pPr algn="l"/>
            <a:endParaRPr lang="it-IT" b="0" i="0" dirty="0">
              <a:solidFill>
                <a:srgbClr val="1A171B"/>
              </a:solidFill>
              <a:effectLst/>
              <a:latin typeface="Roboto" panose="02000000000000000000" pitchFamily="2" charset="0"/>
            </a:endParaRPr>
          </a:p>
          <a:p>
            <a:pPr algn="l">
              <a:buFont typeface="Arial" panose="020B0604020202020204" pitchFamily="34" charset="0"/>
              <a:buChar char="•"/>
            </a:pPr>
            <a:r>
              <a:rPr lang="it-IT" b="0" i="0" dirty="0">
                <a:solidFill>
                  <a:srgbClr val="1A171B"/>
                </a:solidFill>
                <a:effectLst/>
                <a:latin typeface="Roboto" panose="02000000000000000000" pitchFamily="2" charset="0"/>
              </a:rPr>
              <a:t>non accedere al social network utilizzando wi-fi pubblici e aperti;</a:t>
            </a:r>
          </a:p>
          <a:p>
            <a:pPr algn="l"/>
            <a:endParaRPr lang="it-IT" b="0" i="0" dirty="0">
              <a:solidFill>
                <a:srgbClr val="1A171B"/>
              </a:solidFill>
              <a:effectLst/>
              <a:latin typeface="Roboto" panose="02000000000000000000" pitchFamily="2" charset="0"/>
            </a:endParaRPr>
          </a:p>
          <a:p>
            <a:pPr algn="l">
              <a:buFont typeface="Arial" panose="020B0604020202020204" pitchFamily="34" charset="0"/>
              <a:buChar char="•"/>
            </a:pPr>
            <a:r>
              <a:rPr lang="it-IT" b="0" i="0" dirty="0">
                <a:solidFill>
                  <a:srgbClr val="1A171B"/>
                </a:solidFill>
                <a:effectLst/>
                <a:latin typeface="Roboto" panose="02000000000000000000" pitchFamily="2" charset="0"/>
              </a:rPr>
              <a:t>se si accede al proprio profilo social da un PC pubblico o utilizzato da altri non salvare mai la password ed effettuare sempre la disconnessione (</a:t>
            </a:r>
            <a:r>
              <a:rPr lang="it-IT" b="0" i="1" dirty="0">
                <a:solidFill>
                  <a:srgbClr val="1A171B"/>
                </a:solidFill>
                <a:effectLst/>
                <a:latin typeface="Roboto" panose="02000000000000000000" pitchFamily="2" charset="0"/>
              </a:rPr>
              <a:t>logout</a:t>
            </a:r>
            <a:r>
              <a:rPr lang="it-IT" b="0" i="0" dirty="0">
                <a:solidFill>
                  <a:srgbClr val="1A171B"/>
                </a:solidFill>
                <a:effectLst/>
                <a:latin typeface="Roboto" panose="02000000000000000000" pitchFamily="2" charset="0"/>
              </a:rPr>
              <a:t>) al temine della propria sessione;</a:t>
            </a:r>
          </a:p>
          <a:p>
            <a:pPr algn="l"/>
            <a:endParaRPr lang="it-IT" b="0" i="0" dirty="0">
              <a:solidFill>
                <a:srgbClr val="1A171B"/>
              </a:solidFill>
              <a:effectLst/>
              <a:latin typeface="Roboto" panose="02000000000000000000" pitchFamily="2" charset="0"/>
            </a:endParaRPr>
          </a:p>
          <a:p>
            <a:pPr algn="l">
              <a:buFont typeface="Arial" panose="020B0604020202020204" pitchFamily="34" charset="0"/>
              <a:buChar char="•"/>
            </a:pPr>
            <a:r>
              <a:rPr lang="it-IT" b="0" i="0" dirty="0">
                <a:solidFill>
                  <a:srgbClr val="1A171B"/>
                </a:solidFill>
                <a:effectLst/>
                <a:latin typeface="Roboto" panose="02000000000000000000" pitchFamily="2" charset="0"/>
              </a:rPr>
              <a:t>installare e configurare firewall e antivirus tenendoli costantemente aggiornati;</a:t>
            </a:r>
          </a:p>
          <a:p>
            <a:pPr algn="l"/>
            <a:endParaRPr lang="it-IT" b="0" i="0" dirty="0">
              <a:solidFill>
                <a:srgbClr val="1A171B"/>
              </a:solidFill>
              <a:effectLst/>
              <a:latin typeface="Roboto" panose="02000000000000000000" pitchFamily="2" charset="0"/>
            </a:endParaRPr>
          </a:p>
          <a:p>
            <a:pPr algn="l">
              <a:buFont typeface="Arial" panose="020B0604020202020204" pitchFamily="34" charset="0"/>
              <a:buChar char="•"/>
            </a:pPr>
            <a:r>
              <a:rPr lang="it-IT" b="0" i="0" dirty="0">
                <a:solidFill>
                  <a:srgbClr val="1A171B"/>
                </a:solidFill>
                <a:effectLst/>
                <a:latin typeface="Roboto" panose="02000000000000000000" pitchFamily="2" charset="0"/>
              </a:rPr>
              <a:t>verificare le impostazioni dei cookie;</a:t>
            </a:r>
          </a:p>
          <a:p>
            <a:pPr algn="l"/>
            <a:endParaRPr lang="it-IT" b="0" i="0" dirty="0">
              <a:solidFill>
                <a:srgbClr val="1A171B"/>
              </a:solidFill>
              <a:effectLst/>
              <a:latin typeface="Roboto" panose="02000000000000000000" pitchFamily="2" charset="0"/>
            </a:endParaRPr>
          </a:p>
          <a:p>
            <a:pPr algn="l">
              <a:buFont typeface="Arial" panose="020B0604020202020204" pitchFamily="34" charset="0"/>
              <a:buChar char="•"/>
            </a:pPr>
            <a:r>
              <a:rPr lang="it-IT" b="0" i="0" dirty="0">
                <a:solidFill>
                  <a:srgbClr val="1A171B"/>
                </a:solidFill>
                <a:effectLst/>
                <a:latin typeface="Roboto" panose="02000000000000000000" pitchFamily="2" charset="0"/>
              </a:rPr>
              <a:t>attivare tutti gli strumenti disponibili per controllare le attività dei minori sui social network;</a:t>
            </a:r>
          </a:p>
          <a:p>
            <a:pPr algn="l"/>
            <a:endParaRPr lang="it-IT" b="0" i="0" dirty="0">
              <a:solidFill>
                <a:srgbClr val="1A171B"/>
              </a:solidFill>
              <a:effectLst/>
              <a:latin typeface="Roboto" panose="02000000000000000000" pitchFamily="2" charset="0"/>
            </a:endParaRPr>
          </a:p>
          <a:p>
            <a:pPr algn="l">
              <a:buFont typeface="Arial" panose="020B0604020202020204" pitchFamily="34" charset="0"/>
              <a:buChar char="•"/>
            </a:pPr>
            <a:r>
              <a:rPr lang="it-IT" b="0" i="0" dirty="0">
                <a:solidFill>
                  <a:srgbClr val="1A171B"/>
                </a:solidFill>
                <a:effectLst/>
                <a:latin typeface="Roboto" panose="02000000000000000000" pitchFamily="2" charset="0"/>
              </a:rPr>
              <a:t>segnalare ogni abuso e violazione sui canali predisposti dai social network e dalle Autorità competenti.</a:t>
            </a:r>
          </a:p>
          <a:p>
            <a:pPr algn="just">
              <a:buFont typeface="Arial" panose="020B0604020202020204" pitchFamily="34" charset="0"/>
              <a:buChar char="•"/>
            </a:pPr>
            <a:endParaRPr lang="it-IT" b="0" i="0" dirty="0">
              <a:solidFill>
                <a:srgbClr val="1A171B"/>
              </a:solidFill>
              <a:effectLst/>
              <a:latin typeface="Roboto" panose="02000000000000000000" pitchFamily="2" charset="0"/>
            </a:endParaRPr>
          </a:p>
        </p:txBody>
      </p:sp>
      <p:sp>
        <p:nvSpPr>
          <p:cNvPr id="3" name="Segnaposto data 1">
            <a:extLst>
              <a:ext uri="{FF2B5EF4-FFF2-40B4-BE49-F238E27FC236}">
                <a16:creationId xmlns:a16="http://schemas.microsoft.com/office/drawing/2014/main" id="{E315F70F-6933-5B2A-352A-DE0B5F07B353}"/>
              </a:ext>
            </a:extLst>
          </p:cNvPr>
          <p:cNvSpPr>
            <a:spLocks noGrp="1"/>
          </p:cNvSpPr>
          <p:nvPr>
            <p:ph type="dt" sz="half" idx="10"/>
          </p:nvPr>
        </p:nvSpPr>
        <p:spPr>
          <a:xfrm>
            <a:off x="612649" y="6423914"/>
            <a:ext cx="9838102" cy="365125"/>
          </a:xfrm>
        </p:spPr>
        <p:txBody>
          <a:bodyPr/>
          <a:lstStyle/>
          <a:p>
            <a:pPr algn="ctr" rtl="0"/>
            <a:r>
              <a:rPr lang="it-IT" i="1" dirty="0"/>
              <a:t>Ing. Raffaele Lo Conte – Responsabile della Protezione dei Dati delle Province Religiose della Congregazione della Piccola Opera della Divina Provvidenza – Don Orione</a:t>
            </a:r>
            <a:endParaRPr lang="en-US" i="1" dirty="0"/>
          </a:p>
        </p:txBody>
      </p:sp>
    </p:spTree>
    <p:extLst>
      <p:ext uri="{BB962C8B-B14F-4D97-AF65-F5344CB8AC3E}">
        <p14:creationId xmlns:p14="http://schemas.microsoft.com/office/powerpoint/2010/main" val="1611730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C330FBE-938A-B4F6-CE61-8D8CCE7E3FF6}"/>
              </a:ext>
            </a:extLst>
          </p:cNvPr>
          <p:cNvSpPr txBox="1"/>
          <p:nvPr/>
        </p:nvSpPr>
        <p:spPr>
          <a:xfrm>
            <a:off x="429208" y="691212"/>
            <a:ext cx="11355355" cy="5447645"/>
          </a:xfrm>
          <a:prstGeom prst="rect">
            <a:avLst/>
          </a:prstGeom>
          <a:noFill/>
        </p:spPr>
        <p:txBody>
          <a:bodyPr wrap="square" rtlCol="0">
            <a:spAutoFit/>
          </a:bodyPr>
          <a:lstStyle/>
          <a:p>
            <a:r>
              <a:rPr lang="it-IT" sz="2000" b="1" i="1" dirty="0">
                <a:solidFill>
                  <a:srgbClr val="0070C0"/>
                </a:solidFill>
                <a:latin typeface="Roboto" panose="02000000000000000000" pitchFamily="2" charset="0"/>
                <a:ea typeface="Roboto" panose="02000000000000000000" pitchFamily="2" charset="0"/>
                <a:cs typeface="Roboto" panose="02000000000000000000" pitchFamily="2" charset="0"/>
              </a:rPr>
              <a:t>Pubblicazione sui Social Media di Immagini, Fotografie e Video di Minori</a:t>
            </a:r>
          </a:p>
          <a:p>
            <a:endParaRPr lang="it-IT" dirty="0"/>
          </a:p>
          <a:p>
            <a:pPr algn="just">
              <a:spcBef>
                <a:spcPts val="600"/>
              </a:spcBef>
              <a:spcAft>
                <a:spcPts val="600"/>
              </a:spcAft>
            </a:pPr>
            <a:r>
              <a:rPr lang="it-IT" sz="1800" dirty="0">
                <a:solidFill>
                  <a:srgbClr val="000000"/>
                </a:solidFill>
                <a:effectLst/>
                <a:latin typeface="Roboto" panose="02000000000000000000" pitchFamily="2" charset="0"/>
                <a:ea typeface="Roboto" panose="02000000000000000000" pitchFamily="2" charset="0"/>
                <a:cs typeface="Roboto" panose="02000000000000000000" pitchFamily="2" charset="0"/>
              </a:rPr>
              <a:t>Oltre alle attività commerciali ed </a:t>
            </a:r>
            <a:r>
              <a:rPr lang="it-IT" dirty="0">
                <a:solidFill>
                  <a:srgbClr val="000000"/>
                </a:solidFill>
                <a:latin typeface="Roboto" panose="02000000000000000000" pitchFamily="2" charset="0"/>
                <a:ea typeface="Roboto" panose="02000000000000000000" pitchFamily="2" charset="0"/>
                <a:cs typeface="Roboto" panose="02000000000000000000" pitchFamily="2" charset="0"/>
              </a:rPr>
              <a:t>educative a</a:t>
            </a:r>
            <a:r>
              <a:rPr lang="it-IT" sz="1800" dirty="0">
                <a:solidFill>
                  <a:srgbClr val="000000"/>
                </a:solidFill>
                <a:effectLst/>
                <a:latin typeface="Roboto" panose="02000000000000000000" pitchFamily="2" charset="0"/>
                <a:ea typeface="Roboto" panose="02000000000000000000" pitchFamily="2" charset="0"/>
                <a:cs typeface="Roboto" panose="02000000000000000000" pitchFamily="2" charset="0"/>
              </a:rPr>
              <a:t>nche le parrocchie devono interrogarsi circa la legittimità della pubblicazione sui propri siti o social media parrocchiali delle immagini, fotografie e dei video dei minorenni (o anche dei maggiorenni laddove possano essere considerati dati personali inquadrati dagli Articoli 9 e 10 del Regolamento UE e relative alle comuni attività oratoriane (catechesi, </a:t>
            </a:r>
            <a:r>
              <a:rPr lang="it-IT" sz="18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grest</a:t>
            </a:r>
            <a:r>
              <a:rPr lang="it-IT" sz="1800" dirty="0">
                <a:solidFill>
                  <a:srgbClr val="000000"/>
                </a:solidFill>
                <a:effectLst/>
                <a:latin typeface="Roboto" panose="02000000000000000000" pitchFamily="2" charset="0"/>
                <a:ea typeface="Roboto" panose="02000000000000000000" pitchFamily="2" charset="0"/>
                <a:cs typeface="Roboto" panose="02000000000000000000" pitchFamily="2" charset="0"/>
              </a:rPr>
              <a:t>, vacanze, esperienze caritative, ecc.).</a:t>
            </a:r>
            <a:endParaRPr lang="it-IT" sz="1800" dirty="0">
              <a:effectLst/>
              <a:latin typeface="Roboto" panose="02000000000000000000" pitchFamily="2" charset="0"/>
              <a:ea typeface="Roboto" panose="02000000000000000000" pitchFamily="2" charset="0"/>
              <a:cs typeface="Roboto" panose="02000000000000000000" pitchFamily="2" charset="0"/>
            </a:endParaRPr>
          </a:p>
          <a:p>
            <a:pPr algn="just">
              <a:spcAft>
                <a:spcPts val="600"/>
              </a:spcAft>
            </a:pPr>
            <a:r>
              <a:rPr lang="it-IT" sz="1800" dirty="0">
                <a:solidFill>
                  <a:srgbClr val="000000"/>
                </a:solidFill>
                <a:effectLst/>
                <a:latin typeface="Roboto" panose="02000000000000000000" pitchFamily="2" charset="0"/>
                <a:ea typeface="Roboto" panose="02000000000000000000" pitchFamily="2" charset="0"/>
                <a:cs typeface="Roboto" panose="02000000000000000000" pitchFamily="2" charset="0"/>
              </a:rPr>
              <a:t>Considerata la delicatezza dell’argomento e l’ampia tutela che l’ordinamento giuridico riconosce ai minori, occorre prestare la massima prudenza.</a:t>
            </a:r>
            <a:endParaRPr lang="it-IT" sz="1800" dirty="0">
              <a:effectLst/>
              <a:latin typeface="Roboto" panose="02000000000000000000" pitchFamily="2" charset="0"/>
              <a:ea typeface="Roboto" panose="02000000000000000000" pitchFamily="2" charset="0"/>
              <a:cs typeface="Roboto" panose="02000000000000000000" pitchFamily="2" charset="0"/>
            </a:endParaRPr>
          </a:p>
          <a:p>
            <a:pPr algn="just">
              <a:spcAft>
                <a:spcPts val="600"/>
              </a:spcAft>
            </a:pPr>
            <a:r>
              <a:rPr lang="it-IT" sz="1800" dirty="0">
                <a:solidFill>
                  <a:srgbClr val="000000"/>
                </a:solidFill>
                <a:effectLst/>
                <a:latin typeface="Roboto" panose="02000000000000000000" pitchFamily="2" charset="0"/>
                <a:ea typeface="Roboto" panose="02000000000000000000" pitchFamily="2" charset="0"/>
                <a:cs typeface="Roboto" panose="02000000000000000000" pitchFamily="2" charset="0"/>
              </a:rPr>
              <a:t>Le regole della prudenza sono semplici;</a:t>
            </a:r>
          </a:p>
          <a:p>
            <a:pPr algn="just">
              <a:spcAft>
                <a:spcPts val="600"/>
              </a:spcAft>
            </a:pPr>
            <a:endParaRPr lang="it-IT" sz="18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gn="just">
              <a:spcAft>
                <a:spcPts val="600"/>
              </a:spcAft>
            </a:pPr>
            <a:r>
              <a:rPr lang="it-IT" dirty="0">
                <a:solidFill>
                  <a:srgbClr val="000000"/>
                </a:solidFill>
                <a:latin typeface="Roboto" panose="02000000000000000000" pitchFamily="2" charset="0"/>
                <a:ea typeface="Roboto" panose="02000000000000000000" pitchFamily="2" charset="0"/>
                <a:cs typeface="Roboto" panose="02000000000000000000" pitchFamily="2" charset="0"/>
              </a:rPr>
              <a:t>1 - c</a:t>
            </a:r>
            <a:r>
              <a:rPr lang="it-IT" sz="1800" dirty="0">
                <a:solidFill>
                  <a:srgbClr val="000000"/>
                </a:solidFill>
                <a:effectLst/>
                <a:latin typeface="Roboto" panose="02000000000000000000" pitchFamily="2" charset="0"/>
                <a:ea typeface="Roboto" panose="02000000000000000000" pitchFamily="2" charset="0"/>
                <a:cs typeface="Roboto" panose="02000000000000000000" pitchFamily="2" charset="0"/>
              </a:rPr>
              <a:t>onoscere le normative cogenti, quali</a:t>
            </a:r>
            <a:r>
              <a:rPr lang="it-IT" sz="1800" i="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it-IT" sz="1800" dirty="0">
                <a:solidFill>
                  <a:srgbClr val="000000"/>
                </a:solidFill>
                <a:effectLst/>
                <a:latin typeface="Roboto" panose="02000000000000000000" pitchFamily="2" charset="0"/>
                <a:ea typeface="Roboto" panose="02000000000000000000" pitchFamily="2" charset="0"/>
                <a:cs typeface="Roboto" panose="02000000000000000000" pitchFamily="2" charset="0"/>
              </a:rPr>
              <a:t>il Regolamento UE 2016/679 - RGPD, il Decreto Generale CEI del 24 maggio 2018 e la Legge 633/1941 (Diritto d’Autore);</a:t>
            </a:r>
          </a:p>
          <a:p>
            <a:pPr algn="just">
              <a:spcAft>
                <a:spcPts val="600"/>
              </a:spcAft>
            </a:pPr>
            <a:endParaRPr lang="it-IT" sz="1800" dirty="0">
              <a:effectLst/>
              <a:latin typeface="Roboto" panose="02000000000000000000" pitchFamily="2" charset="0"/>
              <a:ea typeface="Roboto" panose="02000000000000000000" pitchFamily="2" charset="0"/>
              <a:cs typeface="Roboto" panose="02000000000000000000" pitchFamily="2" charset="0"/>
            </a:endParaRPr>
          </a:p>
          <a:p>
            <a:pPr algn="just">
              <a:spcAft>
                <a:spcPts val="600"/>
              </a:spcAft>
            </a:pPr>
            <a:r>
              <a:rPr lang="it-IT" sz="1800" dirty="0">
                <a:solidFill>
                  <a:srgbClr val="000000"/>
                </a:solidFill>
                <a:effectLst/>
                <a:latin typeface="Roboto" panose="02000000000000000000" pitchFamily="2" charset="0"/>
                <a:ea typeface="Roboto" panose="02000000000000000000" pitchFamily="2" charset="0"/>
                <a:cs typeface="Roboto" panose="02000000000000000000" pitchFamily="2" charset="0"/>
              </a:rPr>
              <a:t>2 - non adottare comportamenti superficiali.</a:t>
            </a:r>
            <a:endParaRPr lang="it-IT" sz="1800" dirty="0">
              <a:effectLst/>
              <a:latin typeface="Roboto" panose="02000000000000000000" pitchFamily="2" charset="0"/>
              <a:ea typeface="Roboto" panose="02000000000000000000" pitchFamily="2" charset="0"/>
              <a:cs typeface="Roboto" panose="02000000000000000000" pitchFamily="2" charset="0"/>
            </a:endParaRPr>
          </a:p>
          <a:p>
            <a:endParaRPr lang="it-IT" dirty="0"/>
          </a:p>
          <a:p>
            <a:endParaRPr lang="it-IT" dirty="0"/>
          </a:p>
        </p:txBody>
      </p:sp>
      <p:sp>
        <p:nvSpPr>
          <p:cNvPr id="4" name="Segnaposto data 1">
            <a:extLst>
              <a:ext uri="{FF2B5EF4-FFF2-40B4-BE49-F238E27FC236}">
                <a16:creationId xmlns:a16="http://schemas.microsoft.com/office/drawing/2014/main" id="{449F9274-2A53-B605-087D-B027EF4B40D2}"/>
              </a:ext>
            </a:extLst>
          </p:cNvPr>
          <p:cNvSpPr>
            <a:spLocks noGrp="1"/>
          </p:cNvSpPr>
          <p:nvPr>
            <p:ph type="dt" sz="half" idx="10"/>
          </p:nvPr>
        </p:nvSpPr>
        <p:spPr>
          <a:xfrm>
            <a:off x="612649" y="6423914"/>
            <a:ext cx="9838102" cy="365125"/>
          </a:xfrm>
        </p:spPr>
        <p:txBody>
          <a:bodyPr/>
          <a:lstStyle/>
          <a:p>
            <a:pPr algn="ctr" rtl="0"/>
            <a:r>
              <a:rPr lang="it-IT" i="1" dirty="0"/>
              <a:t>Ing. Raffaele Lo Conte – Responsabile della Protezione dei Dati delle Province Religiose della Congregazione della Piccola Opera della Divina Provvidenza – Don Orione</a:t>
            </a:r>
            <a:endParaRPr lang="en-US" i="1" dirty="0"/>
          </a:p>
        </p:txBody>
      </p:sp>
    </p:spTree>
    <p:extLst>
      <p:ext uri="{BB962C8B-B14F-4D97-AF65-F5344CB8AC3E}">
        <p14:creationId xmlns:p14="http://schemas.microsoft.com/office/powerpoint/2010/main" val="2101023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B602347-3782-DB9D-AE0B-8C350DAAA913}"/>
              </a:ext>
            </a:extLst>
          </p:cNvPr>
          <p:cNvSpPr txBox="1"/>
          <p:nvPr/>
        </p:nvSpPr>
        <p:spPr>
          <a:xfrm>
            <a:off x="362338" y="811764"/>
            <a:ext cx="11467323" cy="5370701"/>
          </a:xfrm>
          <a:prstGeom prst="rect">
            <a:avLst/>
          </a:prstGeom>
          <a:noFill/>
        </p:spPr>
        <p:txBody>
          <a:bodyPr wrap="square" rtlCol="0">
            <a:spAutoFit/>
          </a:bodyPr>
          <a:lstStyle/>
          <a:p>
            <a:r>
              <a:rPr lang="it-IT" sz="2000" b="1" i="1" dirty="0">
                <a:solidFill>
                  <a:srgbClr val="0070C0"/>
                </a:solidFill>
                <a:latin typeface="Roboto" panose="02000000000000000000" pitchFamily="2" charset="0"/>
                <a:ea typeface="Roboto" panose="02000000000000000000" pitchFamily="2" charset="0"/>
                <a:cs typeface="Roboto" panose="02000000000000000000" pitchFamily="2" charset="0"/>
              </a:rPr>
              <a:t>Condizione per la </a:t>
            </a:r>
            <a:r>
              <a:rPr lang="it-IT" sz="2000" b="1" i="1" dirty="0" err="1">
                <a:solidFill>
                  <a:srgbClr val="0070C0"/>
                </a:solidFill>
                <a:latin typeface="Roboto" panose="02000000000000000000" pitchFamily="2" charset="0"/>
                <a:ea typeface="Roboto" panose="02000000000000000000" pitchFamily="2" charset="0"/>
                <a:cs typeface="Roboto" panose="02000000000000000000" pitchFamily="2" charset="0"/>
              </a:rPr>
              <a:t>Pubblicabilità</a:t>
            </a:r>
            <a:endParaRPr lang="it-IT" sz="2000" b="1" i="1" dirty="0">
              <a:solidFill>
                <a:srgbClr val="0070C0"/>
              </a:solidFill>
              <a:latin typeface="Roboto" panose="02000000000000000000" pitchFamily="2" charset="0"/>
              <a:ea typeface="Roboto" panose="02000000000000000000" pitchFamily="2" charset="0"/>
              <a:cs typeface="Roboto" panose="02000000000000000000" pitchFamily="2" charset="0"/>
            </a:endParaRPr>
          </a:p>
          <a:p>
            <a:endParaRPr lang="it-IT" dirty="0"/>
          </a:p>
          <a:p>
            <a:pPr algn="just">
              <a:spcAft>
                <a:spcPts val="600"/>
              </a:spcAft>
            </a:pPr>
            <a:r>
              <a:rPr lang="it-IT" sz="1800" dirty="0">
                <a:solidFill>
                  <a:srgbClr val="000000"/>
                </a:solidFill>
                <a:effectLst/>
                <a:latin typeface="Roboto" panose="02000000000000000000" pitchFamily="2" charset="0"/>
                <a:ea typeface="Roboto" panose="02000000000000000000" pitchFamily="2" charset="0"/>
                <a:cs typeface="Roboto" panose="02000000000000000000" pitchFamily="2" charset="0"/>
              </a:rPr>
              <a:t>Le immagini, fotografie ed i video che riprendono minorenni e/o maggiorenni impegnati in attività di oratorio (catechesi, gioco, feste, attività sportiva, gite vacanze marine e montane, ecc.) sono </a:t>
            </a:r>
            <a:r>
              <a:rPr lang="it-IT" sz="1800" b="1" dirty="0">
                <a:solidFill>
                  <a:srgbClr val="000000"/>
                </a:solidFill>
                <a:effectLst/>
                <a:latin typeface="Roboto" panose="02000000000000000000" pitchFamily="2" charset="0"/>
                <a:ea typeface="Roboto" panose="02000000000000000000" pitchFamily="2" charset="0"/>
                <a:cs typeface="Roboto" panose="02000000000000000000" pitchFamily="2" charset="0"/>
              </a:rPr>
              <a:t>dati personali </a:t>
            </a:r>
            <a:r>
              <a:rPr lang="it-IT" sz="1800" dirty="0">
                <a:solidFill>
                  <a:srgbClr val="000000"/>
                </a:solidFill>
                <a:effectLst/>
                <a:latin typeface="Roboto" panose="02000000000000000000" pitchFamily="2" charset="0"/>
                <a:ea typeface="Roboto" panose="02000000000000000000" pitchFamily="2" charset="0"/>
                <a:cs typeface="Roboto" panose="02000000000000000000" pitchFamily="2" charset="0"/>
              </a:rPr>
              <a:t>la cui pubblicazione è disciplinata dalla normativa vigente. </a:t>
            </a:r>
          </a:p>
          <a:p>
            <a:pPr algn="just">
              <a:spcAft>
                <a:spcPts val="600"/>
              </a:spcAft>
            </a:pPr>
            <a:endParaRPr lang="it-IT" sz="1800" dirty="0">
              <a:effectLst/>
              <a:latin typeface="Roboto" panose="02000000000000000000" pitchFamily="2" charset="0"/>
              <a:ea typeface="Roboto" panose="02000000000000000000" pitchFamily="2" charset="0"/>
              <a:cs typeface="Roboto" panose="02000000000000000000" pitchFamily="2" charset="0"/>
            </a:endParaRPr>
          </a:p>
          <a:p>
            <a:pPr algn="just">
              <a:spcAft>
                <a:spcPts val="600"/>
              </a:spcAft>
            </a:pPr>
            <a:r>
              <a:rPr lang="it-IT" sz="1800" dirty="0">
                <a:solidFill>
                  <a:srgbClr val="000000"/>
                </a:solidFill>
                <a:effectLst/>
                <a:latin typeface="Roboto" panose="02000000000000000000" pitchFamily="2" charset="0"/>
                <a:ea typeface="Roboto" panose="02000000000000000000" pitchFamily="2" charset="0"/>
                <a:cs typeface="Roboto" panose="02000000000000000000" pitchFamily="2" charset="0"/>
              </a:rPr>
              <a:t>In alcuni casi le immagini, fotografie e  video potrebbero anche essere qualificati come dati personali </a:t>
            </a:r>
            <a:r>
              <a:rPr lang="it-IT" sz="1800" b="1" i="1" dirty="0">
                <a:solidFill>
                  <a:srgbClr val="000000"/>
                </a:solidFill>
                <a:effectLst/>
                <a:latin typeface="Roboto" panose="02000000000000000000" pitchFamily="2" charset="0"/>
                <a:ea typeface="Roboto" panose="02000000000000000000" pitchFamily="2" charset="0"/>
                <a:cs typeface="Roboto" panose="02000000000000000000" pitchFamily="2" charset="0"/>
              </a:rPr>
              <a:t>particolari</a:t>
            </a:r>
            <a:r>
              <a:rPr lang="it-IT" sz="1800" dirty="0">
                <a:solidFill>
                  <a:srgbClr val="000000"/>
                </a:solidFill>
                <a:effectLst/>
                <a:latin typeface="Roboto" panose="02000000000000000000" pitchFamily="2" charset="0"/>
                <a:ea typeface="Roboto" panose="02000000000000000000" pitchFamily="2" charset="0"/>
                <a:cs typeface="Roboto" panose="02000000000000000000" pitchFamily="2" charset="0"/>
              </a:rPr>
              <a:t> in quanto idonei, ai sensi dell’Articolo 9 del Regolamento UE 2016/679, “</a:t>
            </a:r>
            <a:r>
              <a:rPr lang="it-IT" sz="1800" i="1" dirty="0">
                <a:solidFill>
                  <a:srgbClr val="000000"/>
                </a:solidFill>
                <a:effectLst/>
                <a:latin typeface="Roboto" panose="02000000000000000000" pitchFamily="2" charset="0"/>
                <a:ea typeface="Roboto" panose="02000000000000000000" pitchFamily="2" charset="0"/>
                <a:cs typeface="Roboto" panose="02000000000000000000" pitchFamily="2" charset="0"/>
              </a:rPr>
              <a:t>a </a:t>
            </a:r>
            <a:r>
              <a:rPr lang="it-IT" sz="1800" i="1" dirty="0">
                <a:effectLst/>
                <a:latin typeface="Roboto" panose="02000000000000000000" pitchFamily="2" charset="0"/>
                <a:ea typeface="Roboto" panose="02000000000000000000" pitchFamily="2" charset="0"/>
                <a:cs typeface="Roboto" panose="02000000000000000000" pitchFamily="2" charset="0"/>
              </a:rPr>
              <a:t>rivelare le convinzioni religiose» </a:t>
            </a:r>
            <a:r>
              <a:rPr lang="it-IT" sz="1800" dirty="0">
                <a:effectLst/>
                <a:latin typeface="Roboto" panose="02000000000000000000" pitchFamily="2" charset="0"/>
                <a:ea typeface="Roboto" panose="02000000000000000000" pitchFamily="2" charset="0"/>
                <a:cs typeface="Roboto" panose="02000000000000000000" pitchFamily="2" charset="0"/>
              </a:rPr>
              <a:t>dell’Interessato.</a:t>
            </a:r>
          </a:p>
          <a:p>
            <a:pPr algn="just">
              <a:spcAft>
                <a:spcPts val="600"/>
              </a:spcAft>
            </a:pPr>
            <a:endParaRPr lang="it-IT" sz="18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gn="just">
              <a:spcAft>
                <a:spcPts val="600"/>
              </a:spcAft>
            </a:pPr>
            <a:r>
              <a:rPr lang="it-IT" sz="1800" dirty="0">
                <a:solidFill>
                  <a:srgbClr val="000000"/>
                </a:solidFill>
                <a:effectLst/>
                <a:latin typeface="Roboto" panose="02000000000000000000" pitchFamily="2" charset="0"/>
                <a:ea typeface="Roboto" panose="02000000000000000000" pitchFamily="2" charset="0"/>
                <a:cs typeface="Roboto" panose="02000000000000000000" pitchFamily="2" charset="0"/>
              </a:rPr>
              <a:t>Condizione necessaria e base giuridica per il trattamento è la consegna della </a:t>
            </a:r>
            <a:r>
              <a:rPr lang="it-IT" sz="1800" b="1" i="1" dirty="0">
                <a:solidFill>
                  <a:srgbClr val="000000"/>
                </a:solidFill>
                <a:effectLst/>
                <a:latin typeface="Roboto" panose="02000000000000000000" pitchFamily="2" charset="0"/>
                <a:ea typeface="Roboto" panose="02000000000000000000" pitchFamily="2" charset="0"/>
                <a:cs typeface="Roboto" panose="02000000000000000000" pitchFamily="2" charset="0"/>
              </a:rPr>
              <a:t>Informativa sul Trattamento dei Dati </a:t>
            </a:r>
            <a:r>
              <a:rPr lang="it-IT" sz="1800" dirty="0">
                <a:solidFill>
                  <a:srgbClr val="000000"/>
                </a:solidFill>
                <a:effectLst/>
                <a:latin typeface="Roboto" panose="02000000000000000000" pitchFamily="2" charset="0"/>
                <a:ea typeface="Roboto" panose="02000000000000000000" pitchFamily="2" charset="0"/>
                <a:cs typeface="Roboto" panose="02000000000000000000" pitchFamily="2" charset="0"/>
              </a:rPr>
              <a:t>e la conseguente acquisizione del </a:t>
            </a:r>
            <a:r>
              <a:rPr lang="it-IT" sz="1800" b="1" i="1" dirty="0">
                <a:solidFill>
                  <a:srgbClr val="000000"/>
                </a:solidFill>
                <a:effectLst/>
                <a:latin typeface="Roboto" panose="02000000000000000000" pitchFamily="2" charset="0"/>
                <a:ea typeface="Roboto" panose="02000000000000000000" pitchFamily="2" charset="0"/>
                <a:cs typeface="Roboto" panose="02000000000000000000" pitchFamily="2" charset="0"/>
              </a:rPr>
              <a:t>Consenso</a:t>
            </a:r>
            <a:r>
              <a:rPr lang="it-IT" sz="1800" dirty="0">
                <a:solidFill>
                  <a:srgbClr val="000000"/>
                </a:solidFill>
                <a:effectLst/>
                <a:latin typeface="Roboto" panose="02000000000000000000" pitchFamily="2" charset="0"/>
                <a:ea typeface="Roboto" panose="02000000000000000000" pitchFamily="2" charset="0"/>
                <a:cs typeface="Roboto" panose="02000000000000000000" pitchFamily="2" charset="0"/>
              </a:rPr>
              <a:t> scritto degli Interessati prima di procedere alla pubblicazione e alla divulgazione delle immagini, fotografie e dei video. </a:t>
            </a:r>
          </a:p>
          <a:p>
            <a:pPr algn="just">
              <a:spcAft>
                <a:spcPts val="600"/>
              </a:spcAft>
            </a:pPr>
            <a:endParaRPr lang="it-IT" dirty="0">
              <a:solidFill>
                <a:srgbClr val="000000"/>
              </a:solidFill>
              <a:latin typeface="Roboto" panose="02000000000000000000" pitchFamily="2" charset="0"/>
              <a:ea typeface="Roboto" panose="02000000000000000000" pitchFamily="2" charset="0"/>
              <a:cs typeface="Roboto" panose="02000000000000000000" pitchFamily="2" charset="0"/>
            </a:endParaRPr>
          </a:p>
          <a:p>
            <a:pPr algn="just">
              <a:spcAft>
                <a:spcPts val="600"/>
              </a:spcAft>
            </a:pPr>
            <a:r>
              <a:rPr lang="it-IT" sz="1800" dirty="0">
                <a:solidFill>
                  <a:srgbClr val="000000"/>
                </a:solidFill>
                <a:effectLst/>
                <a:latin typeface="Roboto" panose="02000000000000000000" pitchFamily="2" charset="0"/>
                <a:ea typeface="Roboto" panose="02000000000000000000" pitchFamily="2" charset="0"/>
                <a:cs typeface="Roboto" panose="02000000000000000000" pitchFamily="2" charset="0"/>
              </a:rPr>
              <a:t>Naturalmente, quando si tratta di Interessati minori, il Consenso deve essere espresso congiuntamente dagli esercenti la responsabilità genitoriale o tutoria (per i genitori è richiesta la firma congiunta).</a:t>
            </a:r>
            <a:endParaRPr lang="it-IT" sz="1800" dirty="0">
              <a:effectLst/>
              <a:latin typeface="Roboto" panose="02000000000000000000" pitchFamily="2" charset="0"/>
              <a:ea typeface="Roboto" panose="02000000000000000000" pitchFamily="2" charset="0"/>
              <a:cs typeface="Roboto" panose="02000000000000000000" pitchFamily="2" charset="0"/>
            </a:endParaRPr>
          </a:p>
          <a:p>
            <a:endParaRPr lang="it-IT" dirty="0"/>
          </a:p>
        </p:txBody>
      </p:sp>
      <p:sp>
        <p:nvSpPr>
          <p:cNvPr id="4" name="Segnaposto data 1">
            <a:extLst>
              <a:ext uri="{FF2B5EF4-FFF2-40B4-BE49-F238E27FC236}">
                <a16:creationId xmlns:a16="http://schemas.microsoft.com/office/drawing/2014/main" id="{3B5997B9-7AFB-6C00-F196-B2A2D50A40C3}"/>
              </a:ext>
            </a:extLst>
          </p:cNvPr>
          <p:cNvSpPr>
            <a:spLocks noGrp="1"/>
          </p:cNvSpPr>
          <p:nvPr>
            <p:ph type="dt" sz="half" idx="10"/>
          </p:nvPr>
        </p:nvSpPr>
        <p:spPr>
          <a:xfrm>
            <a:off x="612649" y="6423914"/>
            <a:ext cx="9838102" cy="365125"/>
          </a:xfrm>
        </p:spPr>
        <p:txBody>
          <a:bodyPr/>
          <a:lstStyle/>
          <a:p>
            <a:pPr algn="ctr" rtl="0"/>
            <a:r>
              <a:rPr lang="it-IT" i="1" dirty="0"/>
              <a:t>Ing. Raffaele Lo Conte – Responsabile della Protezione dei Dati delle Province Religiose della Congregazione della Piccola Opera della Divina Provvidenza – Don Orione</a:t>
            </a:r>
            <a:endParaRPr lang="en-US" i="1" dirty="0"/>
          </a:p>
        </p:txBody>
      </p:sp>
    </p:spTree>
    <p:extLst>
      <p:ext uri="{BB962C8B-B14F-4D97-AF65-F5344CB8AC3E}">
        <p14:creationId xmlns:p14="http://schemas.microsoft.com/office/powerpoint/2010/main" val="3136523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33ED2A2-3638-694E-2B8F-6D1243C0F422}"/>
              </a:ext>
            </a:extLst>
          </p:cNvPr>
          <p:cNvSpPr txBox="1"/>
          <p:nvPr/>
        </p:nvSpPr>
        <p:spPr>
          <a:xfrm>
            <a:off x="459129" y="1034370"/>
            <a:ext cx="11273742" cy="5078313"/>
          </a:xfrm>
          <a:prstGeom prst="rect">
            <a:avLst/>
          </a:prstGeom>
          <a:noFill/>
        </p:spPr>
        <p:txBody>
          <a:bodyPr wrap="square" rtlCol="0">
            <a:spAutoFit/>
          </a:bodyPr>
          <a:lstStyle/>
          <a:p>
            <a:pPr algn="ctr"/>
            <a:r>
              <a:rPr lang="it-IT" b="0" i="0" dirty="0">
                <a:solidFill>
                  <a:srgbClr val="444444"/>
                </a:solidFill>
                <a:effectLst/>
                <a:latin typeface="Jaldi"/>
              </a:rPr>
              <a:t>Scopo della presentazione è valutare l’interdipendenza tra il </a:t>
            </a:r>
            <a:r>
              <a:rPr lang="it-IT" b="1" i="0" dirty="0">
                <a:solidFill>
                  <a:srgbClr val="444444"/>
                </a:solidFill>
                <a:effectLst/>
                <a:latin typeface="Jaldi"/>
              </a:rPr>
              <a:t>Regolamento sulla Protezione dei Dati - RGPD UE 2016/679 -  </a:t>
            </a:r>
            <a:r>
              <a:rPr lang="it-IT" i="0" dirty="0">
                <a:solidFill>
                  <a:srgbClr val="444444"/>
                </a:solidFill>
                <a:effectLst/>
                <a:latin typeface="Jaldi"/>
              </a:rPr>
              <a:t>e</a:t>
            </a:r>
            <a:r>
              <a:rPr lang="it-IT" b="1" i="0" dirty="0">
                <a:solidFill>
                  <a:srgbClr val="444444"/>
                </a:solidFill>
                <a:effectLst/>
                <a:latin typeface="Jaldi"/>
              </a:rPr>
              <a:t> i social media</a:t>
            </a:r>
            <a:r>
              <a:rPr lang="it-IT" b="0" i="0" dirty="0">
                <a:solidFill>
                  <a:srgbClr val="444444"/>
                </a:solidFill>
                <a:effectLst/>
                <a:latin typeface="Jaldi"/>
              </a:rPr>
              <a:t> ed in tale ottica cercheremo di capire quali sono le cose importanti da tenere a mente, quando usiamo i social per motivi di Lavoro.</a:t>
            </a:r>
          </a:p>
          <a:p>
            <a:pPr algn="ctr"/>
            <a:endParaRPr lang="it-IT" b="0" i="0" dirty="0">
              <a:solidFill>
                <a:srgbClr val="444444"/>
              </a:solidFill>
              <a:effectLst/>
              <a:latin typeface="Jaldi"/>
            </a:endParaRPr>
          </a:p>
          <a:p>
            <a:pPr algn="ctr"/>
            <a:r>
              <a:rPr lang="it-IT" dirty="0">
                <a:solidFill>
                  <a:srgbClr val="444444"/>
                </a:solidFill>
                <a:latin typeface="Jaldi"/>
              </a:rPr>
              <a:t>I </a:t>
            </a:r>
            <a:r>
              <a:rPr lang="it-IT" b="1" i="1" dirty="0">
                <a:solidFill>
                  <a:srgbClr val="444444"/>
                </a:solidFill>
                <a:latin typeface="Jaldi"/>
              </a:rPr>
              <a:t>social network </a:t>
            </a:r>
            <a:r>
              <a:rPr lang="it-IT" dirty="0">
                <a:solidFill>
                  <a:srgbClr val="444444"/>
                </a:solidFill>
                <a:latin typeface="Jaldi"/>
              </a:rPr>
              <a:t>sono rappresentati da gruppi di individui connessi socialmente in rete tra loro; mentre, con </a:t>
            </a:r>
            <a:r>
              <a:rPr lang="it-IT" b="1" i="1" dirty="0">
                <a:solidFill>
                  <a:srgbClr val="444444"/>
                </a:solidFill>
                <a:latin typeface="Jaldi"/>
              </a:rPr>
              <a:t>social media </a:t>
            </a:r>
            <a:r>
              <a:rPr lang="it-IT" dirty="0">
                <a:solidFill>
                  <a:srgbClr val="444444"/>
                </a:solidFill>
                <a:latin typeface="Jaldi"/>
              </a:rPr>
              <a:t>si definiscono i servizi che offrono la possibilità di condividere contenuti digitali come Twitter, Facebook, sistemi di divulgazione come </a:t>
            </a:r>
            <a:r>
              <a:rPr lang="it-IT" dirty="0" err="1">
                <a:solidFill>
                  <a:srgbClr val="444444"/>
                </a:solidFill>
                <a:latin typeface="Jaldi"/>
              </a:rPr>
              <a:t>WikiPedia</a:t>
            </a:r>
            <a:r>
              <a:rPr lang="it-IT" dirty="0">
                <a:solidFill>
                  <a:srgbClr val="444444"/>
                </a:solidFill>
                <a:latin typeface="Jaldi"/>
              </a:rPr>
              <a:t>, </a:t>
            </a:r>
            <a:r>
              <a:rPr lang="it-IT" dirty="0" err="1">
                <a:solidFill>
                  <a:srgbClr val="444444"/>
                </a:solidFill>
                <a:latin typeface="Jaldi"/>
              </a:rPr>
              <a:t>Youtube</a:t>
            </a:r>
            <a:r>
              <a:rPr lang="it-IT" dirty="0">
                <a:solidFill>
                  <a:srgbClr val="444444"/>
                </a:solidFill>
                <a:latin typeface="Jaldi"/>
              </a:rPr>
              <a:t>, e mondi virtuali ludici come Meta, ecc.)</a:t>
            </a:r>
            <a:endParaRPr lang="it-IT" b="0" i="0" dirty="0">
              <a:solidFill>
                <a:srgbClr val="444444"/>
              </a:solidFill>
              <a:effectLst/>
              <a:latin typeface="Jaldi"/>
            </a:endParaRPr>
          </a:p>
          <a:p>
            <a:pPr algn="ctr"/>
            <a:endParaRPr lang="it-IT" dirty="0">
              <a:solidFill>
                <a:srgbClr val="444444"/>
              </a:solidFill>
              <a:latin typeface="Jaldi"/>
            </a:endParaRPr>
          </a:p>
          <a:p>
            <a:pPr algn="ctr"/>
            <a:r>
              <a:rPr lang="it-IT" b="0" i="0" dirty="0">
                <a:solidFill>
                  <a:srgbClr val="444444"/>
                </a:solidFill>
                <a:effectLst/>
                <a:latin typeface="Jaldi"/>
              </a:rPr>
              <a:t>Attenzione, però, che per social media non intendiamo solo i </a:t>
            </a:r>
            <a:r>
              <a:rPr lang="it-IT" b="1" i="1" dirty="0">
                <a:solidFill>
                  <a:srgbClr val="444444"/>
                </a:solidFill>
                <a:effectLst/>
                <a:latin typeface="Jaldi"/>
              </a:rPr>
              <a:t>social network</a:t>
            </a:r>
            <a:r>
              <a:rPr lang="it-IT" b="0" i="0" dirty="0">
                <a:solidFill>
                  <a:srgbClr val="444444"/>
                </a:solidFill>
                <a:effectLst/>
                <a:latin typeface="Jaldi"/>
              </a:rPr>
              <a:t> (ad esempio Facebook, Instagram, Twitter e così via) ma anche tutti quegli strumenti che si usano per</a:t>
            </a:r>
            <a:r>
              <a:rPr lang="it-IT" b="1" i="0" dirty="0">
                <a:solidFill>
                  <a:srgbClr val="444444"/>
                </a:solidFill>
                <a:effectLst/>
                <a:latin typeface="Jaldi"/>
              </a:rPr>
              <a:t> trattare dati personali in un’organizzazione aziendale</a:t>
            </a:r>
            <a:r>
              <a:rPr lang="it-IT" dirty="0">
                <a:solidFill>
                  <a:srgbClr val="444444"/>
                </a:solidFill>
                <a:latin typeface="Jaldi"/>
              </a:rPr>
              <a:t>; quindi </a:t>
            </a:r>
            <a:r>
              <a:rPr lang="it-IT" b="0" i="0" dirty="0">
                <a:solidFill>
                  <a:srgbClr val="444444"/>
                </a:solidFill>
                <a:effectLst/>
                <a:latin typeface="Jaldi"/>
              </a:rPr>
              <a:t>anche gli strumenti per gestire le newsletter, per organizzare i gruppi di lavoro, quelli per fare </a:t>
            </a:r>
            <a:r>
              <a:rPr lang="it-IT" b="1" i="1" dirty="0">
                <a:solidFill>
                  <a:srgbClr val="FF0000"/>
                </a:solidFill>
                <a:effectLst/>
                <a:latin typeface="Jaldi"/>
              </a:rPr>
              <a:t>profilazione</a:t>
            </a:r>
            <a:r>
              <a:rPr lang="it-IT" b="0" i="0" dirty="0">
                <a:solidFill>
                  <a:srgbClr val="444444"/>
                </a:solidFill>
                <a:effectLst/>
                <a:latin typeface="Jaldi"/>
              </a:rPr>
              <a:t>, quelli per gestire una attività di e-commerce e così via.</a:t>
            </a:r>
          </a:p>
          <a:p>
            <a:pPr algn="ctr"/>
            <a:endParaRPr lang="it-IT" dirty="0">
              <a:solidFill>
                <a:srgbClr val="444444"/>
              </a:solidFill>
              <a:latin typeface="Jaldi"/>
            </a:endParaRPr>
          </a:p>
          <a:p>
            <a:pPr algn="ctr"/>
            <a:r>
              <a:rPr lang="it-IT" b="0" i="0" dirty="0">
                <a:solidFill>
                  <a:srgbClr val="444444"/>
                </a:solidFill>
                <a:effectLst/>
                <a:latin typeface="Jaldi"/>
              </a:rPr>
              <a:t>L’Articolo 4 del Regolamento dice che la profilazione è </a:t>
            </a:r>
            <a:r>
              <a:rPr lang="it-IT" b="1" i="0" dirty="0">
                <a:solidFill>
                  <a:srgbClr val="444444"/>
                </a:solidFill>
                <a:effectLst/>
                <a:latin typeface="Jaldi"/>
              </a:rPr>
              <a:t>qualsiasi forma di trattamento automatizzato</a:t>
            </a:r>
            <a:r>
              <a:rPr lang="it-IT" b="0" i="0" dirty="0">
                <a:solidFill>
                  <a:srgbClr val="444444"/>
                </a:solidFill>
                <a:effectLst/>
                <a:latin typeface="Jaldi"/>
              </a:rPr>
              <a:t>, che ha per oggetto </a:t>
            </a:r>
            <a:r>
              <a:rPr lang="it-IT" b="1" i="0" dirty="0">
                <a:solidFill>
                  <a:srgbClr val="444444"/>
                </a:solidFill>
                <a:effectLst/>
                <a:latin typeface="Jaldi"/>
              </a:rPr>
              <a:t>dati personali</a:t>
            </a:r>
            <a:r>
              <a:rPr lang="it-IT" b="0" i="0" dirty="0">
                <a:solidFill>
                  <a:srgbClr val="444444"/>
                </a:solidFill>
                <a:effectLst/>
                <a:latin typeface="Jaldi"/>
              </a:rPr>
              <a:t> e che ha come </a:t>
            </a:r>
            <a:r>
              <a:rPr lang="it-IT" b="1" i="0" dirty="0">
                <a:solidFill>
                  <a:srgbClr val="444444"/>
                </a:solidFill>
                <a:effectLst/>
                <a:latin typeface="Jaldi"/>
              </a:rPr>
              <a:t>scopo una valutazione su determinati aspetti personali</a:t>
            </a:r>
            <a:r>
              <a:rPr lang="it-IT" b="0" i="0" dirty="0">
                <a:solidFill>
                  <a:srgbClr val="444444"/>
                </a:solidFill>
                <a:effectLst/>
                <a:latin typeface="Jaldi"/>
              </a:rPr>
              <a:t>, per analizzarli o farne delle previsioni. Sono aspetti che possono riguardare il rendimento professionale di una persona fisica, la sua situazione economica, la sua salute, i suoi gusti, interessi e i comportamenti, la sua affidabilità, la sua ubicazione e i suoi spostamenti.   </a:t>
            </a:r>
            <a:endParaRPr lang="it-IT" dirty="0"/>
          </a:p>
        </p:txBody>
      </p:sp>
      <p:sp>
        <p:nvSpPr>
          <p:cNvPr id="2" name="Segnaposto data 1">
            <a:extLst>
              <a:ext uri="{FF2B5EF4-FFF2-40B4-BE49-F238E27FC236}">
                <a16:creationId xmlns:a16="http://schemas.microsoft.com/office/drawing/2014/main" id="{36FDF2B6-170E-9BC9-9C1B-2CCF256094DC}"/>
              </a:ext>
            </a:extLst>
          </p:cNvPr>
          <p:cNvSpPr>
            <a:spLocks noGrp="1"/>
          </p:cNvSpPr>
          <p:nvPr>
            <p:ph type="dt" sz="half" idx="10"/>
          </p:nvPr>
        </p:nvSpPr>
        <p:spPr>
          <a:xfrm>
            <a:off x="612649" y="6423914"/>
            <a:ext cx="9838102" cy="365125"/>
          </a:xfrm>
        </p:spPr>
        <p:txBody>
          <a:bodyPr/>
          <a:lstStyle/>
          <a:p>
            <a:pPr algn="ctr" rtl="0"/>
            <a:r>
              <a:rPr lang="it-IT" i="1" dirty="0"/>
              <a:t>Ing. Raffaele Lo Conte – Responsabile della Protezione dei Dati delle Province Religiose della Congregazione della Piccola Opera della Divina Provvidenza – Don Orione</a:t>
            </a:r>
            <a:endParaRPr lang="en-US" i="1" dirty="0"/>
          </a:p>
        </p:txBody>
      </p:sp>
    </p:spTree>
    <p:extLst>
      <p:ext uri="{BB962C8B-B14F-4D97-AF65-F5344CB8AC3E}">
        <p14:creationId xmlns:p14="http://schemas.microsoft.com/office/powerpoint/2010/main" val="1484888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728DF9D3-86C3-51C9-256B-379D76E116A4}"/>
              </a:ext>
            </a:extLst>
          </p:cNvPr>
          <p:cNvSpPr txBox="1"/>
          <p:nvPr/>
        </p:nvSpPr>
        <p:spPr>
          <a:xfrm>
            <a:off x="390330" y="990133"/>
            <a:ext cx="11411339" cy="3416320"/>
          </a:xfrm>
          <a:prstGeom prst="rect">
            <a:avLst/>
          </a:prstGeom>
          <a:noFill/>
        </p:spPr>
        <p:txBody>
          <a:bodyPr wrap="square">
            <a:spAutoFit/>
          </a:bodyPr>
          <a:lstStyle/>
          <a:p>
            <a:pPr algn="just"/>
            <a:r>
              <a:rPr lang="it-IT" sz="2000" b="1" i="1" dirty="0">
                <a:solidFill>
                  <a:srgbClr val="0070C0"/>
                </a:solidFill>
                <a:effectLst/>
                <a:latin typeface="Roboto" panose="02000000000000000000" pitchFamily="2" charset="0"/>
                <a:ea typeface="Roboto" panose="02000000000000000000" pitchFamily="2" charset="0"/>
                <a:cs typeface="Roboto" panose="02000000000000000000" pitchFamily="2" charset="0"/>
              </a:rPr>
              <a:t>Regole Generali </a:t>
            </a:r>
          </a:p>
          <a:p>
            <a:pPr algn="just"/>
            <a:endParaRPr lang="it-IT" dirty="0">
              <a:solidFill>
                <a:srgbClr val="000000"/>
              </a:solidFill>
              <a:latin typeface="Calibri Light" panose="020F0302020204030204" pitchFamily="34" charset="0"/>
              <a:ea typeface="Times New Roman" panose="02020603050405020304" pitchFamily="18" charset="0"/>
            </a:endParaRPr>
          </a:p>
          <a:p>
            <a:pPr algn="just"/>
            <a:r>
              <a:rPr lang="it-IT" sz="1800" dirty="0">
                <a:solidFill>
                  <a:srgbClr val="000000"/>
                </a:solidFill>
                <a:effectLst/>
                <a:latin typeface="Roboto" panose="02000000000000000000" pitchFamily="2" charset="0"/>
                <a:ea typeface="Roboto" panose="02000000000000000000" pitchFamily="2" charset="0"/>
                <a:cs typeface="Roboto" panose="02000000000000000000" pitchFamily="2" charset="0"/>
              </a:rPr>
              <a:t>Per la pubblicazione occorre osservare puntualmente tutti gli impegni assunti nella Informativa e:</a:t>
            </a:r>
          </a:p>
          <a:p>
            <a:pPr algn="just"/>
            <a:endParaRPr lang="it-IT" sz="1800" dirty="0">
              <a:effectLst/>
              <a:latin typeface="Roboto" panose="02000000000000000000" pitchFamily="2" charset="0"/>
              <a:ea typeface="Roboto" panose="02000000000000000000" pitchFamily="2" charset="0"/>
              <a:cs typeface="Roboto" panose="02000000000000000000" pitchFamily="2" charset="0"/>
            </a:endParaRPr>
          </a:p>
          <a:p>
            <a:pPr marL="342900" lvl="0" indent="-342900" algn="just">
              <a:buFont typeface="Calibri Light" panose="020F0302020204030204" pitchFamily="34" charset="0"/>
              <a:buChar char="-"/>
            </a:pPr>
            <a:r>
              <a:rPr lang="it-IT" sz="1800" dirty="0">
                <a:solidFill>
                  <a:srgbClr val="000000"/>
                </a:solidFill>
                <a:effectLst/>
                <a:latin typeface="Roboto" panose="02000000000000000000" pitchFamily="2" charset="0"/>
                <a:ea typeface="Roboto" panose="02000000000000000000" pitchFamily="2" charset="0"/>
                <a:cs typeface="Roboto" panose="02000000000000000000" pitchFamily="2" charset="0"/>
              </a:rPr>
              <a:t>verificare che le foto pubblicate riprendano solo persone che hanno espresso il consenso alla pubblicazione;</a:t>
            </a:r>
          </a:p>
          <a:p>
            <a:pPr lvl="0" algn="just"/>
            <a:endParaRPr lang="it-IT" sz="1800" dirty="0">
              <a:effectLst/>
              <a:latin typeface="Roboto" panose="02000000000000000000" pitchFamily="2" charset="0"/>
              <a:ea typeface="Roboto" panose="02000000000000000000" pitchFamily="2" charset="0"/>
              <a:cs typeface="Roboto" panose="02000000000000000000" pitchFamily="2" charset="0"/>
            </a:endParaRPr>
          </a:p>
          <a:p>
            <a:pPr marL="342900" lvl="0" indent="-342900" algn="just">
              <a:buFont typeface="Calibri Light" panose="020F0302020204030204" pitchFamily="34" charset="0"/>
              <a:buChar char="-"/>
            </a:pPr>
            <a:r>
              <a:rPr lang="it-IT" sz="1800" dirty="0">
                <a:solidFill>
                  <a:srgbClr val="000000"/>
                </a:solidFill>
                <a:effectLst/>
                <a:latin typeface="Roboto" panose="02000000000000000000" pitchFamily="2" charset="0"/>
                <a:ea typeface="Roboto" panose="02000000000000000000" pitchFamily="2" charset="0"/>
                <a:cs typeface="Roboto" panose="02000000000000000000" pitchFamily="2" charset="0"/>
              </a:rPr>
              <a:t>eliminare definitivamente le foto (oppure rendere irriconoscibile il volto delle persone nelle riprese di gruppo) quando l’Interessato revoca il Consenso alla pubblicazione;</a:t>
            </a:r>
          </a:p>
          <a:p>
            <a:pPr lvl="0" algn="just"/>
            <a:endParaRPr lang="it-IT" sz="1800" dirty="0">
              <a:effectLst/>
              <a:latin typeface="Roboto" panose="02000000000000000000" pitchFamily="2" charset="0"/>
              <a:ea typeface="Roboto" panose="02000000000000000000" pitchFamily="2" charset="0"/>
              <a:cs typeface="Roboto" panose="02000000000000000000" pitchFamily="2" charset="0"/>
            </a:endParaRPr>
          </a:p>
          <a:p>
            <a:pPr marL="342900" lvl="0" indent="-342900" algn="just">
              <a:spcAft>
                <a:spcPts val="1200"/>
              </a:spcAft>
              <a:buFont typeface="Calibri Light" panose="020F0302020204030204" pitchFamily="34" charset="0"/>
              <a:buChar char="-"/>
            </a:pPr>
            <a:r>
              <a:rPr lang="it-IT" sz="1800" dirty="0">
                <a:solidFill>
                  <a:srgbClr val="000000"/>
                </a:solidFill>
                <a:effectLst/>
                <a:latin typeface="Roboto" panose="02000000000000000000" pitchFamily="2" charset="0"/>
                <a:ea typeface="Roboto" panose="02000000000000000000" pitchFamily="2" charset="0"/>
                <a:cs typeface="Roboto" panose="02000000000000000000" pitchFamily="2" charset="0"/>
              </a:rPr>
              <a:t>rendere irriconoscibili i volti delle persone che non hanno espresso il Consenso alla pubblicazione ma che appaiono nelle foto di gruppo che saranno pubblicate.</a:t>
            </a:r>
            <a:endParaRPr lang="it-IT" sz="1800" dirty="0">
              <a:effectLst/>
              <a:latin typeface="Roboto" panose="02000000000000000000" pitchFamily="2" charset="0"/>
              <a:ea typeface="Roboto" panose="02000000000000000000" pitchFamily="2" charset="0"/>
              <a:cs typeface="Roboto" panose="02000000000000000000" pitchFamily="2" charset="0"/>
            </a:endParaRPr>
          </a:p>
        </p:txBody>
      </p:sp>
      <p:sp>
        <p:nvSpPr>
          <p:cNvPr id="5" name="Segnaposto data 1">
            <a:extLst>
              <a:ext uri="{FF2B5EF4-FFF2-40B4-BE49-F238E27FC236}">
                <a16:creationId xmlns:a16="http://schemas.microsoft.com/office/drawing/2014/main" id="{B39EB208-B45D-B618-FD97-D72AC4D8AF25}"/>
              </a:ext>
            </a:extLst>
          </p:cNvPr>
          <p:cNvSpPr>
            <a:spLocks noGrp="1"/>
          </p:cNvSpPr>
          <p:nvPr>
            <p:ph type="dt" sz="half" idx="10"/>
          </p:nvPr>
        </p:nvSpPr>
        <p:spPr>
          <a:xfrm>
            <a:off x="612649" y="6423914"/>
            <a:ext cx="9838102" cy="365125"/>
          </a:xfrm>
        </p:spPr>
        <p:txBody>
          <a:bodyPr/>
          <a:lstStyle/>
          <a:p>
            <a:pPr algn="ctr" rtl="0"/>
            <a:r>
              <a:rPr lang="it-IT" i="1" dirty="0"/>
              <a:t>Ing. Raffaele Lo Conte – Responsabile della Protezione dei Dati delle Province Religiose della Congregazione della Piccola Opera della Divina Provvidenza – Don Orione</a:t>
            </a:r>
            <a:endParaRPr lang="en-US" i="1" dirty="0"/>
          </a:p>
        </p:txBody>
      </p:sp>
    </p:spTree>
    <p:extLst>
      <p:ext uri="{BB962C8B-B14F-4D97-AF65-F5344CB8AC3E}">
        <p14:creationId xmlns:p14="http://schemas.microsoft.com/office/powerpoint/2010/main" val="1108963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05D3FED-A444-35FB-EC09-F4696FE62C6F}"/>
              </a:ext>
            </a:extLst>
          </p:cNvPr>
          <p:cNvSpPr>
            <a:spLocks noGrp="1"/>
          </p:cNvSpPr>
          <p:nvPr>
            <p:ph type="dt" sz="half" idx="10"/>
          </p:nvPr>
        </p:nvSpPr>
        <p:spPr>
          <a:xfrm>
            <a:off x="612649" y="6423914"/>
            <a:ext cx="9838102" cy="365125"/>
          </a:xfrm>
        </p:spPr>
        <p:txBody>
          <a:bodyPr/>
          <a:lstStyle/>
          <a:p>
            <a:pPr algn="ctr" rtl="0"/>
            <a:r>
              <a:rPr lang="it-IT" i="1" dirty="0"/>
              <a:t>Ing. Raffaele Lo Conte – Responsabile della Protezione dei Dati delle Province Religiose della Congregazione della Piccola Opera della Divina Provvidenza – Don Orione</a:t>
            </a:r>
            <a:endParaRPr lang="en-US" i="1" dirty="0"/>
          </a:p>
        </p:txBody>
      </p:sp>
      <p:sp>
        <p:nvSpPr>
          <p:cNvPr id="4" name="CasellaDiTesto 3">
            <a:extLst>
              <a:ext uri="{FF2B5EF4-FFF2-40B4-BE49-F238E27FC236}">
                <a16:creationId xmlns:a16="http://schemas.microsoft.com/office/drawing/2014/main" id="{F8A8BA97-F439-C3FE-86CC-D687688C5216}"/>
              </a:ext>
            </a:extLst>
          </p:cNvPr>
          <p:cNvSpPr txBox="1"/>
          <p:nvPr/>
        </p:nvSpPr>
        <p:spPr>
          <a:xfrm>
            <a:off x="454152" y="719325"/>
            <a:ext cx="11283696" cy="5216813"/>
          </a:xfrm>
          <a:prstGeom prst="rect">
            <a:avLst/>
          </a:prstGeom>
          <a:noFill/>
        </p:spPr>
        <p:txBody>
          <a:bodyPr wrap="square">
            <a:spAutoFit/>
          </a:bodyPr>
          <a:lstStyle/>
          <a:p>
            <a:pPr>
              <a:spcAft>
                <a:spcPts val="600"/>
              </a:spcAft>
            </a:pPr>
            <a:r>
              <a:rPr lang="it-IT" sz="2000" i="1" dirty="0">
                <a:solidFill>
                  <a:srgbClr val="0070C0"/>
                </a:solidFill>
                <a:effectLst/>
                <a:latin typeface="Calibri Light" panose="020F0302020204030204" pitchFamily="34" charset="0"/>
                <a:ea typeface="Calibri Light" panose="020F0302020204030204" pitchFamily="34" charset="0"/>
                <a:cs typeface="Calibri Light" panose="020F0302020204030204" pitchFamily="34" charset="0"/>
              </a:rPr>
              <a:t>Indicazioni Operative</a:t>
            </a:r>
          </a:p>
          <a:p>
            <a:pPr marL="342900" lvl="0" indent="-342900" algn="just">
              <a:spcAft>
                <a:spcPts val="600"/>
              </a:spcAft>
              <a:buFont typeface="+mj-lt"/>
              <a:buAutoNum type="arabicPeriod"/>
            </a:pPr>
            <a:r>
              <a:rPr lang="it-IT" sz="1800" dirty="0">
                <a:solidFill>
                  <a:srgbClr val="000000"/>
                </a:solidFill>
                <a:effectLst/>
                <a:latin typeface="Roboto" panose="02000000000000000000" pitchFamily="2" charset="0"/>
                <a:ea typeface="Roboto" panose="02000000000000000000" pitchFamily="2" charset="0"/>
                <a:cs typeface="Roboto" panose="02000000000000000000" pitchFamily="2" charset="0"/>
              </a:rPr>
              <a:t>Senza aver acquisito il Consenso scritto di cui sopra (per ciascuna persona ripresa) astenersi dal pubblicare le foto e i video di minori e/o dal trasmetterli a terzi;</a:t>
            </a:r>
            <a:endParaRPr lang="it-IT" sz="1800" dirty="0">
              <a:effectLst/>
              <a:latin typeface="Roboto" panose="02000000000000000000" pitchFamily="2" charset="0"/>
              <a:ea typeface="Roboto" panose="02000000000000000000" pitchFamily="2" charset="0"/>
              <a:cs typeface="Roboto" panose="02000000000000000000" pitchFamily="2" charset="0"/>
            </a:endParaRPr>
          </a:p>
          <a:p>
            <a:pPr marL="342900" lvl="0" indent="-342900" algn="just">
              <a:spcAft>
                <a:spcPts val="600"/>
              </a:spcAft>
              <a:buFont typeface="+mj-lt"/>
              <a:buAutoNum type="arabicPeriod"/>
            </a:pPr>
            <a:r>
              <a:rPr lang="it-IT" dirty="0">
                <a:solidFill>
                  <a:srgbClr val="000000"/>
                </a:solidFill>
                <a:latin typeface="Roboto" panose="02000000000000000000" pitchFamily="2" charset="0"/>
                <a:ea typeface="Roboto" panose="02000000000000000000" pitchFamily="2" charset="0"/>
                <a:cs typeface="Roboto" panose="02000000000000000000" pitchFamily="2" charset="0"/>
              </a:rPr>
              <a:t>i</a:t>
            </a:r>
            <a:r>
              <a:rPr lang="it-IT" sz="1800" dirty="0">
                <a:solidFill>
                  <a:srgbClr val="000000"/>
                </a:solidFill>
                <a:effectLst/>
                <a:latin typeface="Roboto" panose="02000000000000000000" pitchFamily="2" charset="0"/>
                <a:ea typeface="Roboto" panose="02000000000000000000" pitchFamily="2" charset="0"/>
                <a:cs typeface="Roboto" panose="02000000000000000000" pitchFamily="2" charset="0"/>
              </a:rPr>
              <a:t>n caso di riprese video e foto di gruppo, è necessario il Consenso per ciascuna persona ripresa;</a:t>
            </a:r>
            <a:endParaRPr lang="it-IT" sz="1800" dirty="0">
              <a:effectLst/>
              <a:latin typeface="Roboto" panose="02000000000000000000" pitchFamily="2" charset="0"/>
              <a:ea typeface="Roboto" panose="02000000000000000000" pitchFamily="2" charset="0"/>
              <a:cs typeface="Roboto" panose="02000000000000000000" pitchFamily="2" charset="0"/>
            </a:endParaRPr>
          </a:p>
          <a:p>
            <a:pPr marL="342900" lvl="0" indent="-342900" algn="just">
              <a:spcAft>
                <a:spcPts val="600"/>
              </a:spcAft>
              <a:buFont typeface="+mj-lt"/>
              <a:buAutoNum type="arabicPeriod"/>
            </a:pPr>
            <a:r>
              <a:rPr lang="it-IT" dirty="0">
                <a:solidFill>
                  <a:srgbClr val="000000"/>
                </a:solidFill>
                <a:latin typeface="Roboto" panose="02000000000000000000" pitchFamily="2" charset="0"/>
                <a:ea typeface="Roboto" panose="02000000000000000000" pitchFamily="2" charset="0"/>
                <a:cs typeface="Roboto" panose="02000000000000000000" pitchFamily="2" charset="0"/>
              </a:rPr>
              <a:t>q</a:t>
            </a:r>
            <a:r>
              <a:rPr lang="it-IT" sz="1800" dirty="0">
                <a:solidFill>
                  <a:srgbClr val="000000"/>
                </a:solidFill>
                <a:effectLst/>
                <a:latin typeface="Roboto" panose="02000000000000000000" pitchFamily="2" charset="0"/>
                <a:ea typeface="Roboto" panose="02000000000000000000" pitchFamily="2" charset="0"/>
                <a:cs typeface="Roboto" panose="02000000000000000000" pitchFamily="2" charset="0"/>
              </a:rPr>
              <a:t>uando le foto ed i video riguardano i minori, il Consenso deve essere concesso da entrambi i genitori. A tal proposito si segnala che il Garante della Protezione dei Dati Personali (GPDP) stigmatizza l’uso di alcuni genitori di pubblicare (o far pubblicare) in modo indiscriminato le foto dei propri figli minori … e, dunque, anche la decisione di acconsentire alla pubblicazione delle foto dei propri figli minorenni … e, dunque, anche la prassi delle parrocchie (e dei loro collaboratori) di pubblicare in modo scriteriato ed esagerato le foto ed i video sui social parrocchiali;</a:t>
            </a:r>
            <a:endParaRPr lang="it-IT" sz="1800" dirty="0">
              <a:effectLst/>
              <a:latin typeface="Roboto" panose="02000000000000000000" pitchFamily="2" charset="0"/>
              <a:ea typeface="Roboto" panose="02000000000000000000" pitchFamily="2" charset="0"/>
              <a:cs typeface="Roboto" panose="02000000000000000000" pitchFamily="2" charset="0"/>
            </a:endParaRPr>
          </a:p>
          <a:p>
            <a:pPr marL="342900" lvl="0" indent="-342900" algn="just">
              <a:spcAft>
                <a:spcPts val="600"/>
              </a:spcAft>
              <a:buFont typeface="+mj-lt"/>
              <a:buAutoNum type="arabicPeriod"/>
            </a:pPr>
            <a:r>
              <a:rPr lang="it-IT" dirty="0">
                <a:solidFill>
                  <a:srgbClr val="000000"/>
                </a:solidFill>
                <a:latin typeface="Roboto" panose="02000000000000000000" pitchFamily="2" charset="0"/>
                <a:ea typeface="Roboto" panose="02000000000000000000" pitchFamily="2" charset="0"/>
                <a:cs typeface="Roboto" panose="02000000000000000000" pitchFamily="2" charset="0"/>
              </a:rPr>
              <a:t>c</a:t>
            </a:r>
            <a:r>
              <a:rPr lang="it-IT" sz="1800" dirty="0">
                <a:solidFill>
                  <a:srgbClr val="000000"/>
                </a:solidFill>
                <a:effectLst/>
                <a:latin typeface="Roboto" panose="02000000000000000000" pitchFamily="2" charset="0"/>
                <a:ea typeface="Roboto" panose="02000000000000000000" pitchFamily="2" charset="0"/>
                <a:cs typeface="Roboto" panose="02000000000000000000" pitchFamily="2" charset="0"/>
              </a:rPr>
              <a:t>on riferimento ai social intestati alla parrocchia o all’oratorio o ai gruppi parrocchiali, considerato che le foto e i video possono essere condivisi da terzi, e quindi </a:t>
            </a:r>
            <a:r>
              <a:rPr lang="it-IT" sz="1800" i="1" dirty="0">
                <a:solidFill>
                  <a:srgbClr val="000000"/>
                </a:solidFill>
                <a:effectLst/>
                <a:latin typeface="Roboto" panose="02000000000000000000" pitchFamily="2" charset="0"/>
                <a:ea typeface="Roboto" panose="02000000000000000000" pitchFamily="2" charset="0"/>
                <a:cs typeface="Roboto" panose="02000000000000000000" pitchFamily="2" charset="0"/>
              </a:rPr>
              <a:t>propagarsi</a:t>
            </a:r>
            <a:r>
              <a:rPr lang="it-IT" sz="1800" dirty="0">
                <a:solidFill>
                  <a:srgbClr val="000000"/>
                </a:solidFill>
                <a:effectLst/>
                <a:latin typeface="Roboto" panose="02000000000000000000" pitchFamily="2" charset="0"/>
                <a:ea typeface="Roboto" panose="02000000000000000000" pitchFamily="2" charset="0"/>
                <a:cs typeface="Roboto" panose="02000000000000000000" pitchFamily="2" charset="0"/>
              </a:rPr>
              <a:t> sul WEB (con tutti gli evidenti rischi che ne conseguono), per saggia prudenza si deve procedere alla loro pubblicazione con estrema cautela e prudenza (per non mettere in pericolo il minore);</a:t>
            </a:r>
            <a:endParaRPr lang="it-IT" sz="1800" dirty="0">
              <a:effectLst/>
              <a:latin typeface="Roboto" panose="02000000000000000000" pitchFamily="2" charset="0"/>
              <a:ea typeface="Roboto" panose="02000000000000000000" pitchFamily="2" charset="0"/>
              <a:cs typeface="Roboto" panose="02000000000000000000" pitchFamily="2" charset="0"/>
            </a:endParaRPr>
          </a:p>
          <a:p>
            <a:pPr marL="342900" lvl="0" indent="-342900" algn="just">
              <a:spcAft>
                <a:spcPts val="600"/>
              </a:spcAft>
              <a:buFont typeface="+mj-lt"/>
              <a:buAutoNum type="arabicPeriod"/>
            </a:pPr>
            <a:r>
              <a:rPr lang="it-IT" dirty="0">
                <a:solidFill>
                  <a:srgbClr val="000000"/>
                </a:solidFill>
                <a:latin typeface="Roboto" panose="02000000000000000000" pitchFamily="2" charset="0"/>
                <a:ea typeface="Roboto" panose="02000000000000000000" pitchFamily="2" charset="0"/>
                <a:cs typeface="Roboto" panose="02000000000000000000" pitchFamily="2" charset="0"/>
              </a:rPr>
              <a:t>i</a:t>
            </a:r>
            <a:r>
              <a:rPr lang="it-IT" sz="1800" dirty="0">
                <a:solidFill>
                  <a:srgbClr val="000000"/>
                </a:solidFill>
                <a:effectLst/>
                <a:latin typeface="Roboto" panose="02000000000000000000" pitchFamily="2" charset="0"/>
                <a:ea typeface="Roboto" panose="02000000000000000000" pitchFamily="2" charset="0"/>
                <a:cs typeface="Roboto" panose="02000000000000000000" pitchFamily="2" charset="0"/>
              </a:rPr>
              <a:t> social intestati alle persone fisiche (anche se sacerdoti, educatori, formatori e collaboratori) non sono coperti dalle autorizzazioni acquisite dalla parrocchia; di contro si espone a pericolo la parrocchia che decide di rilanciare sui propri social foto ricevute o condivise dai social di terzi.</a:t>
            </a:r>
            <a:endParaRPr lang="it-IT" sz="1800" dirty="0">
              <a:effectLst/>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633707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BCCEFB2-BB23-E6CC-FEC1-10A175C1BF3C}"/>
              </a:ext>
            </a:extLst>
          </p:cNvPr>
          <p:cNvSpPr txBox="1"/>
          <p:nvPr/>
        </p:nvSpPr>
        <p:spPr>
          <a:xfrm>
            <a:off x="481584" y="573523"/>
            <a:ext cx="11228832" cy="5909310"/>
          </a:xfrm>
          <a:prstGeom prst="rect">
            <a:avLst/>
          </a:prstGeom>
          <a:noFill/>
        </p:spPr>
        <p:txBody>
          <a:bodyPr wrap="square" rtlCol="0">
            <a:spAutoFit/>
          </a:bodyPr>
          <a:lstStyle/>
          <a:p>
            <a:pPr marL="0" indent="0" algn="just">
              <a:buFont typeface="Arial" panose="020B0604020202020204" pitchFamily="34" charset="0"/>
              <a:buNone/>
            </a:pPr>
            <a:r>
              <a:rPr lang="it-IT" sz="2000" b="1" i="1" dirty="0">
                <a:solidFill>
                  <a:srgbClr val="0070C0"/>
                </a:solidFill>
                <a:latin typeface="Roboto" panose="02000000000000000000" pitchFamily="2" charset="0"/>
                <a:ea typeface="Roboto" panose="02000000000000000000" pitchFamily="2" charset="0"/>
                <a:cs typeface="Roboto" panose="02000000000000000000" pitchFamily="2" charset="0"/>
              </a:rPr>
              <a:t>I Diritti dell’Interessato</a:t>
            </a:r>
          </a:p>
          <a:p>
            <a:pPr marL="0" indent="0" algn="just">
              <a:buFont typeface="Arial" panose="020B0604020202020204" pitchFamily="34" charset="0"/>
              <a:buNone/>
            </a:pPr>
            <a:endParaRPr lang="it-IT" dirty="0"/>
          </a:p>
          <a:p>
            <a:pPr marL="0" indent="0" algn="just">
              <a:buFont typeface="Arial" panose="020B0604020202020204" pitchFamily="34" charset="0"/>
              <a:buNone/>
            </a:pPr>
            <a:r>
              <a:rPr lang="it-IT" dirty="0"/>
              <a:t>All’</a:t>
            </a:r>
            <a:r>
              <a:rPr lang="it-IT" i="1" dirty="0"/>
              <a:t>Interessato</a:t>
            </a:r>
            <a:r>
              <a:rPr lang="it-IT" dirty="0"/>
              <a:t>, ovvero </a:t>
            </a:r>
            <a:r>
              <a:rPr lang="it-IT" i="1" dirty="0"/>
              <a:t>la persona fisica a cui si riferiscono i dati personali</a:t>
            </a:r>
            <a:r>
              <a:rPr lang="it-IT" dirty="0"/>
              <a:t>, il RGPD UE 2016/679 riconosce i seguenti importanti diritti elencati nel Capo III – </a:t>
            </a:r>
            <a:r>
              <a:rPr lang="it-IT" i="1" dirty="0"/>
              <a:t>Diritti dell’Interessato</a:t>
            </a:r>
            <a:r>
              <a:rPr lang="it-IT" dirty="0"/>
              <a:t> - :</a:t>
            </a:r>
          </a:p>
          <a:p>
            <a:pPr marL="0" indent="0" algn="just">
              <a:buFont typeface="Arial" panose="020B0604020202020204" pitchFamily="34" charset="0"/>
              <a:buNone/>
            </a:pPr>
            <a:endParaRPr lang="it-IT" dirty="0"/>
          </a:p>
          <a:p>
            <a:pPr marL="534988" indent="-534988" algn="just"/>
            <a:r>
              <a:rPr lang="it-IT" sz="1800" dirty="0"/>
              <a:t>il diritto ad essere informato (</a:t>
            </a:r>
            <a:r>
              <a:rPr lang="it-IT" sz="1800" i="1" dirty="0"/>
              <a:t>Articoli 12-13-14</a:t>
            </a:r>
            <a:r>
              <a:rPr lang="it-IT" sz="1800" dirty="0"/>
              <a:t>);</a:t>
            </a:r>
          </a:p>
          <a:p>
            <a:pPr marL="534988" indent="-534988" algn="just"/>
            <a:endParaRPr lang="it-IT" sz="1800" dirty="0"/>
          </a:p>
          <a:p>
            <a:pPr marL="534988" indent="-534988" algn="just"/>
            <a:r>
              <a:rPr lang="it-IT" sz="1800" dirty="0"/>
              <a:t>il diritto di accesso ai dati (</a:t>
            </a:r>
            <a:r>
              <a:rPr lang="it-IT" sz="1800" i="1" dirty="0"/>
              <a:t>Articolo 15</a:t>
            </a:r>
            <a:r>
              <a:rPr lang="it-IT" sz="1800" dirty="0"/>
              <a:t>);</a:t>
            </a:r>
          </a:p>
          <a:p>
            <a:pPr marL="534988" indent="-534988" algn="just"/>
            <a:endParaRPr lang="it-IT" dirty="0"/>
          </a:p>
          <a:p>
            <a:pPr marL="534988" indent="-534988" algn="just"/>
            <a:r>
              <a:rPr lang="it-IT" sz="1800" dirty="0"/>
              <a:t>il diritto di rettifica (</a:t>
            </a:r>
            <a:r>
              <a:rPr lang="it-IT" sz="1800" i="1" dirty="0"/>
              <a:t>Articolo 16</a:t>
            </a:r>
            <a:r>
              <a:rPr lang="it-IT" sz="1800" dirty="0"/>
              <a:t>);</a:t>
            </a:r>
          </a:p>
          <a:p>
            <a:pPr marL="534988" indent="-534988" algn="just"/>
            <a:endParaRPr lang="it-IT" sz="1800" dirty="0"/>
          </a:p>
          <a:p>
            <a:pPr marL="534988" indent="-534988" algn="just"/>
            <a:r>
              <a:rPr lang="it-IT" sz="1800" dirty="0"/>
              <a:t>il diritto alla cancellazione dei dati, o «</a:t>
            </a:r>
            <a:r>
              <a:rPr lang="it-IT" sz="1800" i="1" dirty="0"/>
              <a:t>diritto all’oblio</a:t>
            </a:r>
            <a:r>
              <a:rPr lang="it-IT" sz="1800" dirty="0"/>
              <a:t>» (</a:t>
            </a:r>
            <a:r>
              <a:rPr lang="it-IT" sz="1800" i="1" dirty="0"/>
              <a:t>Articolo 17</a:t>
            </a:r>
            <a:r>
              <a:rPr lang="it-IT" sz="1800" dirty="0"/>
              <a:t>);</a:t>
            </a:r>
          </a:p>
          <a:p>
            <a:pPr marL="534988" indent="-534988" algn="just"/>
            <a:endParaRPr lang="it-IT" sz="1800" dirty="0"/>
          </a:p>
          <a:p>
            <a:pPr marL="534988" indent="-534988" algn="just"/>
            <a:r>
              <a:rPr lang="it-IT" sz="1800" dirty="0"/>
              <a:t>il diritto alla limitazione del trattamento (</a:t>
            </a:r>
            <a:r>
              <a:rPr lang="it-IT" sz="1800" i="1" dirty="0"/>
              <a:t>Articolo 18</a:t>
            </a:r>
            <a:r>
              <a:rPr lang="it-IT" sz="1800" dirty="0"/>
              <a:t>);</a:t>
            </a:r>
          </a:p>
          <a:p>
            <a:pPr marL="534988" indent="-534988" algn="just"/>
            <a:endParaRPr lang="it-IT" sz="1800" dirty="0"/>
          </a:p>
          <a:p>
            <a:pPr marL="534988" indent="-534988" algn="just"/>
            <a:r>
              <a:rPr lang="it-IT" sz="1800" dirty="0"/>
              <a:t>il diritto alla portabilità dei dati (</a:t>
            </a:r>
            <a:r>
              <a:rPr lang="it-IT" sz="1800" i="1" dirty="0"/>
              <a:t>Articolo 20</a:t>
            </a:r>
            <a:r>
              <a:rPr lang="it-IT" sz="1800" dirty="0"/>
              <a:t>);</a:t>
            </a:r>
          </a:p>
          <a:p>
            <a:pPr marL="534988" indent="-534988" algn="just"/>
            <a:endParaRPr lang="it-IT" sz="1800" dirty="0"/>
          </a:p>
          <a:p>
            <a:pPr marL="534988" indent="-534988" algn="just"/>
            <a:r>
              <a:rPr lang="it-IT" sz="1800" dirty="0"/>
              <a:t>il diritto ad opporsi a determinate forme di trattamento (</a:t>
            </a:r>
            <a:r>
              <a:rPr lang="it-IT" sz="1800" i="1" dirty="0"/>
              <a:t>Articolo 21</a:t>
            </a:r>
            <a:r>
              <a:rPr lang="it-IT" sz="1800" dirty="0"/>
              <a:t>);</a:t>
            </a:r>
          </a:p>
          <a:p>
            <a:pPr marL="534988" indent="-534988" algn="just"/>
            <a:endParaRPr lang="it-IT" sz="1800" dirty="0"/>
          </a:p>
          <a:p>
            <a:pPr marL="534988" indent="-534988" algn="just"/>
            <a:r>
              <a:rPr lang="it-IT" sz="1800" dirty="0"/>
              <a:t>Il diritto a non essere sottoposto a decisioni basate unicamente sul trattamento automatizzato dei dati che lo riguardano (</a:t>
            </a:r>
            <a:r>
              <a:rPr lang="it-IT" sz="1800" i="1" dirty="0"/>
              <a:t>Articolo 22</a:t>
            </a:r>
            <a:r>
              <a:rPr lang="it-IT" sz="1800" dirty="0"/>
              <a:t>).</a:t>
            </a:r>
          </a:p>
        </p:txBody>
      </p:sp>
      <p:sp>
        <p:nvSpPr>
          <p:cNvPr id="4" name="Segnaposto data 1">
            <a:extLst>
              <a:ext uri="{FF2B5EF4-FFF2-40B4-BE49-F238E27FC236}">
                <a16:creationId xmlns:a16="http://schemas.microsoft.com/office/drawing/2014/main" id="{B077119E-B7CA-7ED0-3520-71AA67FD97FC}"/>
              </a:ext>
            </a:extLst>
          </p:cNvPr>
          <p:cNvSpPr>
            <a:spLocks noGrp="1"/>
          </p:cNvSpPr>
          <p:nvPr>
            <p:ph type="dt" sz="half" idx="10"/>
          </p:nvPr>
        </p:nvSpPr>
        <p:spPr>
          <a:xfrm>
            <a:off x="612649" y="6423914"/>
            <a:ext cx="9838102" cy="365125"/>
          </a:xfrm>
        </p:spPr>
        <p:txBody>
          <a:bodyPr/>
          <a:lstStyle/>
          <a:p>
            <a:pPr algn="ctr" rtl="0"/>
            <a:r>
              <a:rPr lang="it-IT" i="1" dirty="0"/>
              <a:t>Ing. Raffaele Lo Conte – Responsabile della Protezione dei Dati delle Province Religiose della Congregazione della Piccola Opera della Divina Provvidenza – Don Orione</a:t>
            </a:r>
            <a:endParaRPr lang="en-US" i="1" dirty="0"/>
          </a:p>
        </p:txBody>
      </p:sp>
    </p:spTree>
    <p:extLst>
      <p:ext uri="{BB962C8B-B14F-4D97-AF65-F5344CB8AC3E}">
        <p14:creationId xmlns:p14="http://schemas.microsoft.com/office/powerpoint/2010/main" val="557186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59C36781-1B32-0B1F-28D6-2A23A558F123}"/>
              </a:ext>
            </a:extLst>
          </p:cNvPr>
          <p:cNvSpPr txBox="1"/>
          <p:nvPr/>
        </p:nvSpPr>
        <p:spPr>
          <a:xfrm>
            <a:off x="595884" y="697166"/>
            <a:ext cx="11000232" cy="5909310"/>
          </a:xfrm>
          <a:prstGeom prst="rect">
            <a:avLst/>
          </a:prstGeom>
          <a:noFill/>
        </p:spPr>
        <p:txBody>
          <a:bodyPr wrap="square">
            <a:spAutoFit/>
          </a:bodyPr>
          <a:lstStyle/>
          <a:p>
            <a:pPr algn="ctr"/>
            <a:r>
              <a:rPr lang="it-IT" sz="2000" b="1" i="1" dirty="0">
                <a:solidFill>
                  <a:srgbClr val="0070C0"/>
                </a:solidFill>
              </a:rPr>
              <a:t>Il Regolamento Generale sulla Protezione dei Dati Personali – RGPD UE 2016/679 -</a:t>
            </a:r>
          </a:p>
          <a:p>
            <a:pPr algn="just"/>
            <a:endParaRPr lang="it-IT" b="0" i="0" dirty="0">
              <a:solidFill>
                <a:srgbClr val="444444"/>
              </a:solidFill>
              <a:effectLst/>
              <a:latin typeface="Jaldi"/>
            </a:endParaRPr>
          </a:p>
          <a:p>
            <a:pPr algn="just"/>
            <a:r>
              <a:rPr lang="it-IT" b="0" i="0" dirty="0">
                <a:solidFill>
                  <a:srgbClr val="444444"/>
                </a:solidFill>
                <a:effectLst/>
                <a:latin typeface="Jaldi"/>
              </a:rPr>
              <a:t>1) </a:t>
            </a:r>
            <a:r>
              <a:rPr lang="it-IT" dirty="0">
                <a:solidFill>
                  <a:srgbClr val="444444"/>
                </a:solidFill>
                <a:latin typeface="Jaldi"/>
              </a:rPr>
              <a:t>Il Regolamento si applica quando c</a:t>
            </a:r>
            <a:r>
              <a:rPr lang="it-IT" i="0" dirty="0">
                <a:solidFill>
                  <a:srgbClr val="444444"/>
                </a:solidFill>
                <a:effectLst/>
                <a:latin typeface="Jaldi"/>
              </a:rPr>
              <a:t>’è un </a:t>
            </a:r>
            <a:r>
              <a:rPr lang="it-IT" b="1" i="0" dirty="0">
                <a:solidFill>
                  <a:srgbClr val="444444"/>
                </a:solidFill>
                <a:effectLst/>
                <a:latin typeface="Jaldi"/>
              </a:rPr>
              <a:t>Titolare del Trattamento - </a:t>
            </a:r>
            <a:r>
              <a:rPr lang="it-IT" i="0" dirty="0">
                <a:solidFill>
                  <a:srgbClr val="444444"/>
                </a:solidFill>
                <a:effectLst/>
                <a:latin typeface="Jaldi"/>
              </a:rPr>
              <a:t>o un </a:t>
            </a:r>
            <a:r>
              <a:rPr lang="it-IT" b="1" i="0" dirty="0">
                <a:solidFill>
                  <a:srgbClr val="444444"/>
                </a:solidFill>
                <a:effectLst/>
                <a:latin typeface="Jaldi"/>
              </a:rPr>
              <a:t>Responsabile del Trattamento - che ha uno stabilimento all’interno dell’Unione Europea</a:t>
            </a:r>
            <a:r>
              <a:rPr lang="it-IT" dirty="0">
                <a:solidFill>
                  <a:srgbClr val="444444"/>
                </a:solidFill>
                <a:latin typeface="Jaldi"/>
              </a:rPr>
              <a:t> (27 Stati compresa l’Italia)</a:t>
            </a:r>
            <a:endParaRPr lang="it-IT" b="0" i="0" dirty="0">
              <a:solidFill>
                <a:srgbClr val="444444"/>
              </a:solidFill>
              <a:effectLst/>
              <a:latin typeface="Jaldi"/>
            </a:endParaRPr>
          </a:p>
          <a:p>
            <a:pPr algn="just"/>
            <a:endParaRPr lang="it-IT" dirty="0">
              <a:solidFill>
                <a:srgbClr val="444444"/>
              </a:solidFill>
              <a:latin typeface="Jaldi"/>
            </a:endParaRPr>
          </a:p>
          <a:p>
            <a:pPr algn="just"/>
            <a:r>
              <a:rPr lang="it-IT" dirty="0">
                <a:solidFill>
                  <a:srgbClr val="444444"/>
                </a:solidFill>
                <a:latin typeface="Jaldi"/>
              </a:rPr>
              <a:t>ci</a:t>
            </a:r>
            <a:r>
              <a:rPr lang="it-IT" b="0" i="0" dirty="0">
                <a:solidFill>
                  <a:srgbClr val="444444"/>
                </a:solidFill>
                <a:effectLst/>
                <a:latin typeface="Jaldi"/>
              </a:rPr>
              <a:t>oè si applica a qualsiasi attività che è effettiva e reale e che avviene all’interno del territorio dell’Unione Europea, indipendentemente dal fatto che il trattamento poi avvenga fuori dall’UE. </a:t>
            </a:r>
          </a:p>
          <a:p>
            <a:pPr algn="ctr"/>
            <a:r>
              <a:rPr lang="it-IT" b="1" i="1" dirty="0">
                <a:solidFill>
                  <a:srgbClr val="FF0000"/>
                </a:solidFill>
                <a:effectLst/>
                <a:latin typeface="Jaldi"/>
              </a:rPr>
              <a:t>Lo stabilimento (azienda) ha una sede all’interno dell’Unione Europea? </a:t>
            </a:r>
          </a:p>
          <a:p>
            <a:pPr algn="ctr"/>
            <a:r>
              <a:rPr lang="it-IT" b="1" i="1" dirty="0">
                <a:solidFill>
                  <a:srgbClr val="FF0000"/>
                </a:solidFill>
                <a:effectLst/>
                <a:latin typeface="Jaldi"/>
              </a:rPr>
              <a:t>Si applica il Regolamento, anche se poi i dati vengono trattati a Singapore.</a:t>
            </a:r>
          </a:p>
          <a:p>
            <a:pPr algn="just"/>
            <a:endParaRPr lang="it-IT" dirty="0">
              <a:solidFill>
                <a:srgbClr val="444444"/>
              </a:solidFill>
              <a:latin typeface="Jaldi"/>
            </a:endParaRPr>
          </a:p>
          <a:p>
            <a:pPr algn="just"/>
            <a:r>
              <a:rPr lang="it-IT" b="0" i="0" dirty="0">
                <a:solidFill>
                  <a:srgbClr val="444444"/>
                </a:solidFill>
                <a:effectLst/>
                <a:latin typeface="Jaldi"/>
              </a:rPr>
              <a:t>2) </a:t>
            </a:r>
            <a:r>
              <a:rPr lang="it-IT" i="0" dirty="0">
                <a:solidFill>
                  <a:srgbClr val="444444"/>
                </a:solidFill>
                <a:effectLst/>
                <a:latin typeface="Jaldi"/>
              </a:rPr>
              <a:t>Il RGPD si applica anche quando il </a:t>
            </a:r>
            <a:r>
              <a:rPr lang="it-IT" b="1" i="0" dirty="0">
                <a:solidFill>
                  <a:srgbClr val="444444"/>
                </a:solidFill>
                <a:effectLst/>
                <a:latin typeface="Jaldi"/>
              </a:rPr>
              <a:t>Titolare – </a:t>
            </a:r>
            <a:r>
              <a:rPr lang="it-IT" i="0" dirty="0">
                <a:solidFill>
                  <a:srgbClr val="444444"/>
                </a:solidFill>
                <a:effectLst/>
                <a:latin typeface="Jaldi"/>
              </a:rPr>
              <a:t>o il </a:t>
            </a:r>
            <a:r>
              <a:rPr lang="it-IT" b="1" i="0" dirty="0">
                <a:solidFill>
                  <a:srgbClr val="444444"/>
                </a:solidFill>
                <a:effectLst/>
                <a:latin typeface="Jaldi"/>
              </a:rPr>
              <a:t>Responsabile -</a:t>
            </a:r>
            <a:r>
              <a:rPr lang="it-IT" b="0" i="0" dirty="0">
                <a:solidFill>
                  <a:srgbClr val="444444"/>
                </a:solidFill>
                <a:effectLst/>
                <a:latin typeface="Jaldi"/>
              </a:rPr>
              <a:t> </a:t>
            </a:r>
          </a:p>
          <a:p>
            <a:pPr algn="just"/>
            <a:endParaRPr lang="it-IT" dirty="0">
              <a:solidFill>
                <a:srgbClr val="444444"/>
              </a:solidFill>
              <a:latin typeface="Jaldi"/>
            </a:endParaRPr>
          </a:p>
          <a:p>
            <a:pPr algn="just"/>
            <a:r>
              <a:rPr lang="it-IT" b="0" i="0" dirty="0">
                <a:solidFill>
                  <a:srgbClr val="444444"/>
                </a:solidFill>
                <a:effectLst/>
                <a:latin typeface="Jaldi"/>
              </a:rPr>
              <a:t>non hanno una Sede Legale o Amministrativa o Produttiva all’interno dell’Unione Europea, ma </a:t>
            </a:r>
            <a:r>
              <a:rPr lang="it-IT" b="1" i="0" dirty="0">
                <a:solidFill>
                  <a:srgbClr val="444444"/>
                </a:solidFill>
                <a:effectLst/>
                <a:latin typeface="Jaldi"/>
              </a:rPr>
              <a:t>tratta dati personali di Interessati che sono all’interno dell’Unione Europea.</a:t>
            </a:r>
          </a:p>
          <a:p>
            <a:pPr algn="just"/>
            <a:r>
              <a:rPr lang="it-IT" b="1" i="0" dirty="0">
                <a:solidFill>
                  <a:srgbClr val="444444"/>
                </a:solidFill>
                <a:effectLst/>
                <a:latin typeface="Jaldi"/>
              </a:rPr>
              <a:t> </a:t>
            </a:r>
            <a:endParaRPr lang="it-IT" b="0" i="0" dirty="0">
              <a:solidFill>
                <a:srgbClr val="444444"/>
              </a:solidFill>
              <a:effectLst/>
              <a:latin typeface="Jaldi"/>
            </a:endParaRPr>
          </a:p>
          <a:p>
            <a:pPr algn="just"/>
            <a:r>
              <a:rPr lang="it-IT" b="0" i="0" dirty="0">
                <a:solidFill>
                  <a:srgbClr val="444444"/>
                </a:solidFill>
                <a:effectLst/>
                <a:latin typeface="Jaldi"/>
              </a:rPr>
              <a:t>Ovvero il Regolamento si applica a chi eroga servizi o beni, anche gratuitamente, e per farlo tratta, salva, legge o sposta dati personali ed anche a chi monitora utenti, ovvero fa attività di profilazione, geo-localizzazione, attività di marketing, tracciamento anche attraverso i cookie.</a:t>
            </a:r>
          </a:p>
          <a:p>
            <a:pPr algn="ctr"/>
            <a:r>
              <a:rPr lang="it-IT" b="1" i="1" dirty="0">
                <a:solidFill>
                  <a:srgbClr val="FF0000"/>
                </a:solidFill>
                <a:effectLst/>
                <a:latin typeface="Jaldi"/>
              </a:rPr>
              <a:t>Lo stabilimento (azienda) è in Kazakistan e vende beni anche in Europa ad Interessati Europei?</a:t>
            </a:r>
          </a:p>
          <a:p>
            <a:pPr algn="ctr"/>
            <a:r>
              <a:rPr lang="it-IT" b="1" i="1" dirty="0">
                <a:solidFill>
                  <a:srgbClr val="FF0000"/>
                </a:solidFill>
                <a:effectLst/>
                <a:latin typeface="Jaldi"/>
              </a:rPr>
              <a:t>Si applica il Regolamento.</a:t>
            </a:r>
          </a:p>
          <a:p>
            <a:pPr algn="just"/>
            <a:endParaRPr lang="it-IT" b="0" i="0" dirty="0">
              <a:solidFill>
                <a:srgbClr val="444444"/>
              </a:solidFill>
              <a:effectLst/>
              <a:latin typeface="Jaldi"/>
            </a:endParaRPr>
          </a:p>
        </p:txBody>
      </p:sp>
      <p:sp>
        <p:nvSpPr>
          <p:cNvPr id="3" name="Segnaposto data 1">
            <a:extLst>
              <a:ext uri="{FF2B5EF4-FFF2-40B4-BE49-F238E27FC236}">
                <a16:creationId xmlns:a16="http://schemas.microsoft.com/office/drawing/2014/main" id="{5D91B8A0-8E5F-7433-AF0C-56406C8945ED}"/>
              </a:ext>
            </a:extLst>
          </p:cNvPr>
          <p:cNvSpPr>
            <a:spLocks noGrp="1"/>
          </p:cNvSpPr>
          <p:nvPr>
            <p:ph type="dt" sz="half" idx="10"/>
          </p:nvPr>
        </p:nvSpPr>
        <p:spPr>
          <a:xfrm>
            <a:off x="612649" y="6423914"/>
            <a:ext cx="9838102" cy="365125"/>
          </a:xfrm>
        </p:spPr>
        <p:txBody>
          <a:bodyPr/>
          <a:lstStyle/>
          <a:p>
            <a:pPr algn="ctr" rtl="0"/>
            <a:r>
              <a:rPr lang="it-IT" i="1" dirty="0"/>
              <a:t>Ing. Raffaele Lo Conte – Responsabile della Protezione dei Dati delle Province Religiose della Congregazione della Piccola Opera della Divina Provvidenza – Don Orione</a:t>
            </a:r>
            <a:endParaRPr lang="en-US" i="1" dirty="0"/>
          </a:p>
        </p:txBody>
      </p:sp>
    </p:spTree>
    <p:extLst>
      <p:ext uri="{BB962C8B-B14F-4D97-AF65-F5344CB8AC3E}">
        <p14:creationId xmlns:p14="http://schemas.microsoft.com/office/powerpoint/2010/main" val="1186710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BBC13D5E-EDD9-D23A-D980-C4935BA73D50}"/>
              </a:ext>
            </a:extLst>
          </p:cNvPr>
          <p:cNvSpPr txBox="1"/>
          <p:nvPr/>
        </p:nvSpPr>
        <p:spPr>
          <a:xfrm>
            <a:off x="445008" y="1313557"/>
            <a:ext cx="11301984" cy="4247317"/>
          </a:xfrm>
          <a:prstGeom prst="rect">
            <a:avLst/>
          </a:prstGeom>
          <a:noFill/>
        </p:spPr>
        <p:txBody>
          <a:bodyPr wrap="square">
            <a:spAutoFit/>
          </a:bodyPr>
          <a:lstStyle/>
          <a:p>
            <a:pPr algn="just"/>
            <a:endParaRPr lang="it-IT" b="0" i="0" dirty="0">
              <a:solidFill>
                <a:srgbClr val="444444"/>
              </a:solidFill>
              <a:effectLst/>
              <a:latin typeface="Jaldi"/>
            </a:endParaRPr>
          </a:p>
          <a:p>
            <a:pPr algn="just"/>
            <a:r>
              <a:rPr lang="it-IT" b="0" i="0" dirty="0">
                <a:solidFill>
                  <a:srgbClr val="444444"/>
                </a:solidFill>
                <a:effectLst/>
                <a:latin typeface="Jaldi"/>
              </a:rPr>
              <a:t>Nei </a:t>
            </a:r>
            <a:r>
              <a:rPr lang="it-IT" b="1" i="1" dirty="0">
                <a:solidFill>
                  <a:srgbClr val="444444"/>
                </a:solidFill>
                <a:effectLst/>
                <a:latin typeface="Jaldi"/>
              </a:rPr>
              <a:t>social media </a:t>
            </a:r>
            <a:r>
              <a:rPr lang="it-IT" b="0" i="0" dirty="0">
                <a:solidFill>
                  <a:srgbClr val="444444"/>
                </a:solidFill>
                <a:effectLst/>
                <a:latin typeface="Jaldi"/>
              </a:rPr>
              <a:t>ci sono 4 cose importanti da tenere bene in considerazione rispetto al trattamento dei dati personali:</a:t>
            </a:r>
          </a:p>
          <a:p>
            <a:pPr algn="just"/>
            <a:endParaRPr lang="it-IT" b="0" i="0" dirty="0">
              <a:solidFill>
                <a:srgbClr val="444444"/>
              </a:solidFill>
              <a:effectLst/>
              <a:latin typeface="Jaldi"/>
            </a:endParaRPr>
          </a:p>
          <a:p>
            <a:pPr algn="just"/>
            <a:r>
              <a:rPr lang="it-IT" b="0" i="0" dirty="0">
                <a:solidFill>
                  <a:srgbClr val="444444"/>
                </a:solidFill>
                <a:effectLst/>
                <a:latin typeface="Jaldi"/>
              </a:rPr>
              <a:t>1 – </a:t>
            </a:r>
            <a:r>
              <a:rPr lang="it-IT" b="1" i="0" dirty="0">
                <a:solidFill>
                  <a:srgbClr val="444444"/>
                </a:solidFill>
                <a:effectLst/>
                <a:latin typeface="Jaldi"/>
              </a:rPr>
              <a:t>La maggior parte dei social media vengono dagli Stati Uniti</a:t>
            </a:r>
            <a:r>
              <a:rPr lang="it-IT" b="0" i="0" dirty="0">
                <a:solidFill>
                  <a:srgbClr val="444444"/>
                </a:solidFill>
                <a:effectLst/>
                <a:latin typeface="Jaldi"/>
              </a:rPr>
              <a:t> e quindi: </a:t>
            </a:r>
          </a:p>
          <a:p>
            <a:pPr algn="just"/>
            <a:r>
              <a:rPr lang="it-IT" b="0" i="0" dirty="0">
                <a:solidFill>
                  <a:srgbClr val="444444"/>
                </a:solidFill>
                <a:effectLst/>
                <a:latin typeface="Jaldi"/>
              </a:rPr>
              <a:t>a) usano un linguaggio molto semplice e lontano dal nostro (perché sono anglosassoni); </a:t>
            </a:r>
          </a:p>
          <a:p>
            <a:pPr algn="just"/>
            <a:r>
              <a:rPr lang="it-IT" b="0" i="0" dirty="0">
                <a:solidFill>
                  <a:srgbClr val="444444"/>
                </a:solidFill>
                <a:effectLst/>
                <a:latin typeface="Jaldi"/>
              </a:rPr>
              <a:t>b) hanno una </a:t>
            </a:r>
            <a:r>
              <a:rPr lang="it-IT" b="1" i="0" dirty="0">
                <a:solidFill>
                  <a:srgbClr val="444444"/>
                </a:solidFill>
                <a:effectLst/>
                <a:latin typeface="Jaldi"/>
              </a:rPr>
              <a:t>concezione della riservatezza (</a:t>
            </a:r>
            <a:r>
              <a:rPr lang="it-IT" b="1" i="1" dirty="0">
                <a:solidFill>
                  <a:srgbClr val="444444"/>
                </a:solidFill>
                <a:effectLst/>
                <a:latin typeface="Jaldi"/>
              </a:rPr>
              <a:t>privacy</a:t>
            </a:r>
            <a:r>
              <a:rPr lang="it-IT" b="1" i="0" dirty="0">
                <a:solidFill>
                  <a:srgbClr val="444444"/>
                </a:solidFill>
                <a:effectLst/>
                <a:latin typeface="Jaldi"/>
              </a:rPr>
              <a:t>) completamente diversa dalla nostra</a:t>
            </a:r>
            <a:r>
              <a:rPr lang="it-IT" b="0" i="0" dirty="0">
                <a:solidFill>
                  <a:srgbClr val="444444"/>
                </a:solidFill>
                <a:effectLst/>
                <a:latin typeface="Jaldi"/>
              </a:rPr>
              <a:t> e così, quando andiamo a leggere i termini e le condizioni del servizio o l’informativa sul trattamento dei dati personali di questi strumenti, è facile perdersi.</a:t>
            </a:r>
          </a:p>
          <a:p>
            <a:pPr algn="just"/>
            <a:endParaRPr lang="it-IT" b="0" i="0" dirty="0">
              <a:solidFill>
                <a:srgbClr val="444444"/>
              </a:solidFill>
              <a:effectLst/>
              <a:latin typeface="Jaldi"/>
            </a:endParaRPr>
          </a:p>
          <a:p>
            <a:pPr algn="just"/>
            <a:r>
              <a:rPr lang="it-IT" b="0" i="0" dirty="0">
                <a:solidFill>
                  <a:srgbClr val="444444"/>
                </a:solidFill>
                <a:effectLst/>
                <a:latin typeface="Jaldi"/>
              </a:rPr>
              <a:t>2 – </a:t>
            </a:r>
            <a:r>
              <a:rPr lang="it-IT" b="1" i="0" dirty="0">
                <a:solidFill>
                  <a:srgbClr val="444444"/>
                </a:solidFill>
                <a:effectLst/>
                <a:latin typeface="Jaldi"/>
              </a:rPr>
              <a:t>Bisogna capire quando si applica il Regolamento</a:t>
            </a:r>
            <a:r>
              <a:rPr lang="it-IT" b="0" i="0" dirty="0">
                <a:solidFill>
                  <a:srgbClr val="444444"/>
                </a:solidFill>
                <a:effectLst/>
                <a:latin typeface="Jaldi"/>
              </a:rPr>
              <a:t> e se vengono fatti dei trattamenti di dati personali di cittadini europei, al di fuori dell’Unione Europea; </a:t>
            </a:r>
          </a:p>
          <a:p>
            <a:pPr algn="just"/>
            <a:endParaRPr lang="it-IT" dirty="0">
              <a:solidFill>
                <a:srgbClr val="444444"/>
              </a:solidFill>
              <a:latin typeface="Jaldi"/>
            </a:endParaRPr>
          </a:p>
          <a:p>
            <a:pPr algn="just"/>
            <a:r>
              <a:rPr lang="it-IT" dirty="0">
                <a:solidFill>
                  <a:srgbClr val="444444"/>
                </a:solidFill>
                <a:latin typeface="Jaldi"/>
              </a:rPr>
              <a:t>Ad esempio</a:t>
            </a:r>
            <a:r>
              <a:rPr lang="it-IT" b="0" i="0" dirty="0">
                <a:solidFill>
                  <a:srgbClr val="444444"/>
                </a:solidFill>
                <a:effectLst/>
                <a:latin typeface="Jaldi"/>
              </a:rPr>
              <a:t>, alcuni social, come </a:t>
            </a:r>
            <a:r>
              <a:rPr lang="it-IT" b="1" i="1" dirty="0" err="1">
                <a:solidFill>
                  <a:srgbClr val="444444"/>
                </a:solidFill>
                <a:effectLst/>
                <a:latin typeface="Jaldi"/>
              </a:rPr>
              <a:t>MailUp</a:t>
            </a:r>
            <a:r>
              <a:rPr lang="it-IT" b="0" i="0" dirty="0">
                <a:solidFill>
                  <a:srgbClr val="444444"/>
                </a:solidFill>
                <a:effectLst/>
                <a:latin typeface="Jaldi"/>
              </a:rPr>
              <a:t>, che si usa per inviare le newsletter, sono in UE</a:t>
            </a:r>
            <a:r>
              <a:rPr lang="it-IT" dirty="0">
                <a:solidFill>
                  <a:srgbClr val="444444"/>
                </a:solidFill>
                <a:latin typeface="Jaldi"/>
              </a:rPr>
              <a:t>;</a:t>
            </a:r>
            <a:r>
              <a:rPr lang="it-IT" b="0" i="0" dirty="0">
                <a:solidFill>
                  <a:srgbClr val="444444"/>
                </a:solidFill>
                <a:effectLst/>
                <a:latin typeface="Jaldi"/>
              </a:rPr>
              <a:t> mentre </a:t>
            </a:r>
            <a:r>
              <a:rPr lang="it-IT" b="1" i="1" dirty="0" err="1">
                <a:solidFill>
                  <a:srgbClr val="444444"/>
                </a:solidFill>
                <a:effectLst/>
                <a:latin typeface="Jaldi"/>
              </a:rPr>
              <a:t>Mailchimp</a:t>
            </a:r>
            <a:r>
              <a:rPr lang="it-IT" b="0" i="0" dirty="0">
                <a:solidFill>
                  <a:srgbClr val="444444"/>
                </a:solidFill>
                <a:effectLst/>
                <a:latin typeface="Jaldi"/>
              </a:rPr>
              <a:t>, invece, no. </a:t>
            </a:r>
          </a:p>
          <a:p>
            <a:pPr algn="just"/>
            <a:r>
              <a:rPr lang="it-IT" b="0" i="0" dirty="0">
                <a:solidFill>
                  <a:srgbClr val="444444"/>
                </a:solidFill>
                <a:effectLst/>
                <a:latin typeface="Jaldi"/>
              </a:rPr>
              <a:t>Ovvero sono due social che svolgono la tessa funzione, ovvero uno strumento simile, ma il paese d’origine è diverso. </a:t>
            </a:r>
          </a:p>
          <a:p>
            <a:pPr algn="just"/>
            <a:endParaRPr lang="it-IT" b="0" i="0" dirty="0">
              <a:solidFill>
                <a:srgbClr val="444444"/>
              </a:solidFill>
              <a:effectLst/>
              <a:latin typeface="Jaldi"/>
            </a:endParaRPr>
          </a:p>
        </p:txBody>
      </p:sp>
      <p:sp>
        <p:nvSpPr>
          <p:cNvPr id="2" name="Segnaposto data 1">
            <a:extLst>
              <a:ext uri="{FF2B5EF4-FFF2-40B4-BE49-F238E27FC236}">
                <a16:creationId xmlns:a16="http://schemas.microsoft.com/office/drawing/2014/main" id="{C79C9B75-A8B2-5D68-3C09-482BE8B8B525}"/>
              </a:ext>
            </a:extLst>
          </p:cNvPr>
          <p:cNvSpPr>
            <a:spLocks noGrp="1"/>
          </p:cNvSpPr>
          <p:nvPr>
            <p:ph type="dt" sz="half" idx="10"/>
          </p:nvPr>
        </p:nvSpPr>
        <p:spPr>
          <a:xfrm>
            <a:off x="612649" y="6423914"/>
            <a:ext cx="9838102" cy="365125"/>
          </a:xfrm>
        </p:spPr>
        <p:txBody>
          <a:bodyPr/>
          <a:lstStyle/>
          <a:p>
            <a:pPr algn="ctr" rtl="0"/>
            <a:r>
              <a:rPr lang="it-IT" i="1" dirty="0"/>
              <a:t>Ing. Raffaele Lo Conte – Responsabile della Protezione dei Dati delle Province Religiose della Congregazione della Piccola Opera della Divina Provvidenza – Don Orione</a:t>
            </a:r>
            <a:endParaRPr lang="en-US" i="1" dirty="0"/>
          </a:p>
        </p:txBody>
      </p:sp>
    </p:spTree>
    <p:extLst>
      <p:ext uri="{BB962C8B-B14F-4D97-AF65-F5344CB8AC3E}">
        <p14:creationId xmlns:p14="http://schemas.microsoft.com/office/powerpoint/2010/main" val="2116922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1A44CB6D-7DB4-C3F3-0AD5-4ADF528750DD}"/>
              </a:ext>
            </a:extLst>
          </p:cNvPr>
          <p:cNvSpPr txBox="1"/>
          <p:nvPr/>
        </p:nvSpPr>
        <p:spPr>
          <a:xfrm>
            <a:off x="458724" y="697166"/>
            <a:ext cx="11274552" cy="5909310"/>
          </a:xfrm>
          <a:prstGeom prst="rect">
            <a:avLst/>
          </a:prstGeom>
          <a:noFill/>
        </p:spPr>
        <p:txBody>
          <a:bodyPr wrap="square">
            <a:spAutoFit/>
          </a:bodyPr>
          <a:lstStyle/>
          <a:p>
            <a:pPr algn="just"/>
            <a:r>
              <a:rPr lang="it-IT" b="0" i="0" dirty="0">
                <a:solidFill>
                  <a:srgbClr val="444444"/>
                </a:solidFill>
                <a:effectLst/>
                <a:latin typeface="Jaldi"/>
              </a:rPr>
              <a:t>3 – </a:t>
            </a:r>
            <a:r>
              <a:rPr lang="it-IT" b="1" i="0" dirty="0">
                <a:solidFill>
                  <a:srgbClr val="444444"/>
                </a:solidFill>
                <a:effectLst/>
                <a:latin typeface="Jaldi"/>
              </a:rPr>
              <a:t>Quali sono i soggetti che nella pratica utilizzano i social all’interno dell’azienda.</a:t>
            </a:r>
            <a:endParaRPr lang="it-IT" b="0" i="0" dirty="0">
              <a:solidFill>
                <a:srgbClr val="444444"/>
              </a:solidFill>
              <a:effectLst/>
              <a:latin typeface="Jaldi"/>
            </a:endParaRPr>
          </a:p>
          <a:p>
            <a:pPr algn="just"/>
            <a:endParaRPr lang="it-IT" b="0" i="0" dirty="0">
              <a:solidFill>
                <a:srgbClr val="444444"/>
              </a:solidFill>
              <a:effectLst/>
              <a:latin typeface="Jaldi"/>
            </a:endParaRPr>
          </a:p>
          <a:p>
            <a:pPr algn="just"/>
            <a:r>
              <a:rPr lang="it-IT" dirty="0">
                <a:solidFill>
                  <a:srgbClr val="444444"/>
                </a:solidFill>
                <a:latin typeface="Jaldi"/>
              </a:rPr>
              <a:t>Chi utilizza i social </a:t>
            </a:r>
            <a:r>
              <a:rPr lang="it-IT" b="0" i="0" dirty="0">
                <a:solidFill>
                  <a:srgbClr val="444444"/>
                </a:solidFill>
                <a:effectLst/>
                <a:latin typeface="Jaldi"/>
              </a:rPr>
              <a:t>non sono tanto i soggetti previsti dal Regolamento (Titolare, Responsabile, Interessato) ma, per esempio, sono le </a:t>
            </a:r>
            <a:r>
              <a:rPr lang="it-IT" dirty="0">
                <a:solidFill>
                  <a:srgbClr val="444444"/>
                </a:solidFill>
                <a:latin typeface="Jaldi"/>
              </a:rPr>
              <a:t>P</a:t>
            </a:r>
            <a:r>
              <a:rPr lang="it-IT" b="0" i="0" dirty="0">
                <a:solidFill>
                  <a:srgbClr val="444444"/>
                </a:solidFill>
                <a:effectLst/>
                <a:latin typeface="Jaldi"/>
              </a:rPr>
              <a:t>ersone Autorizzate, che inviano le newsletter ovvero le altre Persone Autorizzate che gestiscono la sezione lavora con noi del sito aziendale. </a:t>
            </a:r>
          </a:p>
          <a:p>
            <a:pPr algn="just"/>
            <a:endParaRPr lang="it-IT" b="0" i="0" dirty="0">
              <a:solidFill>
                <a:srgbClr val="444444"/>
              </a:solidFill>
              <a:effectLst/>
              <a:latin typeface="Jaldi"/>
            </a:endParaRPr>
          </a:p>
          <a:p>
            <a:pPr algn="just"/>
            <a:r>
              <a:rPr lang="it-IT" b="0" i="0" dirty="0">
                <a:solidFill>
                  <a:srgbClr val="444444"/>
                </a:solidFill>
                <a:effectLst/>
                <a:latin typeface="Jaldi"/>
              </a:rPr>
              <a:t>E quindi è importante capire chi fa cosa all’interno dell’organizzazione.</a:t>
            </a:r>
          </a:p>
          <a:p>
            <a:pPr algn="just"/>
            <a:br>
              <a:rPr lang="it-IT" b="0" i="0" dirty="0">
                <a:solidFill>
                  <a:srgbClr val="444444"/>
                </a:solidFill>
                <a:effectLst/>
                <a:latin typeface="Jaldi"/>
              </a:rPr>
            </a:br>
            <a:endParaRPr lang="it-IT" b="0" i="0" dirty="0">
              <a:solidFill>
                <a:srgbClr val="444444"/>
              </a:solidFill>
              <a:effectLst/>
              <a:latin typeface="Jaldi"/>
            </a:endParaRPr>
          </a:p>
          <a:p>
            <a:pPr algn="just"/>
            <a:r>
              <a:rPr lang="it-IT" b="0" i="0" dirty="0">
                <a:solidFill>
                  <a:srgbClr val="444444"/>
                </a:solidFill>
                <a:effectLst/>
                <a:latin typeface="Jaldi"/>
              </a:rPr>
              <a:t>4 - </a:t>
            </a:r>
            <a:r>
              <a:rPr lang="it-IT" b="1" i="0" dirty="0">
                <a:solidFill>
                  <a:srgbClr val="444444"/>
                </a:solidFill>
                <a:effectLst/>
                <a:latin typeface="Jaldi"/>
              </a:rPr>
              <a:t>La </a:t>
            </a:r>
            <a:r>
              <a:rPr lang="it-IT" b="1" dirty="0">
                <a:solidFill>
                  <a:srgbClr val="444444"/>
                </a:solidFill>
                <a:latin typeface="Jaldi"/>
              </a:rPr>
              <a:t>C</a:t>
            </a:r>
            <a:r>
              <a:rPr lang="it-IT" b="1" i="0" dirty="0">
                <a:solidFill>
                  <a:srgbClr val="444444"/>
                </a:solidFill>
                <a:effectLst/>
                <a:latin typeface="Jaldi"/>
              </a:rPr>
              <a:t>ontitolarità</a:t>
            </a:r>
            <a:r>
              <a:rPr lang="it-IT" b="0" i="0" dirty="0">
                <a:solidFill>
                  <a:srgbClr val="444444"/>
                </a:solidFill>
                <a:effectLst/>
                <a:latin typeface="Jaldi"/>
              </a:rPr>
              <a:t>. </a:t>
            </a:r>
          </a:p>
          <a:p>
            <a:pPr algn="just"/>
            <a:endParaRPr lang="it-IT" dirty="0">
              <a:solidFill>
                <a:srgbClr val="444444"/>
              </a:solidFill>
              <a:latin typeface="Jaldi"/>
            </a:endParaRPr>
          </a:p>
          <a:p>
            <a:pPr algn="just"/>
            <a:r>
              <a:rPr lang="it-IT" b="0" i="0" dirty="0">
                <a:solidFill>
                  <a:srgbClr val="444444"/>
                </a:solidFill>
                <a:effectLst/>
                <a:latin typeface="Jaldi"/>
              </a:rPr>
              <a:t>Nel caso dei social media può succedere che si presenti una situazione in cui un gruppo di imprese raccoglie i dati delle stesse persone e invia le newsletter, fa selezione del personale, fa delle promozioni dedicate, ecc. e visto che queste aziende comunicano tra loro e si passano dati personali.</a:t>
            </a:r>
          </a:p>
          <a:p>
            <a:pPr algn="just"/>
            <a:endParaRPr lang="it-IT" dirty="0">
              <a:solidFill>
                <a:srgbClr val="444444"/>
              </a:solidFill>
              <a:latin typeface="Jaldi"/>
            </a:endParaRPr>
          </a:p>
          <a:p>
            <a:pPr algn="just"/>
            <a:r>
              <a:rPr lang="it-IT" dirty="0">
                <a:solidFill>
                  <a:srgbClr val="444444"/>
                </a:solidFill>
                <a:latin typeface="Jaldi"/>
              </a:rPr>
              <a:t>Il Regolamento prescrive che sia regolamentato il</a:t>
            </a:r>
            <a:r>
              <a:rPr lang="it-IT" b="0" i="0" dirty="0">
                <a:solidFill>
                  <a:srgbClr val="444444"/>
                </a:solidFill>
                <a:effectLst/>
                <a:latin typeface="Jaldi"/>
              </a:rPr>
              <a:t> loro rapporto definendo se sono </a:t>
            </a:r>
            <a:r>
              <a:rPr lang="it-IT" dirty="0">
                <a:solidFill>
                  <a:srgbClr val="444444"/>
                </a:solidFill>
                <a:latin typeface="Jaldi"/>
              </a:rPr>
              <a:t>C</a:t>
            </a:r>
            <a:r>
              <a:rPr lang="it-IT" b="0" i="0" dirty="0">
                <a:solidFill>
                  <a:srgbClr val="444444"/>
                </a:solidFill>
                <a:effectLst/>
                <a:latin typeface="Jaldi"/>
              </a:rPr>
              <a:t>ontitolari o Responsabili </a:t>
            </a:r>
            <a:r>
              <a:rPr lang="it-IT" dirty="0">
                <a:solidFill>
                  <a:srgbClr val="444444"/>
                </a:solidFill>
                <a:latin typeface="Jaldi"/>
              </a:rPr>
              <a:t>E</a:t>
            </a:r>
            <a:r>
              <a:rPr lang="it-IT" b="0" i="0" dirty="0">
                <a:solidFill>
                  <a:srgbClr val="444444"/>
                </a:solidFill>
                <a:effectLst/>
                <a:latin typeface="Jaldi"/>
              </a:rPr>
              <a:t>sterni. </a:t>
            </a:r>
          </a:p>
          <a:p>
            <a:pPr algn="just"/>
            <a:endParaRPr lang="it-IT" dirty="0">
              <a:solidFill>
                <a:srgbClr val="444444"/>
              </a:solidFill>
              <a:latin typeface="Jaldi"/>
            </a:endParaRPr>
          </a:p>
          <a:p>
            <a:pPr algn="just"/>
            <a:r>
              <a:rPr lang="it-IT" b="1" i="1" dirty="0">
                <a:solidFill>
                  <a:srgbClr val="FF0000"/>
                </a:solidFill>
                <a:effectLst/>
                <a:latin typeface="Jaldi"/>
              </a:rPr>
              <a:t>Quindi, i Titolari del Trattamento, anche nella scelta dello strumento, ovvero il social media, devono capire se questo è adeguato o meno e come vengono trattati i dati personali degli interessati.</a:t>
            </a:r>
          </a:p>
          <a:p>
            <a:pPr algn="just"/>
            <a:br>
              <a:rPr lang="it-IT" dirty="0"/>
            </a:br>
            <a:endParaRPr lang="it-IT" b="0" i="0" dirty="0">
              <a:solidFill>
                <a:srgbClr val="444444"/>
              </a:solidFill>
              <a:effectLst/>
              <a:latin typeface="Jaldi"/>
            </a:endParaRPr>
          </a:p>
        </p:txBody>
      </p:sp>
      <p:sp>
        <p:nvSpPr>
          <p:cNvPr id="3" name="Segnaposto data 1">
            <a:extLst>
              <a:ext uri="{FF2B5EF4-FFF2-40B4-BE49-F238E27FC236}">
                <a16:creationId xmlns:a16="http://schemas.microsoft.com/office/drawing/2014/main" id="{FA218535-6956-0F9A-59DB-50CF8EFB2978}"/>
              </a:ext>
            </a:extLst>
          </p:cNvPr>
          <p:cNvSpPr>
            <a:spLocks noGrp="1"/>
          </p:cNvSpPr>
          <p:nvPr>
            <p:ph type="dt" sz="half" idx="10"/>
          </p:nvPr>
        </p:nvSpPr>
        <p:spPr>
          <a:xfrm>
            <a:off x="612649" y="6423914"/>
            <a:ext cx="9838102" cy="365125"/>
          </a:xfrm>
        </p:spPr>
        <p:txBody>
          <a:bodyPr/>
          <a:lstStyle/>
          <a:p>
            <a:pPr algn="ctr" rtl="0"/>
            <a:r>
              <a:rPr lang="it-IT" i="1" dirty="0"/>
              <a:t>Ing. Raffaele Lo Conte – Responsabile della Protezione dei Dati delle Province Religiose della Congregazione della Piccola Opera della Divina Provvidenza – Don Orione</a:t>
            </a:r>
            <a:endParaRPr lang="en-US" i="1" dirty="0"/>
          </a:p>
        </p:txBody>
      </p:sp>
    </p:spTree>
    <p:extLst>
      <p:ext uri="{BB962C8B-B14F-4D97-AF65-F5344CB8AC3E}">
        <p14:creationId xmlns:p14="http://schemas.microsoft.com/office/powerpoint/2010/main" val="4276612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595B70E-295C-D67A-1B14-BC63CD46D02E}"/>
              </a:ext>
            </a:extLst>
          </p:cNvPr>
          <p:cNvSpPr txBox="1"/>
          <p:nvPr/>
        </p:nvSpPr>
        <p:spPr>
          <a:xfrm>
            <a:off x="493776" y="1287054"/>
            <a:ext cx="11484864" cy="3693319"/>
          </a:xfrm>
          <a:prstGeom prst="rect">
            <a:avLst/>
          </a:prstGeom>
          <a:noFill/>
        </p:spPr>
        <p:txBody>
          <a:bodyPr wrap="square">
            <a:spAutoFit/>
          </a:bodyPr>
          <a:lstStyle/>
          <a:p>
            <a:pPr algn="just"/>
            <a:r>
              <a:rPr lang="it-IT" b="0" i="0" dirty="0">
                <a:solidFill>
                  <a:srgbClr val="444444"/>
                </a:solidFill>
                <a:effectLst/>
                <a:latin typeface="Jaldi"/>
              </a:rPr>
              <a:t>La </a:t>
            </a:r>
            <a:r>
              <a:rPr lang="it-IT" b="0" i="1" dirty="0">
                <a:solidFill>
                  <a:srgbClr val="444444"/>
                </a:solidFill>
                <a:effectLst/>
                <a:latin typeface="Jaldi"/>
              </a:rPr>
              <a:t>missione aziendale</a:t>
            </a:r>
            <a:r>
              <a:rPr lang="it-IT" b="0" i="0" dirty="0">
                <a:solidFill>
                  <a:srgbClr val="444444"/>
                </a:solidFill>
                <a:effectLst/>
                <a:latin typeface="Jaldi"/>
              </a:rPr>
              <a:t> (</a:t>
            </a:r>
            <a:r>
              <a:rPr lang="it-IT" b="0" i="1" dirty="0">
                <a:solidFill>
                  <a:srgbClr val="444444"/>
                </a:solidFill>
                <a:effectLst/>
                <a:latin typeface="Jaldi"/>
              </a:rPr>
              <a:t>mission</a:t>
            </a:r>
            <a:r>
              <a:rPr lang="it-IT" b="0" i="0" dirty="0">
                <a:solidFill>
                  <a:srgbClr val="444444"/>
                </a:solidFill>
                <a:effectLst/>
                <a:latin typeface="Jaldi"/>
              </a:rPr>
              <a:t>) chiarisce già che relazione ha il social con i dati personale degli Interessati.</a:t>
            </a:r>
          </a:p>
          <a:p>
            <a:pPr algn="just"/>
            <a:endParaRPr lang="it-IT" b="0" i="0" dirty="0">
              <a:solidFill>
                <a:srgbClr val="444444"/>
              </a:solidFill>
              <a:effectLst/>
              <a:latin typeface="Jaldi"/>
            </a:endParaRPr>
          </a:p>
          <a:p>
            <a:pPr algn="just"/>
            <a:r>
              <a:rPr lang="it-IT" b="0" i="0" dirty="0">
                <a:solidFill>
                  <a:srgbClr val="444444"/>
                </a:solidFill>
                <a:effectLst/>
                <a:latin typeface="Jaldi"/>
              </a:rPr>
              <a:t>La missione che il social dichiara è un buon indicatore del suo </a:t>
            </a:r>
            <a:r>
              <a:rPr lang="it-IT" b="1" i="0" dirty="0">
                <a:solidFill>
                  <a:srgbClr val="444444"/>
                </a:solidFill>
                <a:effectLst/>
                <a:latin typeface="Jaldi"/>
              </a:rPr>
              <a:t>approccio al trattamento dei dati</a:t>
            </a:r>
            <a:r>
              <a:rPr lang="it-IT" dirty="0">
                <a:solidFill>
                  <a:srgbClr val="444444"/>
                </a:solidFill>
                <a:latin typeface="Jaldi"/>
              </a:rPr>
              <a:t>; perch</a:t>
            </a:r>
            <a:r>
              <a:rPr lang="it-IT" b="0" i="0" dirty="0">
                <a:solidFill>
                  <a:srgbClr val="444444"/>
                </a:solidFill>
                <a:effectLst/>
                <a:latin typeface="Jaldi"/>
              </a:rPr>
              <a:t>é i social hanno uno scopo e su questa base modellano anche la loro </a:t>
            </a:r>
            <a:r>
              <a:rPr lang="it-IT" b="0" i="1" dirty="0">
                <a:solidFill>
                  <a:srgbClr val="444444"/>
                </a:solidFill>
                <a:effectLst/>
                <a:latin typeface="Jaldi"/>
              </a:rPr>
              <a:t>governance</a:t>
            </a:r>
            <a:r>
              <a:rPr lang="it-IT" b="0" i="0" dirty="0">
                <a:solidFill>
                  <a:srgbClr val="444444"/>
                </a:solidFill>
                <a:effectLst/>
                <a:latin typeface="Jaldi"/>
              </a:rPr>
              <a:t> dal punto di vista del trattamento dei dati personali.</a:t>
            </a:r>
            <a:br>
              <a:rPr lang="it-IT" b="0" i="0" dirty="0">
                <a:solidFill>
                  <a:srgbClr val="444444"/>
                </a:solidFill>
                <a:effectLst/>
                <a:latin typeface="Jaldi"/>
              </a:rPr>
            </a:br>
            <a:br>
              <a:rPr lang="it-IT" b="0" i="0" dirty="0">
                <a:solidFill>
                  <a:srgbClr val="444444"/>
                </a:solidFill>
                <a:effectLst/>
                <a:latin typeface="Jaldi"/>
              </a:rPr>
            </a:br>
            <a:endParaRPr lang="it-IT" b="0" i="0" dirty="0">
              <a:solidFill>
                <a:srgbClr val="444444"/>
              </a:solidFill>
              <a:effectLst/>
              <a:latin typeface="Jaldi"/>
            </a:endParaRPr>
          </a:p>
          <a:p>
            <a:pPr algn="just"/>
            <a:r>
              <a:rPr lang="it-IT" b="0" i="0" dirty="0">
                <a:solidFill>
                  <a:srgbClr val="444444"/>
                </a:solidFill>
                <a:effectLst/>
                <a:latin typeface="Jaldi"/>
              </a:rPr>
              <a:t>Quale esempio si consideri Google e vediamo la missione di Google</a:t>
            </a:r>
          </a:p>
          <a:p>
            <a:pPr algn="just"/>
            <a:endParaRPr lang="it-IT" b="0" i="0" dirty="0">
              <a:solidFill>
                <a:srgbClr val="444444"/>
              </a:solidFill>
              <a:effectLst/>
              <a:latin typeface="Jaldi"/>
            </a:endParaRPr>
          </a:p>
          <a:p>
            <a:pPr algn="just"/>
            <a:r>
              <a:rPr lang="it-IT" dirty="0">
                <a:solidFill>
                  <a:srgbClr val="444444"/>
                </a:solidFill>
                <a:latin typeface="Jaldi"/>
              </a:rPr>
              <a:t>La mission  di Google è </a:t>
            </a:r>
            <a:r>
              <a:rPr lang="it-IT" b="0" i="0" dirty="0">
                <a:solidFill>
                  <a:srgbClr val="444444"/>
                </a:solidFill>
                <a:effectLst/>
                <a:latin typeface="Jaldi"/>
              </a:rPr>
              <a:t>quella di organizzare le informazioni a livello mondiale e renderle </a:t>
            </a:r>
            <a:r>
              <a:rPr lang="it-IT" b="1" i="0" dirty="0">
                <a:solidFill>
                  <a:srgbClr val="444444"/>
                </a:solidFill>
                <a:effectLst/>
                <a:latin typeface="Jaldi"/>
              </a:rPr>
              <a:t>universalmente accessibili</a:t>
            </a:r>
            <a:r>
              <a:rPr lang="it-IT" b="0" i="0" dirty="0">
                <a:solidFill>
                  <a:srgbClr val="444444"/>
                </a:solidFill>
                <a:effectLst/>
                <a:latin typeface="Jaldi"/>
              </a:rPr>
              <a:t>. </a:t>
            </a:r>
          </a:p>
          <a:p>
            <a:pPr algn="just"/>
            <a:endParaRPr lang="it-IT" dirty="0">
              <a:solidFill>
                <a:srgbClr val="444444"/>
              </a:solidFill>
              <a:latin typeface="Jaldi"/>
            </a:endParaRPr>
          </a:p>
          <a:p>
            <a:pPr algn="just"/>
            <a:r>
              <a:rPr lang="it-IT" dirty="0">
                <a:solidFill>
                  <a:srgbClr val="444444"/>
                </a:solidFill>
                <a:latin typeface="Jaldi"/>
              </a:rPr>
              <a:t>Ovvero, ci fa capire che</a:t>
            </a:r>
            <a:r>
              <a:rPr lang="it-IT" b="0" i="0" dirty="0">
                <a:solidFill>
                  <a:srgbClr val="444444"/>
                </a:solidFill>
                <a:effectLst/>
                <a:latin typeface="Jaldi"/>
              </a:rPr>
              <a:t>, se andiamo a chiedere la rimozione di qualche nostro dato a Google, Google propenderà sempre per lasciare le informazioni in rete (</a:t>
            </a:r>
            <a:r>
              <a:rPr lang="it-IT" b="0" i="1" dirty="0">
                <a:solidFill>
                  <a:srgbClr val="444444"/>
                </a:solidFill>
                <a:effectLst/>
                <a:latin typeface="Jaldi"/>
              </a:rPr>
              <a:t>on line</a:t>
            </a:r>
            <a:r>
              <a:rPr lang="it-IT" b="0" i="0" dirty="0">
                <a:solidFill>
                  <a:srgbClr val="444444"/>
                </a:solidFill>
                <a:effectLst/>
                <a:latin typeface="Jaldi"/>
              </a:rPr>
              <a:t>) in violazione e spregio dei </a:t>
            </a:r>
            <a:r>
              <a:rPr lang="it-IT" b="1" i="1" dirty="0">
                <a:solidFill>
                  <a:srgbClr val="FF0000"/>
                </a:solidFill>
                <a:latin typeface="Jaldi"/>
              </a:rPr>
              <a:t>D</a:t>
            </a:r>
            <a:r>
              <a:rPr lang="it-IT" b="1" i="1" dirty="0">
                <a:solidFill>
                  <a:srgbClr val="FF0000"/>
                </a:solidFill>
                <a:effectLst/>
                <a:latin typeface="Jaldi"/>
              </a:rPr>
              <a:t>iritti dell’Interessato </a:t>
            </a:r>
            <a:r>
              <a:rPr lang="it-IT" b="0" i="0" dirty="0">
                <a:solidFill>
                  <a:srgbClr val="444444"/>
                </a:solidFill>
                <a:effectLst/>
                <a:latin typeface="Jaldi"/>
              </a:rPr>
              <a:t>sanciti dal Regolamento (Articoli dal 15 al 22).</a:t>
            </a:r>
          </a:p>
        </p:txBody>
      </p:sp>
      <p:sp>
        <p:nvSpPr>
          <p:cNvPr id="3" name="Segnaposto data 1">
            <a:extLst>
              <a:ext uri="{FF2B5EF4-FFF2-40B4-BE49-F238E27FC236}">
                <a16:creationId xmlns:a16="http://schemas.microsoft.com/office/drawing/2014/main" id="{FDF25753-76C3-FA14-86E3-C2169196E7DB}"/>
              </a:ext>
            </a:extLst>
          </p:cNvPr>
          <p:cNvSpPr>
            <a:spLocks noGrp="1"/>
          </p:cNvSpPr>
          <p:nvPr>
            <p:ph type="dt" sz="half" idx="10"/>
          </p:nvPr>
        </p:nvSpPr>
        <p:spPr>
          <a:xfrm>
            <a:off x="612649" y="6423914"/>
            <a:ext cx="9838102" cy="365125"/>
          </a:xfrm>
        </p:spPr>
        <p:txBody>
          <a:bodyPr/>
          <a:lstStyle/>
          <a:p>
            <a:pPr algn="ctr" rtl="0"/>
            <a:r>
              <a:rPr lang="it-IT" i="1" dirty="0"/>
              <a:t>Ing. Raffaele Lo Conte – Responsabile della Protezione dei Dati delle Province Religiose della Congregazione della Piccola Opera della Divina Provvidenza – Don Orione</a:t>
            </a:r>
            <a:endParaRPr lang="en-US" i="1" dirty="0"/>
          </a:p>
        </p:txBody>
      </p:sp>
    </p:spTree>
    <p:extLst>
      <p:ext uri="{BB962C8B-B14F-4D97-AF65-F5344CB8AC3E}">
        <p14:creationId xmlns:p14="http://schemas.microsoft.com/office/powerpoint/2010/main" val="1321941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1D04329-4264-5975-B17A-E7B58DC7D456}"/>
              </a:ext>
            </a:extLst>
          </p:cNvPr>
          <p:cNvSpPr txBox="1"/>
          <p:nvPr/>
        </p:nvSpPr>
        <p:spPr>
          <a:xfrm>
            <a:off x="454152" y="1175522"/>
            <a:ext cx="11283696" cy="4247317"/>
          </a:xfrm>
          <a:prstGeom prst="rect">
            <a:avLst/>
          </a:prstGeom>
          <a:noFill/>
        </p:spPr>
        <p:txBody>
          <a:bodyPr wrap="square">
            <a:spAutoFit/>
          </a:bodyPr>
          <a:lstStyle/>
          <a:p>
            <a:pPr algn="just"/>
            <a:r>
              <a:rPr lang="it-IT" b="0" i="0" dirty="0">
                <a:solidFill>
                  <a:srgbClr val="444444"/>
                </a:solidFill>
                <a:effectLst/>
                <a:latin typeface="Jaldi"/>
              </a:rPr>
              <a:t>Inoltre, i social media non sono solo americani.</a:t>
            </a:r>
          </a:p>
          <a:p>
            <a:pPr algn="just"/>
            <a:endParaRPr lang="it-IT" b="0" i="0" dirty="0">
              <a:solidFill>
                <a:srgbClr val="444444"/>
              </a:solidFill>
              <a:effectLst/>
              <a:latin typeface="Jaldi"/>
            </a:endParaRPr>
          </a:p>
          <a:p>
            <a:pPr algn="just"/>
            <a:r>
              <a:rPr lang="it-IT" b="0" i="0" dirty="0">
                <a:solidFill>
                  <a:srgbClr val="444444"/>
                </a:solidFill>
                <a:effectLst/>
                <a:latin typeface="Jaldi"/>
              </a:rPr>
              <a:t>Non esiste solo </a:t>
            </a:r>
            <a:r>
              <a:rPr lang="it-IT" b="1" i="1" dirty="0">
                <a:solidFill>
                  <a:srgbClr val="444444"/>
                </a:solidFill>
                <a:effectLst/>
                <a:latin typeface="Jaldi"/>
              </a:rPr>
              <a:t>Facebook</a:t>
            </a:r>
            <a:r>
              <a:rPr lang="it-IT" b="0" i="0" dirty="0">
                <a:solidFill>
                  <a:srgbClr val="444444"/>
                </a:solidFill>
                <a:effectLst/>
                <a:latin typeface="Jaldi"/>
              </a:rPr>
              <a:t> o </a:t>
            </a:r>
            <a:r>
              <a:rPr lang="it-IT" b="1" i="1" dirty="0" err="1">
                <a:solidFill>
                  <a:srgbClr val="444444"/>
                </a:solidFill>
                <a:effectLst/>
                <a:latin typeface="Jaldi"/>
              </a:rPr>
              <a:t>Istagram</a:t>
            </a:r>
            <a:r>
              <a:rPr lang="it-IT" b="0" i="0" dirty="0">
                <a:solidFill>
                  <a:srgbClr val="444444"/>
                </a:solidFill>
                <a:effectLst/>
                <a:latin typeface="Jaldi"/>
              </a:rPr>
              <a:t> o </a:t>
            </a:r>
            <a:r>
              <a:rPr lang="it-IT" b="1" i="1" dirty="0">
                <a:solidFill>
                  <a:srgbClr val="444444"/>
                </a:solidFill>
                <a:effectLst/>
                <a:latin typeface="Jaldi"/>
              </a:rPr>
              <a:t>Twitter</a:t>
            </a:r>
            <a:r>
              <a:rPr lang="it-IT" b="0" i="0" dirty="0">
                <a:solidFill>
                  <a:srgbClr val="444444"/>
                </a:solidFill>
                <a:effectLst/>
                <a:latin typeface="Jaldi"/>
              </a:rPr>
              <a:t>; infatti ci sono dei paesi che non li utilizzano proprio e che hanno i </a:t>
            </a:r>
            <a:r>
              <a:rPr lang="it-IT" b="0" dirty="0">
                <a:solidFill>
                  <a:srgbClr val="444444"/>
                </a:solidFill>
                <a:effectLst/>
                <a:latin typeface="Jaldi"/>
              </a:rPr>
              <a:t>loro </a:t>
            </a:r>
            <a:r>
              <a:rPr lang="it-IT" b="0" i="0" dirty="0">
                <a:solidFill>
                  <a:srgbClr val="444444"/>
                </a:solidFill>
                <a:effectLst/>
                <a:latin typeface="Jaldi"/>
              </a:rPr>
              <a:t>social network e ad oggi i social cinesi e quelli russi non sono per adesso tanto conosciuti per cui è importante capire quali social aprire e soprattutto </a:t>
            </a:r>
            <a:r>
              <a:rPr lang="it-IT" b="1" i="0" dirty="0">
                <a:solidFill>
                  <a:srgbClr val="444444"/>
                </a:solidFill>
                <a:effectLst/>
                <a:latin typeface="Jaldi"/>
              </a:rPr>
              <a:t>dove hanno i server e qual è la loro provenienza</a:t>
            </a:r>
            <a:r>
              <a:rPr lang="it-IT" b="0" i="0" dirty="0">
                <a:solidFill>
                  <a:srgbClr val="444444"/>
                </a:solidFill>
                <a:effectLst/>
                <a:latin typeface="Jaldi"/>
              </a:rPr>
              <a:t> perché, dal punto di vista della riservatezza e del trattamento dei dati personali, funzionano in modo diverso da quanto previsto nei paesi che fanno parte dell’Unione Europea. </a:t>
            </a:r>
          </a:p>
          <a:p>
            <a:pPr algn="just"/>
            <a:endParaRPr lang="it-IT" b="0" i="0" dirty="0">
              <a:solidFill>
                <a:srgbClr val="444444"/>
              </a:solidFill>
              <a:effectLst/>
              <a:latin typeface="Jaldi"/>
            </a:endParaRPr>
          </a:p>
          <a:p>
            <a:pPr algn="just"/>
            <a:r>
              <a:rPr lang="it-IT" b="0" i="0" dirty="0">
                <a:solidFill>
                  <a:srgbClr val="444444"/>
                </a:solidFill>
                <a:effectLst/>
                <a:latin typeface="Jaldi"/>
              </a:rPr>
              <a:t>Quindi, prima di usare tali media, bisogna verificare chi sono le aziende proprietarie e dove si trovano (fuori o dentro all’Unione Europea) per capire qual è l’impatto sul trattamento dei nostri dati personali.</a:t>
            </a:r>
          </a:p>
          <a:p>
            <a:pPr algn="just"/>
            <a:endParaRPr lang="it-IT" b="0" i="0" dirty="0">
              <a:solidFill>
                <a:srgbClr val="444444"/>
              </a:solidFill>
              <a:effectLst/>
              <a:latin typeface="Jaldi"/>
            </a:endParaRPr>
          </a:p>
          <a:p>
            <a:pPr algn="just"/>
            <a:r>
              <a:rPr lang="it-IT" b="1" i="1" dirty="0">
                <a:solidFill>
                  <a:srgbClr val="444444"/>
                </a:solidFill>
                <a:effectLst/>
                <a:latin typeface="Jaldi"/>
              </a:rPr>
              <a:t>Skype </a:t>
            </a:r>
            <a:r>
              <a:rPr lang="it-IT" dirty="0">
                <a:solidFill>
                  <a:srgbClr val="444444"/>
                </a:solidFill>
                <a:effectLst/>
                <a:latin typeface="Jaldi"/>
              </a:rPr>
              <a:t>e</a:t>
            </a:r>
            <a:r>
              <a:rPr lang="it-IT" b="1" i="1" dirty="0">
                <a:solidFill>
                  <a:srgbClr val="444444"/>
                </a:solidFill>
                <a:effectLst/>
                <a:latin typeface="Jaldi"/>
              </a:rPr>
              <a:t> </a:t>
            </a:r>
            <a:r>
              <a:rPr lang="it-IT" b="1" i="1" dirty="0">
                <a:solidFill>
                  <a:srgbClr val="444444"/>
                </a:solidFill>
                <a:latin typeface="Jaldi"/>
              </a:rPr>
              <a:t>LinkedIn </a:t>
            </a:r>
            <a:r>
              <a:rPr lang="it-IT" b="0" i="0" dirty="0">
                <a:solidFill>
                  <a:srgbClr val="444444"/>
                </a:solidFill>
                <a:effectLst/>
                <a:latin typeface="Jaldi"/>
              </a:rPr>
              <a:t>sono proprietà di Microsoft. </a:t>
            </a:r>
            <a:r>
              <a:rPr lang="it-IT" b="1" i="1" dirty="0">
                <a:solidFill>
                  <a:srgbClr val="444444"/>
                </a:solidFill>
                <a:effectLst/>
                <a:latin typeface="Jaldi"/>
              </a:rPr>
              <a:t>WhatsApp</a:t>
            </a:r>
            <a:r>
              <a:rPr lang="it-IT" b="0" i="0" dirty="0">
                <a:solidFill>
                  <a:srgbClr val="444444"/>
                </a:solidFill>
                <a:effectLst/>
                <a:latin typeface="Jaldi"/>
              </a:rPr>
              <a:t> e </a:t>
            </a:r>
            <a:r>
              <a:rPr lang="it-IT" b="1" i="1" dirty="0">
                <a:solidFill>
                  <a:srgbClr val="444444"/>
                </a:solidFill>
                <a:effectLst/>
                <a:latin typeface="Jaldi"/>
              </a:rPr>
              <a:t>Instagram</a:t>
            </a:r>
            <a:r>
              <a:rPr lang="it-IT" b="0" i="0" dirty="0">
                <a:solidFill>
                  <a:srgbClr val="444444"/>
                </a:solidFill>
                <a:effectLst/>
                <a:latin typeface="Jaldi"/>
              </a:rPr>
              <a:t> sono di proprietà Facebook (</a:t>
            </a:r>
            <a:r>
              <a:rPr lang="it-IT" b="0" i="0" dirty="0" err="1">
                <a:solidFill>
                  <a:srgbClr val="444444"/>
                </a:solidFill>
                <a:effectLst/>
                <a:latin typeface="Jaldi"/>
              </a:rPr>
              <a:t>Metaverse</a:t>
            </a:r>
            <a:r>
              <a:rPr lang="it-IT" b="0" i="0" dirty="0">
                <a:solidFill>
                  <a:srgbClr val="444444"/>
                </a:solidFill>
                <a:effectLst/>
                <a:latin typeface="Jaldi"/>
              </a:rPr>
              <a:t> o semplicemente Meta). </a:t>
            </a:r>
            <a:r>
              <a:rPr lang="it-IT" b="1" i="1" dirty="0">
                <a:solidFill>
                  <a:srgbClr val="444444"/>
                </a:solidFill>
                <a:effectLst/>
                <a:latin typeface="Jaldi"/>
              </a:rPr>
              <a:t>YouTube</a:t>
            </a:r>
            <a:r>
              <a:rPr lang="it-IT" b="0" i="0" dirty="0">
                <a:solidFill>
                  <a:srgbClr val="444444"/>
                </a:solidFill>
                <a:effectLst/>
                <a:latin typeface="Jaldi"/>
              </a:rPr>
              <a:t> è di Google. </a:t>
            </a:r>
            <a:r>
              <a:rPr lang="it-IT" b="1" i="1" dirty="0" err="1">
                <a:solidFill>
                  <a:srgbClr val="444444"/>
                </a:solidFill>
                <a:effectLst/>
                <a:latin typeface="Jaldi"/>
              </a:rPr>
              <a:t>Tik</a:t>
            </a:r>
            <a:r>
              <a:rPr lang="it-IT" b="1" i="1" dirty="0">
                <a:solidFill>
                  <a:srgbClr val="444444"/>
                </a:solidFill>
                <a:effectLst/>
                <a:latin typeface="Jaldi"/>
              </a:rPr>
              <a:t> </a:t>
            </a:r>
            <a:r>
              <a:rPr lang="it-IT" b="1" i="1" dirty="0" err="1">
                <a:solidFill>
                  <a:srgbClr val="444444"/>
                </a:solidFill>
                <a:effectLst/>
                <a:latin typeface="Jaldi"/>
              </a:rPr>
              <a:t>Tok</a:t>
            </a:r>
            <a:r>
              <a:rPr lang="it-IT" b="1" i="1" dirty="0">
                <a:solidFill>
                  <a:srgbClr val="444444"/>
                </a:solidFill>
                <a:effectLst/>
                <a:latin typeface="Jaldi"/>
              </a:rPr>
              <a:t> </a:t>
            </a:r>
            <a:r>
              <a:rPr lang="it-IT" b="0" i="0" dirty="0">
                <a:solidFill>
                  <a:srgbClr val="444444"/>
                </a:solidFill>
                <a:effectLst/>
                <a:latin typeface="Jaldi"/>
              </a:rPr>
              <a:t>è della azienda cinese </a:t>
            </a:r>
            <a:r>
              <a:rPr lang="it-IT" b="0" i="0" dirty="0" err="1">
                <a:solidFill>
                  <a:srgbClr val="444444"/>
                </a:solidFill>
                <a:effectLst/>
                <a:latin typeface="Jaldi"/>
              </a:rPr>
              <a:t>ByteDance</a:t>
            </a:r>
            <a:r>
              <a:rPr lang="it-IT" b="0" i="0" dirty="0">
                <a:solidFill>
                  <a:srgbClr val="444444"/>
                </a:solidFill>
                <a:effectLst/>
                <a:latin typeface="Jaldi"/>
              </a:rPr>
              <a:t>.</a:t>
            </a:r>
          </a:p>
          <a:p>
            <a:br>
              <a:rPr lang="it-IT" dirty="0"/>
            </a:br>
            <a:endParaRPr lang="it-IT" dirty="0"/>
          </a:p>
        </p:txBody>
      </p:sp>
      <p:sp>
        <p:nvSpPr>
          <p:cNvPr id="3" name="Segnaposto data 1">
            <a:extLst>
              <a:ext uri="{FF2B5EF4-FFF2-40B4-BE49-F238E27FC236}">
                <a16:creationId xmlns:a16="http://schemas.microsoft.com/office/drawing/2014/main" id="{428D45B1-7EFB-01ED-8D99-273C9F00381B}"/>
              </a:ext>
            </a:extLst>
          </p:cNvPr>
          <p:cNvSpPr>
            <a:spLocks noGrp="1"/>
          </p:cNvSpPr>
          <p:nvPr>
            <p:ph type="dt" sz="half" idx="10"/>
          </p:nvPr>
        </p:nvSpPr>
        <p:spPr>
          <a:xfrm>
            <a:off x="612649" y="6423914"/>
            <a:ext cx="9838102" cy="365125"/>
          </a:xfrm>
        </p:spPr>
        <p:txBody>
          <a:bodyPr/>
          <a:lstStyle/>
          <a:p>
            <a:pPr algn="ctr" rtl="0"/>
            <a:r>
              <a:rPr lang="it-IT" i="1" dirty="0"/>
              <a:t>Ing. Raffaele Lo Conte – Responsabile della Protezione dei Dati delle Province Religiose della Congregazione della Piccola Opera della Divina Provvidenza – Don Orione</a:t>
            </a:r>
            <a:endParaRPr lang="en-US" i="1" dirty="0"/>
          </a:p>
        </p:txBody>
      </p:sp>
    </p:spTree>
    <p:extLst>
      <p:ext uri="{BB962C8B-B14F-4D97-AF65-F5344CB8AC3E}">
        <p14:creationId xmlns:p14="http://schemas.microsoft.com/office/powerpoint/2010/main" val="3641909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2CBD3D65-8CF6-777C-3C94-A6C7C5533129}"/>
              </a:ext>
            </a:extLst>
          </p:cNvPr>
          <p:cNvSpPr txBox="1"/>
          <p:nvPr/>
        </p:nvSpPr>
        <p:spPr>
          <a:xfrm>
            <a:off x="449580" y="791603"/>
            <a:ext cx="11292840" cy="5909310"/>
          </a:xfrm>
          <a:prstGeom prst="rect">
            <a:avLst/>
          </a:prstGeom>
          <a:noFill/>
        </p:spPr>
        <p:txBody>
          <a:bodyPr wrap="square">
            <a:spAutoFit/>
          </a:bodyPr>
          <a:lstStyle/>
          <a:p>
            <a:pPr algn="just"/>
            <a:r>
              <a:rPr lang="it-IT" b="0" i="0" dirty="0">
                <a:solidFill>
                  <a:srgbClr val="444444"/>
                </a:solidFill>
                <a:effectLst/>
                <a:latin typeface="Jaldi"/>
              </a:rPr>
              <a:t>Gli strumenti di alcuni social sono rivolti alle persone, per uso personale, mentre altri sono studiati e prodotti per uso  aziende (</a:t>
            </a:r>
            <a:r>
              <a:rPr lang="it-IT" b="0" i="1" dirty="0">
                <a:solidFill>
                  <a:srgbClr val="444444"/>
                </a:solidFill>
                <a:effectLst/>
                <a:latin typeface="Jaldi"/>
              </a:rPr>
              <a:t>business</a:t>
            </a:r>
            <a:r>
              <a:rPr lang="it-IT" b="0" i="0" dirty="0">
                <a:solidFill>
                  <a:srgbClr val="444444"/>
                </a:solidFill>
                <a:effectLst/>
                <a:latin typeface="Jaldi"/>
              </a:rPr>
              <a:t>).</a:t>
            </a:r>
          </a:p>
          <a:p>
            <a:pPr algn="just"/>
            <a:endParaRPr lang="it-IT" b="0" i="0" dirty="0">
              <a:solidFill>
                <a:srgbClr val="444444"/>
              </a:solidFill>
              <a:effectLst/>
              <a:latin typeface="Jaldi"/>
            </a:endParaRPr>
          </a:p>
          <a:p>
            <a:pPr algn="just"/>
            <a:r>
              <a:rPr lang="it-IT" dirty="0">
                <a:solidFill>
                  <a:srgbClr val="444444"/>
                </a:solidFill>
                <a:latin typeface="Jaldi"/>
              </a:rPr>
              <a:t>Social network (gruppi di individui connessi socialmente in rete tra loro) e social media (servizi che offrono la possibilità di condividere contenuti digitali come Twitter, Facebook, </a:t>
            </a:r>
            <a:r>
              <a:rPr lang="it-IT" dirty="0" err="1">
                <a:solidFill>
                  <a:srgbClr val="444444"/>
                </a:solidFill>
                <a:latin typeface="Jaldi"/>
              </a:rPr>
              <a:t>WikiPedia</a:t>
            </a:r>
            <a:r>
              <a:rPr lang="it-IT" dirty="0">
                <a:solidFill>
                  <a:srgbClr val="444444"/>
                </a:solidFill>
                <a:latin typeface="Jaldi"/>
              </a:rPr>
              <a:t>, </a:t>
            </a:r>
            <a:r>
              <a:rPr lang="it-IT" dirty="0" err="1">
                <a:solidFill>
                  <a:srgbClr val="444444"/>
                </a:solidFill>
                <a:latin typeface="Jaldi"/>
              </a:rPr>
              <a:t>Youtube</a:t>
            </a:r>
            <a:r>
              <a:rPr lang="it-IT" dirty="0">
                <a:solidFill>
                  <a:srgbClr val="444444"/>
                </a:solidFill>
                <a:latin typeface="Jaldi"/>
              </a:rPr>
              <a:t>, Meta, ecc.) danno due tipi di strumenti; ma lo stesso strumento, ad esempio Facebook, molte volte però offrono sia l’</a:t>
            </a:r>
            <a:r>
              <a:rPr lang="it-IT" b="1" i="1" dirty="0">
                <a:solidFill>
                  <a:srgbClr val="444444"/>
                </a:solidFill>
                <a:latin typeface="Jaldi"/>
              </a:rPr>
              <a:t>uso personale </a:t>
            </a:r>
          </a:p>
          <a:p>
            <a:pPr algn="just"/>
            <a:endParaRPr lang="it-IT" dirty="0">
              <a:solidFill>
                <a:srgbClr val="444444"/>
              </a:solidFill>
              <a:latin typeface="Jaldi"/>
            </a:endParaRPr>
          </a:p>
          <a:p>
            <a:pPr algn="just"/>
            <a:r>
              <a:rPr lang="it-IT" dirty="0">
                <a:solidFill>
                  <a:srgbClr val="444444"/>
                </a:solidFill>
                <a:latin typeface="Jaldi"/>
              </a:rPr>
              <a:t>ad esempio si può usare un</a:t>
            </a:r>
            <a:r>
              <a:rPr lang="it-IT" b="0" i="0" dirty="0">
                <a:solidFill>
                  <a:srgbClr val="444444"/>
                </a:solidFill>
                <a:effectLst/>
                <a:latin typeface="Jaldi"/>
              </a:rPr>
              <a:t> profilo Facebook e usarlo per seguire la squadra di calcio, pubblicare le catene di Sant’Antonio e farsi i selfie al bar o al ristorante, ecc.</a:t>
            </a:r>
          </a:p>
          <a:p>
            <a:pPr algn="just"/>
            <a:endParaRPr lang="it-IT" dirty="0">
              <a:solidFill>
                <a:srgbClr val="444444"/>
              </a:solidFill>
              <a:latin typeface="Jaldi"/>
            </a:endParaRPr>
          </a:p>
          <a:p>
            <a:pPr algn="just"/>
            <a:r>
              <a:rPr lang="it-IT" dirty="0">
                <a:solidFill>
                  <a:srgbClr val="444444"/>
                </a:solidFill>
                <a:latin typeface="Jaldi"/>
              </a:rPr>
              <a:t>c</a:t>
            </a:r>
            <a:r>
              <a:rPr lang="it-IT" dirty="0">
                <a:solidFill>
                  <a:srgbClr val="444444"/>
                </a:solidFill>
                <a:effectLst/>
                <a:latin typeface="Jaldi"/>
              </a:rPr>
              <a:t>he l’</a:t>
            </a:r>
            <a:r>
              <a:rPr lang="it-IT" b="1" i="0" dirty="0">
                <a:solidFill>
                  <a:srgbClr val="444444"/>
                </a:solidFill>
                <a:effectLst/>
                <a:latin typeface="Jaldi"/>
              </a:rPr>
              <a:t>uso aziendale</a:t>
            </a:r>
          </a:p>
          <a:p>
            <a:pPr algn="just"/>
            <a:endParaRPr lang="it-IT" b="1" dirty="0">
              <a:solidFill>
                <a:srgbClr val="444444"/>
              </a:solidFill>
              <a:latin typeface="Jaldi"/>
            </a:endParaRPr>
          </a:p>
          <a:p>
            <a:pPr algn="just"/>
            <a:r>
              <a:rPr lang="it-IT" dirty="0">
                <a:solidFill>
                  <a:srgbClr val="444444"/>
                </a:solidFill>
                <a:latin typeface="Jaldi"/>
              </a:rPr>
              <a:t>a</a:t>
            </a:r>
            <a:r>
              <a:rPr lang="it-IT" i="0" dirty="0">
                <a:solidFill>
                  <a:srgbClr val="444444"/>
                </a:solidFill>
                <a:effectLst/>
                <a:latin typeface="Jaldi"/>
              </a:rPr>
              <a:t>d esempio si può aprire una </a:t>
            </a:r>
            <a:r>
              <a:rPr lang="it-IT" b="0" i="0" dirty="0">
                <a:solidFill>
                  <a:srgbClr val="444444"/>
                </a:solidFill>
                <a:effectLst/>
                <a:latin typeface="Jaldi"/>
              </a:rPr>
              <a:t>pagina Facebook aziendale per la propria attività commerciale e fare le sponsorizzazioni per avere più clienti. </a:t>
            </a:r>
          </a:p>
          <a:p>
            <a:pPr algn="just"/>
            <a:endParaRPr lang="it-IT" b="0" i="0" dirty="0">
              <a:solidFill>
                <a:srgbClr val="444444"/>
              </a:solidFill>
              <a:effectLst/>
              <a:latin typeface="Jaldi"/>
            </a:endParaRPr>
          </a:p>
          <a:p>
            <a:pPr algn="just"/>
            <a:r>
              <a:rPr lang="it-IT" b="0" i="0" dirty="0">
                <a:solidFill>
                  <a:srgbClr val="444444"/>
                </a:solidFill>
                <a:effectLst/>
                <a:latin typeface="Jaldi"/>
              </a:rPr>
              <a:t>Nei due casi sembra che si usi lo stesso strumento mentre in realtà si dovrebbero usare </a:t>
            </a:r>
            <a:r>
              <a:rPr lang="it-IT" b="1" i="0" dirty="0">
                <a:solidFill>
                  <a:srgbClr val="444444"/>
                </a:solidFill>
                <a:effectLst/>
                <a:latin typeface="Jaldi"/>
              </a:rPr>
              <a:t>due strumenti diversi.</a:t>
            </a:r>
            <a:endParaRPr lang="it-IT" b="0" i="0" dirty="0">
              <a:solidFill>
                <a:srgbClr val="444444"/>
              </a:solidFill>
              <a:effectLst/>
              <a:latin typeface="Jaldi"/>
            </a:endParaRPr>
          </a:p>
          <a:p>
            <a:pPr algn="just"/>
            <a:endParaRPr lang="it-IT" b="0" i="0" dirty="0">
              <a:solidFill>
                <a:srgbClr val="444444"/>
              </a:solidFill>
              <a:effectLst/>
              <a:latin typeface="Jaldi"/>
            </a:endParaRPr>
          </a:p>
          <a:p>
            <a:pPr algn="just"/>
            <a:r>
              <a:rPr lang="it-IT" b="0" i="0" dirty="0">
                <a:solidFill>
                  <a:srgbClr val="444444"/>
                </a:solidFill>
                <a:effectLst/>
                <a:latin typeface="Jaldi"/>
              </a:rPr>
              <a:t>Per il business i social ti mettono a disposizione e </a:t>
            </a:r>
            <a:r>
              <a:rPr lang="it-IT" dirty="0">
                <a:solidFill>
                  <a:srgbClr val="444444"/>
                </a:solidFill>
                <a:latin typeface="Jaldi"/>
              </a:rPr>
              <a:t>ad esempio Facebook mette a disposizione </a:t>
            </a:r>
            <a:r>
              <a:rPr lang="it-IT" b="1" i="1" dirty="0">
                <a:solidFill>
                  <a:srgbClr val="444444"/>
                </a:solidFill>
                <a:effectLst/>
                <a:latin typeface="Jaldi"/>
              </a:rPr>
              <a:t>Pixel</a:t>
            </a:r>
            <a:r>
              <a:rPr lang="it-IT" b="0" i="0" dirty="0">
                <a:solidFill>
                  <a:srgbClr val="444444"/>
                </a:solidFill>
                <a:effectLst/>
                <a:latin typeface="Jaldi"/>
              </a:rPr>
              <a:t>, </a:t>
            </a:r>
            <a:r>
              <a:rPr lang="it-IT" b="1" i="1" dirty="0" err="1">
                <a:solidFill>
                  <a:srgbClr val="444444"/>
                </a:solidFill>
                <a:effectLst/>
                <a:latin typeface="Jaldi"/>
              </a:rPr>
              <a:t>Workplace</a:t>
            </a:r>
            <a:r>
              <a:rPr lang="it-IT" b="0" i="0" dirty="0">
                <a:solidFill>
                  <a:srgbClr val="444444"/>
                </a:solidFill>
                <a:effectLst/>
                <a:latin typeface="Jaldi"/>
              </a:rPr>
              <a:t> e </a:t>
            </a:r>
            <a:r>
              <a:rPr lang="it-IT" b="1" i="1" dirty="0">
                <a:solidFill>
                  <a:srgbClr val="444444"/>
                </a:solidFill>
                <a:effectLst/>
                <a:latin typeface="Jaldi"/>
              </a:rPr>
              <a:t>WhatsApp Business</a:t>
            </a:r>
            <a:r>
              <a:rPr lang="it-IT" b="0" i="0" dirty="0">
                <a:solidFill>
                  <a:srgbClr val="444444"/>
                </a:solidFill>
                <a:effectLst/>
                <a:latin typeface="Jaldi"/>
              </a:rPr>
              <a:t>.</a:t>
            </a:r>
          </a:p>
          <a:p>
            <a:pPr algn="just"/>
            <a:br>
              <a:rPr lang="it-IT" dirty="0"/>
            </a:br>
            <a:endParaRPr lang="it-IT" dirty="0"/>
          </a:p>
        </p:txBody>
      </p:sp>
      <p:sp>
        <p:nvSpPr>
          <p:cNvPr id="3" name="Segnaposto data 1">
            <a:extLst>
              <a:ext uri="{FF2B5EF4-FFF2-40B4-BE49-F238E27FC236}">
                <a16:creationId xmlns:a16="http://schemas.microsoft.com/office/drawing/2014/main" id="{E101FBE6-CEBE-4117-3B1A-1E2CAC7E50EA}"/>
              </a:ext>
            </a:extLst>
          </p:cNvPr>
          <p:cNvSpPr>
            <a:spLocks noGrp="1"/>
          </p:cNvSpPr>
          <p:nvPr>
            <p:ph type="dt" sz="half" idx="10"/>
          </p:nvPr>
        </p:nvSpPr>
        <p:spPr>
          <a:xfrm>
            <a:off x="612649" y="6423914"/>
            <a:ext cx="9838102" cy="365125"/>
          </a:xfrm>
        </p:spPr>
        <p:txBody>
          <a:bodyPr/>
          <a:lstStyle/>
          <a:p>
            <a:pPr algn="ctr" rtl="0"/>
            <a:r>
              <a:rPr lang="it-IT" i="1" dirty="0"/>
              <a:t>Ing. Raffaele Lo Conte – Responsabile della Protezione dei Dati delle Province Religiose della Congregazione della Piccola Opera della Divina Provvidenza – Don Orione</a:t>
            </a:r>
            <a:endParaRPr lang="en-US" i="1" dirty="0"/>
          </a:p>
        </p:txBody>
      </p:sp>
    </p:spTree>
    <p:extLst>
      <p:ext uri="{BB962C8B-B14F-4D97-AF65-F5344CB8AC3E}">
        <p14:creationId xmlns:p14="http://schemas.microsoft.com/office/powerpoint/2010/main" val="3424708969"/>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863_TF33552983" id="{792024A4-83F0-453F-A4BD-1CB3E5CCBFB1}" vid="{E95525AB-6E82-4195-972A-6448D521CC33}"/>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{2DCD0BAF-66B2-40F7-AE09-F06312434C05}tf33552983_win32</Template>
  <TotalTime>282</TotalTime>
  <Words>4150</Words>
  <Application>Microsoft Office PowerPoint</Application>
  <PresentationFormat>Widescreen</PresentationFormat>
  <Paragraphs>258</Paragraphs>
  <Slides>21</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21</vt:i4>
      </vt:variant>
    </vt:vector>
  </HeadingPairs>
  <TitlesOfParts>
    <vt:vector size="31" baseType="lpstr">
      <vt:lpstr>Arial</vt:lpstr>
      <vt:lpstr>Calibri</vt:lpstr>
      <vt:lpstr>Calibri Light</vt:lpstr>
      <vt:lpstr>Franklin Gothic Book</vt:lpstr>
      <vt:lpstr>Franklin Gothic Demi</vt:lpstr>
      <vt:lpstr>Jaldi</vt:lpstr>
      <vt:lpstr>Roboto</vt:lpstr>
      <vt:lpstr>var(--h2_typography-font-family)</vt:lpstr>
      <vt:lpstr>Wingdings 2</vt:lpstr>
      <vt:lpstr>DividendVTI</vt:lpstr>
      <vt:lpstr>RGPD e social media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RGPD e social media</dc:title>
  <dc:creator>Raffaele Lo Conte RPD Province Religiose Opera Don Orione</dc:creator>
  <cp:lastModifiedBy>Raffaele Lo Conte</cp:lastModifiedBy>
  <cp:revision>1</cp:revision>
  <dcterms:created xsi:type="dcterms:W3CDTF">2023-01-16T10:11:57Z</dcterms:created>
  <dcterms:modified xsi:type="dcterms:W3CDTF">2023-01-16T17:28:33Z</dcterms:modified>
</cp:coreProperties>
</file>